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48" r:id="rId2"/>
    <p:sldMasterId id="2147483749" r:id="rId3"/>
    <p:sldMasterId id="2147483767" r:id="rId4"/>
    <p:sldMasterId id="2147483772" r:id="rId5"/>
    <p:sldMasterId id="2147483799" r:id="rId6"/>
    <p:sldMasterId id="2147483810" r:id="rId7"/>
    <p:sldMasterId id="2147483821" r:id="rId8"/>
    <p:sldMasterId id="2147483837" r:id="rId9"/>
    <p:sldMasterId id="2147483848" r:id="rId10"/>
    <p:sldMasterId id="2147483855" r:id="rId11"/>
  </p:sldMasterIdLst>
  <p:notesMasterIdLst>
    <p:notesMasterId r:id="rId174"/>
  </p:notesMasterIdLst>
  <p:handoutMasterIdLst>
    <p:handoutMasterId r:id="rId175"/>
  </p:handoutMasterIdLst>
  <p:sldIdLst>
    <p:sldId id="1179" r:id="rId12"/>
    <p:sldId id="396" r:id="rId13"/>
    <p:sldId id="1125" r:id="rId14"/>
    <p:sldId id="1126" r:id="rId15"/>
    <p:sldId id="1005" r:id="rId16"/>
    <p:sldId id="1004" r:id="rId17"/>
    <p:sldId id="1007" r:id="rId18"/>
    <p:sldId id="1139" r:id="rId19"/>
    <p:sldId id="283" r:id="rId20"/>
    <p:sldId id="290" r:id="rId21"/>
    <p:sldId id="288" r:id="rId22"/>
    <p:sldId id="289" r:id="rId23"/>
    <p:sldId id="287" r:id="rId24"/>
    <p:sldId id="282" r:id="rId25"/>
    <p:sldId id="291" r:id="rId26"/>
    <p:sldId id="296" r:id="rId27"/>
    <p:sldId id="295" r:id="rId28"/>
    <p:sldId id="294" r:id="rId29"/>
    <p:sldId id="1168" r:id="rId30"/>
    <p:sldId id="329" r:id="rId31"/>
    <p:sldId id="370" r:id="rId32"/>
    <p:sldId id="372" r:id="rId33"/>
    <p:sldId id="373" r:id="rId34"/>
    <p:sldId id="374" r:id="rId35"/>
    <p:sldId id="1173" r:id="rId36"/>
    <p:sldId id="1149" r:id="rId37"/>
    <p:sldId id="1170" r:id="rId38"/>
    <p:sldId id="369" r:id="rId39"/>
    <p:sldId id="375" r:id="rId40"/>
    <p:sldId id="376" r:id="rId41"/>
    <p:sldId id="378" r:id="rId42"/>
    <p:sldId id="377" r:id="rId43"/>
    <p:sldId id="379" r:id="rId44"/>
    <p:sldId id="380" r:id="rId45"/>
    <p:sldId id="381" r:id="rId46"/>
    <p:sldId id="403" r:id="rId47"/>
    <p:sldId id="404" r:id="rId48"/>
    <p:sldId id="405" r:id="rId49"/>
    <p:sldId id="365" r:id="rId50"/>
    <p:sldId id="1171" r:id="rId51"/>
    <p:sldId id="383" r:id="rId52"/>
    <p:sldId id="384" r:id="rId53"/>
    <p:sldId id="385" r:id="rId54"/>
    <p:sldId id="386" r:id="rId55"/>
    <p:sldId id="387" r:id="rId56"/>
    <p:sldId id="388" r:id="rId57"/>
    <p:sldId id="389" r:id="rId58"/>
    <p:sldId id="390" r:id="rId59"/>
    <p:sldId id="391" r:id="rId60"/>
    <p:sldId id="392" r:id="rId61"/>
    <p:sldId id="393" r:id="rId62"/>
    <p:sldId id="413" r:id="rId63"/>
    <p:sldId id="414" r:id="rId64"/>
    <p:sldId id="415" r:id="rId65"/>
    <p:sldId id="416" r:id="rId66"/>
    <p:sldId id="366" r:id="rId67"/>
    <p:sldId id="347" r:id="rId68"/>
    <p:sldId id="394" r:id="rId69"/>
    <p:sldId id="395" r:id="rId70"/>
    <p:sldId id="1172" r:id="rId71"/>
    <p:sldId id="417" r:id="rId72"/>
    <p:sldId id="367" r:id="rId73"/>
    <p:sldId id="397" r:id="rId74"/>
    <p:sldId id="398" r:id="rId75"/>
    <p:sldId id="399" r:id="rId76"/>
    <p:sldId id="400" r:id="rId77"/>
    <p:sldId id="401" r:id="rId78"/>
    <p:sldId id="402" r:id="rId79"/>
    <p:sldId id="418" r:id="rId80"/>
    <p:sldId id="419" r:id="rId81"/>
    <p:sldId id="316" r:id="rId82"/>
    <p:sldId id="317" r:id="rId83"/>
    <p:sldId id="1174" r:id="rId84"/>
    <p:sldId id="1063" r:id="rId85"/>
    <p:sldId id="1064" r:id="rId86"/>
    <p:sldId id="1065" r:id="rId87"/>
    <p:sldId id="1066" r:id="rId88"/>
    <p:sldId id="1067" r:id="rId89"/>
    <p:sldId id="1140" r:id="rId90"/>
    <p:sldId id="1008" r:id="rId91"/>
    <p:sldId id="1100" r:id="rId92"/>
    <p:sldId id="1009" r:id="rId93"/>
    <p:sldId id="1128" r:id="rId94"/>
    <p:sldId id="1129" r:id="rId95"/>
    <p:sldId id="1130" r:id="rId96"/>
    <p:sldId id="1131" r:id="rId97"/>
    <p:sldId id="1132" r:id="rId98"/>
    <p:sldId id="1133" r:id="rId99"/>
    <p:sldId id="1134" r:id="rId100"/>
    <p:sldId id="1135" r:id="rId101"/>
    <p:sldId id="1101" r:id="rId102"/>
    <p:sldId id="1010" r:id="rId103"/>
    <p:sldId id="1136" r:id="rId104"/>
    <p:sldId id="1095" r:id="rId105"/>
    <p:sldId id="1096" r:id="rId106"/>
    <p:sldId id="1137" r:id="rId107"/>
    <p:sldId id="1097" r:id="rId108"/>
    <p:sldId id="1098" r:id="rId109"/>
    <p:sldId id="1024" r:id="rId110"/>
    <p:sldId id="1025" r:id="rId111"/>
    <p:sldId id="1026" r:id="rId112"/>
    <p:sldId id="1027" r:id="rId113"/>
    <p:sldId id="1028" r:id="rId114"/>
    <p:sldId id="1029" r:id="rId115"/>
    <p:sldId id="1030" r:id="rId116"/>
    <p:sldId id="1031" r:id="rId117"/>
    <p:sldId id="1032" r:id="rId118"/>
    <p:sldId id="1033" r:id="rId119"/>
    <p:sldId id="1034" r:id="rId120"/>
    <p:sldId id="1036" r:id="rId121"/>
    <p:sldId id="1035" r:id="rId122"/>
    <p:sldId id="1122" r:id="rId123"/>
    <p:sldId id="1037" r:id="rId124"/>
    <p:sldId id="1038" r:id="rId125"/>
    <p:sldId id="1039" r:id="rId126"/>
    <p:sldId id="1040" r:id="rId127"/>
    <p:sldId id="1041" r:id="rId128"/>
    <p:sldId id="1042" r:id="rId129"/>
    <p:sldId id="1043" r:id="rId130"/>
    <p:sldId id="1044" r:id="rId131"/>
    <p:sldId id="1045" r:id="rId132"/>
    <p:sldId id="1046" r:id="rId133"/>
    <p:sldId id="1047" r:id="rId134"/>
    <p:sldId id="1048" r:id="rId135"/>
    <p:sldId id="1049" r:id="rId136"/>
    <p:sldId id="1050" r:id="rId137"/>
    <p:sldId id="1051" r:id="rId138"/>
    <p:sldId id="1093" r:id="rId139"/>
    <p:sldId id="1086" r:id="rId140"/>
    <p:sldId id="1087" r:id="rId141"/>
    <p:sldId id="1088" r:id="rId142"/>
    <p:sldId id="1089" r:id="rId143"/>
    <p:sldId id="1138" r:id="rId144"/>
    <p:sldId id="281" r:id="rId145"/>
    <p:sldId id="286" r:id="rId146"/>
    <p:sldId id="285" r:id="rId147"/>
    <p:sldId id="284" r:id="rId148"/>
    <p:sldId id="292" r:id="rId149"/>
    <p:sldId id="293" r:id="rId150"/>
    <p:sldId id="312" r:id="rId151"/>
    <p:sldId id="1141" r:id="rId152"/>
    <p:sldId id="1052" r:id="rId153"/>
    <p:sldId id="1103" r:id="rId154"/>
    <p:sldId id="1102" r:id="rId155"/>
    <p:sldId id="1053" r:id="rId156"/>
    <p:sldId id="1054" r:id="rId157"/>
    <p:sldId id="1055" r:id="rId158"/>
    <p:sldId id="1058" r:id="rId159"/>
    <p:sldId id="1057" r:id="rId160"/>
    <p:sldId id="1060" r:id="rId161"/>
    <p:sldId id="1061" r:id="rId162"/>
    <p:sldId id="1062" r:id="rId163"/>
    <p:sldId id="1169" r:id="rId164"/>
    <p:sldId id="269" r:id="rId165"/>
    <p:sldId id="270" r:id="rId166"/>
    <p:sldId id="271" r:id="rId167"/>
    <p:sldId id="272" r:id="rId168"/>
    <p:sldId id="273" r:id="rId169"/>
    <p:sldId id="1175" r:id="rId170"/>
    <p:sldId id="1177" r:id="rId171"/>
    <p:sldId id="1178" r:id="rId172"/>
    <p:sldId id="693" r:id="rId173"/>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i="1" kern="1200">
        <a:solidFill>
          <a:schemeClr val="tx1"/>
        </a:solidFill>
        <a:latin typeface="Square721 BT" pitchFamily="34" charset="0"/>
        <a:ea typeface="+mn-ea"/>
        <a:cs typeface="+mn-cs"/>
      </a:defRPr>
    </a:lvl1pPr>
    <a:lvl2pPr marL="457200" algn="l" rtl="0" eaLnBrk="0" fontAlgn="base" hangingPunct="0">
      <a:spcBef>
        <a:spcPct val="0"/>
      </a:spcBef>
      <a:spcAft>
        <a:spcPct val="0"/>
      </a:spcAft>
      <a:defRPr b="1" i="1" kern="1200">
        <a:solidFill>
          <a:schemeClr val="tx1"/>
        </a:solidFill>
        <a:latin typeface="Square721 BT" pitchFamily="34" charset="0"/>
        <a:ea typeface="+mn-ea"/>
        <a:cs typeface="+mn-cs"/>
      </a:defRPr>
    </a:lvl2pPr>
    <a:lvl3pPr marL="914400" algn="l" rtl="0" eaLnBrk="0" fontAlgn="base" hangingPunct="0">
      <a:spcBef>
        <a:spcPct val="0"/>
      </a:spcBef>
      <a:spcAft>
        <a:spcPct val="0"/>
      </a:spcAft>
      <a:defRPr b="1" i="1" kern="1200">
        <a:solidFill>
          <a:schemeClr val="tx1"/>
        </a:solidFill>
        <a:latin typeface="Square721 BT" pitchFamily="34" charset="0"/>
        <a:ea typeface="+mn-ea"/>
        <a:cs typeface="+mn-cs"/>
      </a:defRPr>
    </a:lvl3pPr>
    <a:lvl4pPr marL="1371600" algn="l" rtl="0" eaLnBrk="0" fontAlgn="base" hangingPunct="0">
      <a:spcBef>
        <a:spcPct val="0"/>
      </a:spcBef>
      <a:spcAft>
        <a:spcPct val="0"/>
      </a:spcAft>
      <a:defRPr b="1" i="1" kern="1200">
        <a:solidFill>
          <a:schemeClr val="tx1"/>
        </a:solidFill>
        <a:latin typeface="Square721 BT" pitchFamily="34" charset="0"/>
        <a:ea typeface="+mn-ea"/>
        <a:cs typeface="+mn-cs"/>
      </a:defRPr>
    </a:lvl4pPr>
    <a:lvl5pPr marL="1828800" algn="l" rtl="0" eaLnBrk="0" fontAlgn="base" hangingPunct="0">
      <a:spcBef>
        <a:spcPct val="0"/>
      </a:spcBef>
      <a:spcAft>
        <a:spcPct val="0"/>
      </a:spcAft>
      <a:defRPr b="1" i="1" kern="1200">
        <a:solidFill>
          <a:schemeClr val="tx1"/>
        </a:solidFill>
        <a:latin typeface="Square721 BT" pitchFamily="34" charset="0"/>
        <a:ea typeface="+mn-ea"/>
        <a:cs typeface="+mn-cs"/>
      </a:defRPr>
    </a:lvl5pPr>
    <a:lvl6pPr marL="2286000" algn="l" defTabSz="914400" rtl="0" eaLnBrk="1" latinLnBrk="0" hangingPunct="1">
      <a:defRPr b="1" i="1" kern="1200">
        <a:solidFill>
          <a:schemeClr val="tx1"/>
        </a:solidFill>
        <a:latin typeface="Square721 BT" pitchFamily="34" charset="0"/>
        <a:ea typeface="+mn-ea"/>
        <a:cs typeface="+mn-cs"/>
      </a:defRPr>
    </a:lvl6pPr>
    <a:lvl7pPr marL="2743200" algn="l" defTabSz="914400" rtl="0" eaLnBrk="1" latinLnBrk="0" hangingPunct="1">
      <a:defRPr b="1" i="1" kern="1200">
        <a:solidFill>
          <a:schemeClr val="tx1"/>
        </a:solidFill>
        <a:latin typeface="Square721 BT" pitchFamily="34" charset="0"/>
        <a:ea typeface="+mn-ea"/>
        <a:cs typeface="+mn-cs"/>
      </a:defRPr>
    </a:lvl7pPr>
    <a:lvl8pPr marL="3200400" algn="l" defTabSz="914400" rtl="0" eaLnBrk="1" latinLnBrk="0" hangingPunct="1">
      <a:defRPr b="1" i="1" kern="1200">
        <a:solidFill>
          <a:schemeClr val="tx1"/>
        </a:solidFill>
        <a:latin typeface="Square721 BT" pitchFamily="34" charset="0"/>
        <a:ea typeface="+mn-ea"/>
        <a:cs typeface="+mn-cs"/>
      </a:defRPr>
    </a:lvl8pPr>
    <a:lvl9pPr marL="3657600" algn="l" defTabSz="914400" rtl="0" eaLnBrk="1" latinLnBrk="0" hangingPunct="1">
      <a:defRPr b="1" i="1" kern="1200">
        <a:solidFill>
          <a:schemeClr val="tx1"/>
        </a:solidFill>
        <a:latin typeface="Square721 BT" pitchFamily="34" charset="0"/>
        <a:ea typeface="+mn-ea"/>
        <a:cs typeface="+mn-cs"/>
      </a:defRPr>
    </a:lvl9pPr>
  </p:defaultTextStyle>
  <p:extLst>
    <p:ext uri="{EFAFB233-063F-42B5-8137-9DF3F51BA10A}">
      <p15:sldGuideLst xmlns:p15="http://schemas.microsoft.com/office/powerpoint/2012/main">
        <p15:guide id="1" orient="horz" pos="3504">
          <p15:clr>
            <a:srgbClr val="A4A3A4"/>
          </p15:clr>
        </p15:guide>
        <p15:guide id="2" pos="292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ECFF"/>
    <a:srgbClr val="00AB90"/>
    <a:srgbClr val="FF5050"/>
    <a:srgbClr val="FFFC00"/>
    <a:srgbClr val="FF0000"/>
    <a:srgbClr val="000000"/>
    <a:srgbClr val="2E0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autoAdjust="0"/>
    <p:restoredTop sz="94280" autoAdjust="0"/>
  </p:normalViewPr>
  <p:slideViewPr>
    <p:cSldViewPr>
      <p:cViewPr varScale="1">
        <p:scale>
          <a:sx n="101" d="100"/>
          <a:sy n="101" d="100"/>
        </p:scale>
        <p:origin x="270" y="102"/>
      </p:cViewPr>
      <p:guideLst>
        <p:guide orient="horz" pos="3504"/>
        <p:guide pos="2928"/>
      </p:guideLst>
    </p:cSldViewPr>
  </p:slideViewPr>
  <p:outlineViewPr>
    <p:cViewPr>
      <p:scale>
        <a:sx n="33" d="100"/>
        <a:sy n="33" d="100"/>
      </p:scale>
      <p:origin x="0" y="-4164"/>
    </p:cViewPr>
  </p:outlineViewPr>
  <p:notesTextViewPr>
    <p:cViewPr>
      <p:scale>
        <a:sx n="100" d="100"/>
        <a:sy n="100" d="100"/>
      </p:scale>
      <p:origin x="0" y="0"/>
    </p:cViewPr>
  </p:notesTextViewPr>
  <p:sorterViewPr>
    <p:cViewPr varScale="1">
      <p:scale>
        <a:sx n="100" d="100"/>
        <a:sy n="100" d="100"/>
      </p:scale>
      <p:origin x="0" y="-5262"/>
    </p:cViewPr>
  </p:sorterViewPr>
  <p:notesViewPr>
    <p:cSldViewPr>
      <p:cViewPr varScale="1">
        <p:scale>
          <a:sx n="54" d="100"/>
          <a:sy n="54" d="100"/>
        </p:scale>
        <p:origin x="2826"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38" Type="http://schemas.openxmlformats.org/officeDocument/2006/relationships/slide" Target="slides/slide127.xml"/><Relationship Id="rId154" Type="http://schemas.openxmlformats.org/officeDocument/2006/relationships/slide" Target="slides/slide143.xml"/><Relationship Id="rId159" Type="http://schemas.openxmlformats.org/officeDocument/2006/relationships/slide" Target="slides/slide148.xml"/><Relationship Id="rId175" Type="http://schemas.openxmlformats.org/officeDocument/2006/relationships/handoutMaster" Target="handoutMasters/handoutMaster1.xml"/><Relationship Id="rId170" Type="http://schemas.openxmlformats.org/officeDocument/2006/relationships/slide" Target="slides/slide159.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144" Type="http://schemas.openxmlformats.org/officeDocument/2006/relationships/slide" Target="slides/slide133.xml"/><Relationship Id="rId149" Type="http://schemas.openxmlformats.org/officeDocument/2006/relationships/slide" Target="slides/slide138.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60" Type="http://schemas.openxmlformats.org/officeDocument/2006/relationships/slide" Target="slides/slide149.xml"/><Relationship Id="rId165" Type="http://schemas.openxmlformats.org/officeDocument/2006/relationships/slide" Target="slides/slide15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slide" Target="slides/slide123.xml"/><Relationship Id="rId139" Type="http://schemas.openxmlformats.org/officeDocument/2006/relationships/slide" Target="slides/slide128.xml"/><Relationship Id="rId80" Type="http://schemas.openxmlformats.org/officeDocument/2006/relationships/slide" Target="slides/slide69.xml"/><Relationship Id="rId85" Type="http://schemas.openxmlformats.org/officeDocument/2006/relationships/slide" Target="slides/slide74.xml"/><Relationship Id="rId150" Type="http://schemas.openxmlformats.org/officeDocument/2006/relationships/slide" Target="slides/slide139.xml"/><Relationship Id="rId155" Type="http://schemas.openxmlformats.org/officeDocument/2006/relationships/slide" Target="slides/slide144.xml"/><Relationship Id="rId171" Type="http://schemas.openxmlformats.org/officeDocument/2006/relationships/slide" Target="slides/slide160.xml"/><Relationship Id="rId176" Type="http://schemas.openxmlformats.org/officeDocument/2006/relationships/presProps" Target="presProps.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slide" Target="slides/slide150.xml"/><Relationship Id="rId166" Type="http://schemas.openxmlformats.org/officeDocument/2006/relationships/slide" Target="slides/slide15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30" Type="http://schemas.openxmlformats.org/officeDocument/2006/relationships/slide" Target="slides/slide119.xml"/><Relationship Id="rId135" Type="http://schemas.openxmlformats.org/officeDocument/2006/relationships/slide" Target="slides/slide124.xml"/><Relationship Id="rId143" Type="http://schemas.openxmlformats.org/officeDocument/2006/relationships/slide" Target="slides/slide132.xml"/><Relationship Id="rId148" Type="http://schemas.openxmlformats.org/officeDocument/2006/relationships/slide" Target="slides/slide137.xml"/><Relationship Id="rId151" Type="http://schemas.openxmlformats.org/officeDocument/2006/relationships/slide" Target="slides/slide140.xml"/><Relationship Id="rId156" Type="http://schemas.openxmlformats.org/officeDocument/2006/relationships/slide" Target="slides/slide145.xml"/><Relationship Id="rId164" Type="http://schemas.openxmlformats.org/officeDocument/2006/relationships/slide" Target="slides/slide153.xml"/><Relationship Id="rId169" Type="http://schemas.openxmlformats.org/officeDocument/2006/relationships/slide" Target="slides/slide158.xml"/><Relationship Id="rId177"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slide" Target="slides/slide16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notesMaster" Target="notesMasters/notesMaster1.xml"/><Relationship Id="rId179" Type="http://schemas.openxmlformats.org/officeDocument/2006/relationships/tableStyles" Target="tableStyle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vmlDrawing" Target="../drawings/vmlDrawing2.vml"/><Relationship Id="rId1" Type="http://schemas.openxmlformats.org/officeDocument/2006/relationships/theme" Target="../theme/theme13.xml"/><Relationship Id="rId4" Type="http://schemas.openxmlformats.org/officeDocument/2006/relationships/image" Target="../media/image9.w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24"/>
          <p:cNvGraphicFramePr>
            <a:graphicFrameLocks noChangeAspect="1"/>
          </p:cNvGraphicFramePr>
          <p:nvPr/>
        </p:nvGraphicFramePr>
        <p:xfrm>
          <a:off x="377825" y="211138"/>
          <a:ext cx="6453188" cy="819150"/>
        </p:xfrm>
        <a:graphic>
          <a:graphicData uri="http://schemas.openxmlformats.org/presentationml/2006/ole">
            <mc:AlternateContent xmlns:mc="http://schemas.openxmlformats.org/markup-compatibility/2006">
              <mc:Choice xmlns:v="urn:schemas-microsoft-com:vml" Requires="v">
                <p:oleObj spid="_x0000_s1203" r:id="rId3" imgW="6867525" imgH="904875" progId="CorelDRAW.Graphic.10">
                  <p:embed/>
                </p:oleObj>
              </mc:Choice>
              <mc:Fallback>
                <p:oleObj r:id="rId3" imgW="6867525" imgH="904875" progId="CorelDRAW.Graphic.10">
                  <p:embed/>
                  <p:pic>
                    <p:nvPicPr>
                      <p:cNvPr id="0" name="Object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211138"/>
                        <a:ext cx="6453188"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7" name="Group 125"/>
          <p:cNvGraphicFramePr>
            <a:graphicFrameLocks noGrp="1"/>
          </p:cNvGraphicFramePr>
          <p:nvPr/>
        </p:nvGraphicFramePr>
        <p:xfrm>
          <a:off x="223838" y="8875713"/>
          <a:ext cx="6816725" cy="373062"/>
        </p:xfrm>
        <a:graphic>
          <a:graphicData uri="http://schemas.openxmlformats.org/drawingml/2006/table">
            <a:tbl>
              <a:tblPr/>
              <a:tblGrid>
                <a:gridCol w="5843587">
                  <a:extLst>
                    <a:ext uri="{9D8B030D-6E8A-4147-A177-3AD203B41FA5}">
                      <a16:colId xmlns:a16="http://schemas.microsoft.com/office/drawing/2014/main" val="20000"/>
                    </a:ext>
                  </a:extLst>
                </a:gridCol>
                <a:gridCol w="973138">
                  <a:extLst>
                    <a:ext uri="{9D8B030D-6E8A-4147-A177-3AD203B41FA5}">
                      <a16:colId xmlns:a16="http://schemas.microsoft.com/office/drawing/2014/main" val="20001"/>
                    </a:ext>
                  </a:extLst>
                </a:gridCol>
              </a:tblGrid>
              <a:tr h="373062">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Curso</a:t>
                      </a:r>
                      <a:endParaRPr kumimoji="0" lang="en-US" sz="1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Professor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cap="flat">
                      <a:noFill/>
                    </a:lnL>
                    <a:lnR>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Página  - 1 -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a:noFill/>
                    </a:lnL>
                    <a:lnR cap="flat">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728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59300"/>
            <a:ext cx="5365750" cy="4322763"/>
          </a:xfrm>
          <a:prstGeom prst="rect">
            <a:avLst/>
          </a:prstGeom>
          <a:noFill/>
          <a:ln w="12700">
            <a:noFill/>
            <a:miter lim="800000"/>
            <a:headEnd/>
            <a:tailEnd/>
          </a:ln>
          <a:effectLst/>
        </p:spPr>
        <p:txBody>
          <a:bodyPr vert="horz" wrap="square" lIns="95456" tIns="46890" rIns="95456" bIns="4689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ChangeArrowheads="1"/>
          </p:cNvSpPr>
          <p:nvPr/>
        </p:nvSpPr>
        <p:spPr bwMode="auto">
          <a:xfrm>
            <a:off x="3241675" y="9145588"/>
            <a:ext cx="833438" cy="250825"/>
          </a:xfrm>
          <a:prstGeom prst="rect">
            <a:avLst/>
          </a:prstGeom>
          <a:noFill/>
          <a:ln w="12700">
            <a:noFill/>
            <a:miter lim="800000"/>
            <a:headEnd/>
            <a:tailEnd/>
          </a:ln>
          <a:effectLst/>
        </p:spPr>
        <p:txBody>
          <a:bodyPr wrap="none" lIns="92105" tIns="46890" rIns="92105" bIns="46890">
            <a:spAutoFit/>
          </a:bodyPr>
          <a:lstStyle>
            <a:lvl1pPr defTabSz="915988">
              <a:defRPr b="1" i="1">
                <a:solidFill>
                  <a:schemeClr val="bg2"/>
                </a:solidFill>
                <a:latin typeface="Square721 BT" pitchFamily="34" charset="0"/>
              </a:defRPr>
            </a:lvl1pPr>
            <a:lvl2pPr marL="742950" indent="-285750" defTabSz="915988">
              <a:defRPr b="1" i="1">
                <a:solidFill>
                  <a:schemeClr val="bg2"/>
                </a:solidFill>
                <a:latin typeface="Square721 BT" pitchFamily="34" charset="0"/>
              </a:defRPr>
            </a:lvl2pPr>
            <a:lvl3pPr marL="1143000" indent="-228600" defTabSz="915988">
              <a:defRPr b="1" i="1">
                <a:solidFill>
                  <a:schemeClr val="bg2"/>
                </a:solidFill>
                <a:latin typeface="Square721 BT" pitchFamily="34" charset="0"/>
              </a:defRPr>
            </a:lvl3pPr>
            <a:lvl4pPr marL="1600200" indent="-228600" defTabSz="915988">
              <a:defRPr b="1" i="1">
                <a:solidFill>
                  <a:schemeClr val="bg2"/>
                </a:solidFill>
                <a:latin typeface="Square721 BT" pitchFamily="34" charset="0"/>
              </a:defRPr>
            </a:lvl4pPr>
            <a:lvl5pPr marL="2057400" indent="-228600" defTabSz="915988">
              <a:defRPr b="1" i="1">
                <a:solidFill>
                  <a:schemeClr val="bg2"/>
                </a:solidFill>
                <a:latin typeface="Square721 BT" pitchFamily="34" charset="0"/>
              </a:defRPr>
            </a:lvl5pPr>
            <a:lvl6pPr marL="2514600" indent="-228600" defTabSz="915988" eaLnBrk="0" fontAlgn="base" hangingPunct="0">
              <a:spcBef>
                <a:spcPct val="0"/>
              </a:spcBef>
              <a:spcAft>
                <a:spcPct val="0"/>
              </a:spcAft>
              <a:defRPr b="1" i="1">
                <a:solidFill>
                  <a:schemeClr val="bg2"/>
                </a:solidFill>
                <a:latin typeface="Square721 BT" pitchFamily="34" charset="0"/>
              </a:defRPr>
            </a:lvl6pPr>
            <a:lvl7pPr marL="2971800" indent="-228600" defTabSz="915988" eaLnBrk="0" fontAlgn="base" hangingPunct="0">
              <a:spcBef>
                <a:spcPct val="0"/>
              </a:spcBef>
              <a:spcAft>
                <a:spcPct val="0"/>
              </a:spcAft>
              <a:defRPr b="1" i="1">
                <a:solidFill>
                  <a:schemeClr val="bg2"/>
                </a:solidFill>
                <a:latin typeface="Square721 BT" pitchFamily="34" charset="0"/>
              </a:defRPr>
            </a:lvl7pPr>
            <a:lvl8pPr marL="3429000" indent="-228600" defTabSz="915988" eaLnBrk="0" fontAlgn="base" hangingPunct="0">
              <a:spcBef>
                <a:spcPct val="0"/>
              </a:spcBef>
              <a:spcAft>
                <a:spcPct val="0"/>
              </a:spcAft>
              <a:defRPr b="1" i="1">
                <a:solidFill>
                  <a:schemeClr val="bg2"/>
                </a:solidFill>
                <a:latin typeface="Square721 BT" pitchFamily="34" charset="0"/>
              </a:defRPr>
            </a:lvl8pPr>
            <a:lvl9pPr marL="3886200" indent="-228600" defTabSz="915988" eaLnBrk="0" fontAlgn="base" hangingPunct="0">
              <a:spcBef>
                <a:spcPct val="0"/>
              </a:spcBef>
              <a:spcAft>
                <a:spcPct val="0"/>
              </a:spcAft>
              <a:defRPr b="1" i="1">
                <a:solidFill>
                  <a:schemeClr val="bg2"/>
                </a:solidFill>
                <a:latin typeface="Square721 BT" pitchFamily="34" charset="0"/>
              </a:defRPr>
            </a:lvl9pPr>
          </a:lstStyle>
          <a:p>
            <a:pPr algn="ctr">
              <a:lnSpc>
                <a:spcPct val="90000"/>
              </a:lnSpc>
            </a:pPr>
            <a:r>
              <a:rPr lang="en-US" altLang="pt-BR" sz="1300" b="0" i="0">
                <a:solidFill>
                  <a:schemeClr val="tx1"/>
                </a:solidFill>
                <a:latin typeface="Arial" panose="020B0604020202020204" pitchFamily="34" charset="0"/>
              </a:rPr>
              <a:t>Page </a:t>
            </a:r>
            <a:fld id="{4523692F-00CA-47AB-9651-05479E386F52}" type="slidenum">
              <a:rPr lang="en-US" altLang="pt-BR" sz="1300" b="0" i="0">
                <a:solidFill>
                  <a:schemeClr val="tx1"/>
                </a:solidFill>
                <a:latin typeface="Arial" panose="020B0604020202020204" pitchFamily="34" charset="0"/>
              </a:rPr>
              <a:pPr algn="ctr">
                <a:lnSpc>
                  <a:spcPct val="90000"/>
                </a:lnSpc>
              </a:pPr>
              <a:t>‹nº›</a:t>
            </a:fld>
            <a:endParaRPr lang="en-US" altLang="pt-BR" sz="1300" b="0" i="0">
              <a:solidFill>
                <a:schemeClr val="tx1"/>
              </a:solidFill>
              <a:latin typeface="Arial" panose="020B0604020202020204" pitchFamily="34" charset="0"/>
            </a:endParaRPr>
          </a:p>
        </p:txBody>
      </p:sp>
      <p:sp>
        <p:nvSpPr>
          <p:cNvPr id="36868" name="Rectangle 4"/>
          <p:cNvSpPr>
            <a:spLocks noGrp="1" noRot="1" noChangeAspect="1" noChangeArrowheads="1" noTextEdit="1"/>
          </p:cNvSpPr>
          <p:nvPr>
            <p:ph type="sldImg" idx="2"/>
          </p:nvPr>
        </p:nvSpPr>
        <p:spPr bwMode="auto">
          <a:xfrm>
            <a:off x="1266825" y="727075"/>
            <a:ext cx="4783138" cy="358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80586616"/>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evmedia.com.br/cursos/java"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devmedia.com.br/cursos/php"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27251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Neo4j usa gráficos para representar dados e as relações entre eles. Um gráfico é definido como qualquer representação gráfica que consiste em vértices (mostrados por círculos) e arestas (mostrados com linhas de interseção). Dentro dessas representações gráficas, temos vários tipos de gráficos:</a:t>
            </a:r>
          </a:p>
          <a:p>
            <a:endParaRPr lang="pt-BR" dirty="0"/>
          </a:p>
          <a:p>
            <a:r>
              <a:rPr lang="pt-BR" dirty="0"/>
              <a:t>- Gráficos não direcionados: nós e relacionamentos são intercambiáveis, seu relacionamento pode ser interpretado de qualquer forma. Relacionamentos amigáveis ​​na rede social do </a:t>
            </a:r>
            <a:r>
              <a:rPr lang="pt-BR" dirty="0" err="1"/>
              <a:t>Facebook</a:t>
            </a:r>
            <a:r>
              <a:rPr lang="pt-BR" dirty="0"/>
              <a:t>, por exemplo, são desse tipo.</a:t>
            </a:r>
          </a:p>
          <a:p>
            <a:endParaRPr lang="pt-BR" dirty="0"/>
          </a:p>
          <a:p>
            <a:r>
              <a:rPr lang="pt-BR" dirty="0"/>
              <a:t>- Os nós e relações de gráficos direcionados não são bidirecionais por padrão. As relações do </a:t>
            </a:r>
            <a:r>
              <a:rPr lang="pt-BR" dirty="0" err="1"/>
              <a:t>Twitter</a:t>
            </a:r>
            <a:r>
              <a:rPr lang="pt-BR" dirty="0"/>
              <a:t> são desse tipo. Um usuário pode seguir certos perfis nessa rede social sem que eles o sigam.</a:t>
            </a:r>
          </a:p>
          <a:p>
            <a:endParaRPr lang="pt-BR" dirty="0"/>
          </a:p>
          <a:p>
            <a:r>
              <a:rPr lang="pt-BR" dirty="0"/>
              <a:t>- Gráficos com peso: neste tipo de relações gráficas entre nós temos algum tipo de avaliação numérica. Isso permite que as operações sejam realizadas posteriormente.</a:t>
            </a:r>
          </a:p>
          <a:p>
            <a:endParaRPr lang="pt-BR" dirty="0"/>
          </a:p>
          <a:p>
            <a:r>
              <a:rPr lang="pt-BR" dirty="0"/>
              <a:t>- Gráficos com rótulos: esses gráficos possuem rótulos incorporados que podem definir os vértices e as relações entre eles. No </a:t>
            </a:r>
            <a:r>
              <a:rPr lang="pt-BR" dirty="0" err="1"/>
              <a:t>Facebook</a:t>
            </a:r>
            <a:r>
              <a:rPr lang="pt-BR" dirty="0"/>
              <a:t>, podemos ter nós definidos por termos como 'amigo' ou 'colega de trabalho' e relacionamentos como 'amigo' ou 'parceiro de'.</a:t>
            </a:r>
          </a:p>
          <a:p>
            <a:endParaRPr lang="pt-BR" dirty="0"/>
          </a:p>
          <a:p>
            <a:r>
              <a:rPr lang="pt-BR" dirty="0"/>
              <a:t>- Gráficos de propriedade: este é um gráfico ponderado com rótulos nos quais podemos atribuir propriedades a nós e relacionamentos (por exemplo, assuntos como nome, idade, país de residência ou nascimento). Isso é o mais complexo.</a:t>
            </a:r>
          </a:p>
          <a:p>
            <a:endParaRPr lang="pt-BR" dirty="0"/>
          </a:p>
          <a:p>
            <a:r>
              <a:rPr lang="pt-BR" dirty="0"/>
              <a:t>O Neo4j usa gráficos de propriedade para extrair valor agregado de dados de qualquer empresa com ótimo desempenho e de forma ágil, flexível e escalável.</a:t>
            </a:r>
            <a:endParaRPr lang="en-US" dirty="0"/>
          </a:p>
          <a:p>
            <a:endParaRPr lang="en-US" dirty="0"/>
          </a:p>
        </p:txBody>
      </p:sp>
    </p:spTree>
    <p:extLst>
      <p:ext uri="{BB962C8B-B14F-4D97-AF65-F5344CB8AC3E}">
        <p14:creationId xmlns:p14="http://schemas.microsoft.com/office/powerpoint/2010/main" val="805950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52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72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174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508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93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26</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r>
              <a:rPr lang="pt-BR" altLang="pt-BR" dirty="0"/>
              <a:t>Executar os </a:t>
            </a:r>
            <a:r>
              <a:rPr lang="pt-BR" altLang="pt-BR" dirty="0" err="1"/>
              <a:t>Scritps</a:t>
            </a:r>
            <a:r>
              <a:rPr lang="pt-BR" altLang="pt-BR" dirty="0"/>
              <a:t> da VM</a:t>
            </a:r>
          </a:p>
        </p:txBody>
      </p:sp>
    </p:spTree>
    <p:extLst>
      <p:ext uri="{BB962C8B-B14F-4D97-AF65-F5344CB8AC3E}">
        <p14:creationId xmlns:p14="http://schemas.microsoft.com/office/powerpoint/2010/main" val="263045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lvl="0" indent="0" rtl="0">
              <a:spcBef>
                <a:spcPts val="0"/>
              </a:spcBef>
              <a:spcAft>
                <a:spcPts val="0"/>
              </a:spcAft>
              <a:buNone/>
            </a:pPr>
            <a:r>
              <a:rPr lang="en-US" dirty="0"/>
              <a:t>CREATE (u1:Usuário {Nome: "</a:t>
            </a:r>
            <a:r>
              <a:rPr lang="en-US" dirty="0" err="1"/>
              <a:t>Usuário</a:t>
            </a:r>
            <a:r>
              <a:rPr lang="en-US" dirty="0"/>
              <a:t> 1", Id: 1 })</a:t>
            </a:r>
          </a:p>
          <a:p>
            <a:pPr marL="0" lvl="0" indent="0" rtl="0">
              <a:spcBef>
                <a:spcPts val="0"/>
              </a:spcBef>
              <a:spcAft>
                <a:spcPts val="0"/>
              </a:spcAft>
              <a:buNone/>
            </a:pPr>
            <a:r>
              <a:rPr lang="en-US" dirty="0"/>
              <a:t>CREATE (u2:Usuário {Nome: "</a:t>
            </a:r>
            <a:r>
              <a:rPr lang="en-US" dirty="0" err="1"/>
              <a:t>Usuário</a:t>
            </a:r>
            <a:r>
              <a:rPr lang="en-US" dirty="0"/>
              <a:t> 2", Id: 2 })</a:t>
            </a:r>
          </a:p>
          <a:p>
            <a:pPr marL="0" lvl="0" indent="0" rtl="0">
              <a:spcBef>
                <a:spcPts val="0"/>
              </a:spcBef>
              <a:spcAft>
                <a:spcPts val="0"/>
              </a:spcAft>
              <a:buNone/>
            </a:pPr>
            <a:r>
              <a:rPr lang="en-US" dirty="0"/>
              <a:t>CREATE (m1:ModuloSistema {Nome: "</a:t>
            </a:r>
            <a:r>
              <a:rPr lang="en-US" dirty="0" err="1"/>
              <a:t>Compras</a:t>
            </a:r>
            <a:r>
              <a:rPr lang="en-US" dirty="0"/>
              <a:t>"})</a:t>
            </a:r>
          </a:p>
          <a:p>
            <a:pPr marL="0" lvl="0" indent="0" rtl="0">
              <a:spcBef>
                <a:spcPts val="0"/>
              </a:spcBef>
              <a:spcAft>
                <a:spcPts val="0"/>
              </a:spcAft>
              <a:buNone/>
            </a:pPr>
            <a:r>
              <a:rPr lang="en-US" dirty="0"/>
              <a:t>CREATE (m2:ModuloSistema {Nome: "</a:t>
            </a:r>
            <a:r>
              <a:rPr lang="en-US" dirty="0" err="1"/>
              <a:t>Financeiro</a:t>
            </a:r>
            <a:r>
              <a:rPr lang="en-US" dirty="0"/>
              <a:t>"})</a:t>
            </a:r>
          </a:p>
          <a:p>
            <a:pPr marL="0" lvl="0" indent="0" rtl="0">
              <a:spcBef>
                <a:spcPts val="0"/>
              </a:spcBef>
              <a:spcAft>
                <a:spcPts val="0"/>
              </a:spcAft>
              <a:buNone/>
            </a:pPr>
            <a:r>
              <a:rPr lang="en-US" dirty="0"/>
              <a:t>CREATE (u1)-[r1:PosssuiAcesso {</a:t>
            </a:r>
            <a:r>
              <a:rPr lang="en-US" dirty="0" err="1"/>
              <a:t>NívelAcesso</a:t>
            </a:r>
            <a:r>
              <a:rPr lang="en-US" dirty="0"/>
              <a:t>: "</a:t>
            </a:r>
            <a:r>
              <a:rPr lang="en-US" dirty="0" err="1"/>
              <a:t>escrita</a:t>
            </a:r>
            <a:r>
              <a:rPr lang="en-US" dirty="0"/>
              <a:t>"}]-&gt;(m1)</a:t>
            </a:r>
          </a:p>
          <a:p>
            <a:pPr marL="0" lvl="0" indent="0" rtl="0">
              <a:spcBef>
                <a:spcPts val="0"/>
              </a:spcBef>
              <a:spcAft>
                <a:spcPts val="0"/>
              </a:spcAft>
              <a:buNone/>
            </a:pPr>
            <a:r>
              <a:rPr lang="en-US" dirty="0"/>
              <a:t>CREATE (u1)-[r2:PosssuiAcesso {</a:t>
            </a:r>
            <a:r>
              <a:rPr lang="en-US" dirty="0" err="1"/>
              <a:t>NívelAcesso</a:t>
            </a:r>
            <a:r>
              <a:rPr lang="en-US" dirty="0"/>
              <a:t>: "</a:t>
            </a:r>
            <a:r>
              <a:rPr lang="en-US" dirty="0" err="1"/>
              <a:t>leitura</a:t>
            </a:r>
            <a:r>
              <a:rPr lang="en-US" dirty="0"/>
              <a:t>"}]-&gt;(m1)</a:t>
            </a:r>
          </a:p>
          <a:p>
            <a:pPr marL="0" lvl="0" indent="0" rtl="0">
              <a:spcBef>
                <a:spcPts val="0"/>
              </a:spcBef>
              <a:spcAft>
                <a:spcPts val="0"/>
              </a:spcAft>
              <a:buNone/>
            </a:pPr>
            <a:r>
              <a:rPr lang="en-US" dirty="0"/>
              <a:t>CREATE (u2)-[r3:PosssuiAcesso {</a:t>
            </a:r>
            <a:r>
              <a:rPr lang="en-US" dirty="0" err="1"/>
              <a:t>NívelAcesso</a:t>
            </a:r>
            <a:r>
              <a:rPr lang="en-US" dirty="0"/>
              <a:t>: "</a:t>
            </a:r>
            <a:r>
              <a:rPr lang="en-US" dirty="0" err="1"/>
              <a:t>administrador</a:t>
            </a:r>
            <a:r>
              <a:rPr lang="en-US" dirty="0"/>
              <a:t>"}]-&gt;(m1)</a:t>
            </a:r>
          </a:p>
          <a:p>
            <a:pPr marL="0" lvl="0" indent="0" rtl="0">
              <a:spcBef>
                <a:spcPts val="0"/>
              </a:spcBef>
              <a:spcAft>
                <a:spcPts val="0"/>
              </a:spcAft>
              <a:buNone/>
            </a:pPr>
            <a:r>
              <a:rPr lang="en-US" dirty="0"/>
              <a:t>CREATE (u2)-[r4:PosssuiAcesso {</a:t>
            </a:r>
            <a:r>
              <a:rPr lang="en-US" dirty="0" err="1"/>
              <a:t>NívelAcesso</a:t>
            </a:r>
            <a:r>
              <a:rPr lang="en-US" dirty="0"/>
              <a:t>: "</a:t>
            </a:r>
            <a:r>
              <a:rPr lang="en-US" dirty="0" err="1"/>
              <a:t>escrita</a:t>
            </a:r>
            <a:r>
              <a:rPr lang="en-US" dirty="0"/>
              <a:t>"}]-&gt;(m2)</a:t>
            </a:r>
          </a:p>
          <a:p>
            <a:endParaRPr lang="en-US" altLang="pt-BR" dirty="0">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27</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36056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CREATE (</a:t>
            </a:r>
            <a:r>
              <a:rPr lang="pt-BR" dirty="0" err="1"/>
              <a:t>ee</a:t>
            </a:r>
            <a:r>
              <a:rPr lang="pt-BR" dirty="0"/>
              <a:t>: Pessoa {nome: "Emil", de: "</a:t>
            </a:r>
            <a:r>
              <a:rPr lang="pt-BR" dirty="0" err="1"/>
              <a:t>Sweden</a:t>
            </a:r>
            <a:r>
              <a:rPr lang="pt-BR" dirty="0"/>
              <a:t>", </a:t>
            </a:r>
            <a:r>
              <a:rPr lang="pt-BR" dirty="0" err="1"/>
              <a:t>klout</a:t>
            </a:r>
            <a:r>
              <a:rPr lang="pt-BR" dirty="0"/>
              <a:t>: 99})</a:t>
            </a:r>
          </a:p>
          <a:p>
            <a:pPr marL="0" lvl="0" indent="0" rtl="0">
              <a:spcBef>
                <a:spcPts val="0"/>
              </a:spcBef>
              <a:spcAft>
                <a:spcPts val="0"/>
              </a:spcAft>
              <a:buNone/>
            </a:pPr>
            <a:endParaRPr lang="pt-BR" dirty="0"/>
          </a:p>
          <a:p>
            <a:pPr marL="0" lvl="0" indent="0" rtl="0">
              <a:spcBef>
                <a:spcPts val="0"/>
              </a:spcBef>
              <a:spcAft>
                <a:spcPts val="0"/>
              </a:spcAft>
              <a:buNone/>
            </a:pPr>
            <a:r>
              <a:rPr lang="pt-BR" dirty="0"/>
              <a:t>     Cláusula CREATE para criar dados</a:t>
            </a:r>
          </a:p>
          <a:p>
            <a:pPr marL="0" lvl="0" indent="0" rtl="0">
              <a:spcBef>
                <a:spcPts val="0"/>
              </a:spcBef>
              <a:spcAft>
                <a:spcPts val="0"/>
              </a:spcAft>
              <a:buNone/>
            </a:pPr>
            <a:r>
              <a:rPr lang="pt-BR" dirty="0"/>
              <a:t>     () parênteses para indicar um nó</a:t>
            </a:r>
          </a:p>
          <a:p>
            <a:pPr marL="0" lvl="0" indent="0" rtl="0">
              <a:spcBef>
                <a:spcPts val="0"/>
              </a:spcBef>
              <a:spcAft>
                <a:spcPts val="0"/>
              </a:spcAft>
              <a:buNone/>
            </a:pPr>
            <a:r>
              <a:rPr lang="pt-BR" dirty="0"/>
              <a:t>     </a:t>
            </a:r>
            <a:r>
              <a:rPr lang="pt-BR" dirty="0" err="1"/>
              <a:t>ee</a:t>
            </a:r>
            <a:r>
              <a:rPr lang="pt-BR" dirty="0"/>
              <a:t>: Pessoa uma variável '</a:t>
            </a:r>
            <a:r>
              <a:rPr lang="pt-BR" dirty="0" err="1"/>
              <a:t>ee</a:t>
            </a:r>
            <a:r>
              <a:rPr lang="pt-BR" dirty="0"/>
              <a:t>' e rotular 'Person' para o novo nó</a:t>
            </a:r>
          </a:p>
          <a:p>
            <a:pPr marL="0" lvl="0" indent="0" rtl="0">
              <a:spcBef>
                <a:spcPts val="0"/>
              </a:spcBef>
              <a:spcAft>
                <a:spcPts val="0"/>
              </a:spcAft>
              <a:buNone/>
            </a:pPr>
            <a:r>
              <a:rPr lang="pt-BR" dirty="0"/>
              <a:t>     {} colchetes para adicionar propriedades ao nó</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55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CREATE (</a:t>
            </a:r>
            <a:r>
              <a:rPr lang="pt-BR" dirty="0" err="1"/>
              <a:t>ee</a:t>
            </a:r>
            <a:r>
              <a:rPr lang="pt-BR" dirty="0"/>
              <a:t>: Pessoa {nome: "Emil", de: "</a:t>
            </a:r>
            <a:r>
              <a:rPr lang="pt-BR" dirty="0" err="1"/>
              <a:t>Sweden</a:t>
            </a:r>
            <a:r>
              <a:rPr lang="pt-BR" dirty="0"/>
              <a:t>", </a:t>
            </a:r>
            <a:r>
              <a:rPr lang="pt-BR" dirty="0" err="1"/>
              <a:t>klout</a:t>
            </a:r>
            <a:r>
              <a:rPr lang="pt-BR" dirty="0"/>
              <a:t>: 99})</a:t>
            </a:r>
          </a:p>
          <a:p>
            <a:pPr marL="0" lvl="0" indent="0" rtl="0">
              <a:spcBef>
                <a:spcPts val="0"/>
              </a:spcBef>
              <a:spcAft>
                <a:spcPts val="0"/>
              </a:spcAft>
              <a:buNone/>
            </a:pPr>
            <a:endParaRPr lang="pt-BR" dirty="0"/>
          </a:p>
          <a:p>
            <a:pPr marL="0" lvl="0" indent="0" rtl="0">
              <a:spcBef>
                <a:spcPts val="0"/>
              </a:spcBef>
              <a:spcAft>
                <a:spcPts val="0"/>
              </a:spcAft>
              <a:buNone/>
            </a:pPr>
            <a:r>
              <a:rPr lang="pt-BR" dirty="0"/>
              <a:t>     Cláusula CREATE para criar dados</a:t>
            </a:r>
          </a:p>
          <a:p>
            <a:pPr marL="0" lvl="0" indent="0" rtl="0">
              <a:spcBef>
                <a:spcPts val="0"/>
              </a:spcBef>
              <a:spcAft>
                <a:spcPts val="0"/>
              </a:spcAft>
              <a:buNone/>
            </a:pPr>
            <a:r>
              <a:rPr lang="pt-BR" dirty="0"/>
              <a:t>     () parênteses para indicar um nó</a:t>
            </a:r>
          </a:p>
          <a:p>
            <a:pPr marL="0" lvl="0" indent="0" rtl="0">
              <a:spcBef>
                <a:spcPts val="0"/>
              </a:spcBef>
              <a:spcAft>
                <a:spcPts val="0"/>
              </a:spcAft>
              <a:buNone/>
            </a:pPr>
            <a:r>
              <a:rPr lang="pt-BR" dirty="0"/>
              <a:t>     </a:t>
            </a:r>
            <a:r>
              <a:rPr lang="pt-BR" dirty="0" err="1"/>
              <a:t>ee</a:t>
            </a:r>
            <a:r>
              <a:rPr lang="pt-BR" dirty="0"/>
              <a:t>: Pessoa uma variável '</a:t>
            </a:r>
            <a:r>
              <a:rPr lang="pt-BR" dirty="0" err="1"/>
              <a:t>ee</a:t>
            </a:r>
            <a:r>
              <a:rPr lang="pt-BR" dirty="0"/>
              <a:t>' e rotular 'Person' para o novo nó</a:t>
            </a:r>
          </a:p>
          <a:p>
            <a:pPr marL="0" lvl="0" indent="0" rtl="0">
              <a:spcBef>
                <a:spcPts val="0"/>
              </a:spcBef>
              <a:spcAft>
                <a:spcPts val="0"/>
              </a:spcAft>
              <a:buNone/>
            </a:pPr>
            <a:r>
              <a:rPr lang="pt-BR" dirty="0"/>
              <a:t>     {} colchetes para adicionar propriedades ao nó</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20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algn="just" rtl="0">
              <a:spcBef>
                <a:spcPts val="0"/>
              </a:spcBef>
              <a:spcAft>
                <a:spcPts val="0"/>
              </a:spcAft>
              <a:buClr>
                <a:schemeClr val="dk1"/>
              </a:buClr>
              <a:buSzPts val="1100"/>
              <a:buFont typeface="Arial"/>
              <a:buNone/>
            </a:pPr>
            <a:r>
              <a:rPr lang="pt-BR" sz="1800" b="0" i="0" u="none" strike="noStrike" cap="none" dirty="0">
                <a:solidFill>
                  <a:srgbClr val="000000"/>
                </a:solidFill>
                <a:effectLst/>
                <a:latin typeface="Arial"/>
                <a:ea typeface="Arial"/>
                <a:cs typeface="Arial"/>
                <a:sym typeface="Arial"/>
              </a:rPr>
              <a:t>diferentemente de outros tipos de bancos de dados </a:t>
            </a:r>
            <a:r>
              <a:rPr lang="pt-BR" sz="1800" b="0" i="0" u="none" strike="noStrike" cap="none" dirty="0" err="1">
                <a:solidFill>
                  <a:srgbClr val="000000"/>
                </a:solidFill>
                <a:effectLst/>
                <a:latin typeface="Arial"/>
                <a:ea typeface="Arial"/>
                <a:cs typeface="Arial"/>
                <a:sym typeface="Arial"/>
              </a:rPr>
              <a:t>NoSQL</a:t>
            </a:r>
            <a:r>
              <a:rPr lang="pt-BR" sz="1800" b="0" i="0" u="none" strike="noStrike" cap="none" dirty="0">
                <a:solidFill>
                  <a:srgbClr val="000000"/>
                </a:solidFill>
                <a:effectLst/>
                <a:latin typeface="Arial"/>
                <a:ea typeface="Arial"/>
                <a:cs typeface="Arial"/>
                <a:sym typeface="Arial"/>
              </a:rPr>
              <a:t>, esse está diretamente relacionado a um modelo de dados estabelecido, o modelo de grafos. A ideia desse modelo é representar os dados e / ou o esquema dos dados como grafos dirigidos, ou como estruturas que generalizem a noção de grafos . O modelo de grafos é mais interessante que outros quando “informações sobre a </a:t>
            </a:r>
            <a:r>
              <a:rPr lang="pt-BR" sz="1800" b="0" i="0" u="none" strike="noStrike" cap="none" dirty="0" err="1">
                <a:solidFill>
                  <a:srgbClr val="000000"/>
                </a:solidFill>
                <a:effectLst/>
                <a:latin typeface="Arial"/>
                <a:ea typeface="Arial"/>
                <a:cs typeface="Arial"/>
                <a:sym typeface="Arial"/>
              </a:rPr>
              <a:t>inter-conectividade</a:t>
            </a:r>
            <a:r>
              <a:rPr lang="pt-BR" sz="1800" b="0" i="0" u="none" strike="noStrike" cap="none" dirty="0">
                <a:solidFill>
                  <a:srgbClr val="000000"/>
                </a:solidFill>
                <a:effectLst/>
                <a:latin typeface="Arial"/>
                <a:ea typeface="Arial"/>
                <a:cs typeface="Arial"/>
                <a:sym typeface="Arial"/>
              </a:rPr>
              <a:t> ou a topologia dos dados são mais importantes, ou tão importante quantos os dados propriamente ditos . O modelo orientado a grafos possui três componentes básicos: os nós (são os vértices do grafo), os relacionamentos (são as arestas) e as propriedades (ou atributos) dos nós e relacionamentos. Neste caso, o banco de dados pode ser visto como um </a:t>
            </a:r>
            <a:r>
              <a:rPr lang="pt-BR" sz="1800" b="0" i="0" u="none" strike="noStrike" cap="none" dirty="0" err="1">
                <a:solidFill>
                  <a:srgbClr val="000000"/>
                </a:solidFill>
                <a:effectLst/>
                <a:latin typeface="Arial"/>
                <a:ea typeface="Arial"/>
                <a:cs typeface="Arial"/>
                <a:sym typeface="Arial"/>
              </a:rPr>
              <a:t>multigrafo</a:t>
            </a:r>
            <a:r>
              <a:rPr lang="pt-BR" sz="1800" b="0" i="0" u="none" strike="noStrike" cap="none" dirty="0">
                <a:solidFill>
                  <a:srgbClr val="000000"/>
                </a:solidFill>
                <a:effectLst/>
                <a:latin typeface="Arial"/>
                <a:ea typeface="Arial"/>
                <a:cs typeface="Arial"/>
                <a:sym typeface="Arial"/>
              </a:rPr>
              <a:t> rotulado e direcionado, onde cada par de nós pode ser conectado por mais de uma aresta. </a:t>
            </a:r>
            <a:endParaRPr lang="pt-BR" sz="1800" dirty="0">
              <a:solidFill>
                <a:schemeClr val="dk1"/>
              </a:solidFill>
            </a:endParaRPr>
          </a:p>
        </p:txBody>
      </p:sp>
    </p:spTree>
    <p:extLst>
      <p:ext uri="{BB962C8B-B14F-4D97-AF65-F5344CB8AC3E}">
        <p14:creationId xmlns:p14="http://schemas.microsoft.com/office/powerpoint/2010/main" val="3386378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CREATE (</a:t>
            </a:r>
            <a:r>
              <a:rPr lang="pt-BR" dirty="0" err="1"/>
              <a:t>ee</a:t>
            </a:r>
            <a:r>
              <a:rPr lang="pt-BR" dirty="0"/>
              <a:t>: Pessoa {nome: "Emil", de: "</a:t>
            </a:r>
            <a:r>
              <a:rPr lang="pt-BR" dirty="0" err="1"/>
              <a:t>Sweden</a:t>
            </a:r>
            <a:r>
              <a:rPr lang="pt-BR" dirty="0"/>
              <a:t>", </a:t>
            </a:r>
            <a:r>
              <a:rPr lang="pt-BR" dirty="0" err="1"/>
              <a:t>klout</a:t>
            </a:r>
            <a:r>
              <a:rPr lang="pt-BR" dirty="0"/>
              <a:t>: 99})</a:t>
            </a:r>
          </a:p>
          <a:p>
            <a:pPr marL="0" lvl="0" indent="0" rtl="0">
              <a:spcBef>
                <a:spcPts val="0"/>
              </a:spcBef>
              <a:spcAft>
                <a:spcPts val="0"/>
              </a:spcAft>
              <a:buNone/>
            </a:pPr>
            <a:endParaRPr lang="pt-BR" dirty="0"/>
          </a:p>
          <a:p>
            <a:pPr marL="0" lvl="0" indent="0" rtl="0">
              <a:spcBef>
                <a:spcPts val="0"/>
              </a:spcBef>
              <a:spcAft>
                <a:spcPts val="0"/>
              </a:spcAft>
              <a:buNone/>
            </a:pPr>
            <a:r>
              <a:rPr lang="pt-BR" dirty="0"/>
              <a:t>     Cláusula CREATE para criar dados</a:t>
            </a:r>
          </a:p>
          <a:p>
            <a:pPr marL="0" lvl="0" indent="0" rtl="0">
              <a:spcBef>
                <a:spcPts val="0"/>
              </a:spcBef>
              <a:spcAft>
                <a:spcPts val="0"/>
              </a:spcAft>
              <a:buNone/>
            </a:pPr>
            <a:r>
              <a:rPr lang="pt-BR" dirty="0"/>
              <a:t>     () parênteses para indicar um nó</a:t>
            </a:r>
          </a:p>
          <a:p>
            <a:pPr marL="0" lvl="0" indent="0" rtl="0">
              <a:spcBef>
                <a:spcPts val="0"/>
              </a:spcBef>
              <a:spcAft>
                <a:spcPts val="0"/>
              </a:spcAft>
              <a:buNone/>
            </a:pPr>
            <a:r>
              <a:rPr lang="pt-BR" dirty="0"/>
              <a:t>     </a:t>
            </a:r>
            <a:r>
              <a:rPr lang="pt-BR" dirty="0" err="1"/>
              <a:t>ee</a:t>
            </a:r>
            <a:r>
              <a:rPr lang="pt-BR" dirty="0"/>
              <a:t>: Pessoa uma variável '</a:t>
            </a:r>
            <a:r>
              <a:rPr lang="pt-BR" dirty="0" err="1"/>
              <a:t>ee</a:t>
            </a:r>
            <a:r>
              <a:rPr lang="pt-BR" dirty="0"/>
              <a:t>' e rotular 'Person' para o novo nó</a:t>
            </a:r>
          </a:p>
          <a:p>
            <a:pPr marL="0" lvl="0" indent="0" rtl="0">
              <a:spcBef>
                <a:spcPts val="0"/>
              </a:spcBef>
              <a:spcAft>
                <a:spcPts val="0"/>
              </a:spcAft>
              <a:buNone/>
            </a:pPr>
            <a:r>
              <a:rPr lang="pt-BR" dirty="0"/>
              <a:t>     {} colchetes para adicionar propriedades ao nó</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5001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err="1"/>
              <a:t>Cypher</a:t>
            </a:r>
            <a:r>
              <a:rPr lang="pt-BR" dirty="0"/>
              <a:t> usa ASCII-</a:t>
            </a:r>
            <a:r>
              <a:rPr lang="pt-BR" dirty="0" err="1"/>
              <a:t>Art</a:t>
            </a:r>
            <a:r>
              <a:rPr lang="pt-BR" dirty="0"/>
              <a:t> para representar padrões. Nós envolvemos nós com parênteses que parecem círculos, por exemplo (nó). Se depois quisermos nos referir ao nó, vamos dar uma variável como (p) para pessoa ou (t) para coisa. Em consultas do mundo real, provavelmente usaremos nomes de variáveis mais longos e expressivos, como (pessoa) ou (coisa). Se o nó não for relevante para sua pergunta, você também pode usar parênteses vazios ().</a:t>
            </a:r>
          </a:p>
          <a:p>
            <a:pPr marL="0" lvl="0" indent="0" rtl="0">
              <a:spcBef>
                <a:spcPts val="0"/>
              </a:spcBef>
              <a:spcAft>
                <a:spcPts val="0"/>
              </a:spcAft>
              <a:buNone/>
            </a:pPr>
            <a:endParaRPr lang="pt-BR" dirty="0"/>
          </a:p>
          <a:p>
            <a:pPr marL="0" lvl="0" indent="0" rtl="0">
              <a:spcBef>
                <a:spcPts val="0"/>
              </a:spcBef>
              <a:spcAft>
                <a:spcPts val="0"/>
              </a:spcAft>
              <a:buNone/>
            </a:pPr>
            <a:r>
              <a:rPr lang="pt-BR" dirty="0"/>
              <a:t>Normalmente, os rótulos relevantes do nó são fornecidos para</a:t>
            </a:r>
          </a:p>
          <a:p>
            <a:pPr marL="0" lvl="0" indent="0" rtl="0">
              <a:spcBef>
                <a:spcPts val="0"/>
              </a:spcBef>
              <a:spcAft>
                <a:spcPts val="0"/>
              </a:spcAft>
              <a:buNone/>
            </a:pPr>
            <a:endParaRPr lang="pt-BR" dirty="0"/>
          </a:p>
          <a:p>
            <a:pPr marL="0" lvl="0" indent="0" rtl="0">
              <a:spcBef>
                <a:spcPts val="0"/>
              </a:spcBef>
              <a:spcAft>
                <a:spcPts val="0"/>
              </a:spcAft>
              <a:buNone/>
            </a:pPr>
            <a:r>
              <a:rPr lang="pt-BR" dirty="0"/>
              <a:t>Relacionamentos</a:t>
            </a:r>
          </a:p>
          <a:p>
            <a:pPr marL="0" lvl="0" indent="0" rtl="0">
              <a:spcBef>
                <a:spcPts val="0"/>
              </a:spcBef>
              <a:spcAft>
                <a:spcPts val="0"/>
              </a:spcAft>
              <a:buNone/>
            </a:pPr>
            <a:r>
              <a:rPr lang="pt-BR" dirty="0"/>
              <a:t>Para utilizar plenamente o poder do nosso banco de dados gráfico, queremos expressar padrões mais complexos entre nossos nós. Relacionamentos são basicamente uma seta -&gt; entre dois nós. Informações adicionais podem ser colocadas entre colchetes dentro da seta.</a:t>
            </a:r>
          </a:p>
          <a:p>
            <a:pPr marL="0" lvl="0" indent="0" rtl="0">
              <a:spcBef>
                <a:spcPts val="0"/>
              </a:spcBef>
              <a:spcAft>
                <a:spcPts val="0"/>
              </a:spcAft>
              <a:buNone/>
            </a:pPr>
            <a:endParaRPr lang="pt-BR" dirty="0"/>
          </a:p>
          <a:p>
            <a:pPr marL="0" lvl="0" indent="0" rtl="0">
              <a:spcBef>
                <a:spcPts val="0"/>
              </a:spcBef>
              <a:spcAft>
                <a:spcPts val="0"/>
              </a:spcAft>
              <a:buNone/>
            </a:pPr>
            <a:r>
              <a:rPr lang="pt-BR" dirty="0"/>
              <a:t>Isso pode ser</a:t>
            </a:r>
          </a:p>
          <a:p>
            <a:pPr marL="0" lvl="0" indent="0" rtl="0">
              <a:spcBef>
                <a:spcPts val="0"/>
              </a:spcBef>
              <a:spcAft>
                <a:spcPts val="0"/>
              </a:spcAft>
              <a:buNone/>
            </a:pPr>
            <a:endParaRPr lang="pt-BR" dirty="0"/>
          </a:p>
          <a:p>
            <a:pPr marL="0" lvl="0" indent="0" rtl="0">
              <a:spcBef>
                <a:spcPts val="0"/>
              </a:spcBef>
              <a:spcAft>
                <a:spcPts val="0"/>
              </a:spcAft>
              <a:buNone/>
            </a:pPr>
            <a:r>
              <a:rPr lang="pt-BR" dirty="0"/>
              <a:t>tipos de relacionamento como - [: CONHECE |: LIKE] -&gt;</a:t>
            </a:r>
          </a:p>
          <a:p>
            <a:pPr marL="0" lvl="0" indent="0" rtl="0">
              <a:spcBef>
                <a:spcPts val="0"/>
              </a:spcBef>
              <a:spcAft>
                <a:spcPts val="0"/>
              </a:spcAft>
              <a:buNone/>
            </a:pPr>
            <a:r>
              <a:rPr lang="pt-BR" dirty="0"/>
              <a:t>um nome de variável - [</a:t>
            </a:r>
            <a:r>
              <a:rPr lang="pt-BR" dirty="0" err="1"/>
              <a:t>rel</a:t>
            </a:r>
            <a:r>
              <a:rPr lang="pt-BR" dirty="0"/>
              <a:t>: KNOWS] -&gt; antes do cólon</a:t>
            </a:r>
          </a:p>
          <a:p>
            <a:pPr marL="0" lvl="0" indent="0" rtl="0">
              <a:spcBef>
                <a:spcPts val="0"/>
              </a:spcBef>
              <a:spcAft>
                <a:spcPts val="0"/>
              </a:spcAft>
              <a:buNone/>
            </a:pPr>
            <a:r>
              <a:rPr lang="pt-BR" dirty="0"/>
              <a:t>propriedades adicionais - [{</a:t>
            </a:r>
            <a:r>
              <a:rPr lang="pt-BR" dirty="0" err="1"/>
              <a:t>since</a:t>
            </a:r>
            <a:r>
              <a:rPr lang="pt-BR" dirty="0"/>
              <a:t>: 2010}] -&gt;</a:t>
            </a:r>
          </a:p>
          <a:p>
            <a:pPr marL="0" lvl="0" indent="0" rtl="0">
              <a:spcBef>
                <a:spcPts val="0"/>
              </a:spcBef>
              <a:spcAft>
                <a:spcPts val="0"/>
              </a:spcAft>
              <a:buNone/>
            </a:pPr>
            <a:r>
              <a:rPr lang="pt-BR" dirty="0"/>
              <a:t>informações estruturais para caminhos de comprimento variável - [: KNOWS * .. 4] -&gt;</a:t>
            </a:r>
          </a:p>
          <a:p>
            <a:pPr marL="0" lvl="0" indent="0" rtl="0">
              <a:spcBef>
                <a:spcPts val="0"/>
              </a:spcBef>
              <a:spcAft>
                <a:spcPts val="0"/>
              </a:spcAft>
              <a:buNone/>
            </a:pPr>
            <a:r>
              <a:rPr lang="pt-BR" dirty="0"/>
              <a:t>Para acessar informações sobre um relacionamento, podemos atribuir uma variável para referência futura. Ele é colocado na frente do cólon - [</a:t>
            </a:r>
            <a:r>
              <a:rPr lang="pt-BR" dirty="0" err="1"/>
              <a:t>rel</a:t>
            </a:r>
            <a:r>
              <a:rPr lang="pt-BR" dirty="0"/>
              <a:t>: KNOWS] -&gt; ou fica sozinho - [</a:t>
            </a:r>
            <a:r>
              <a:rPr lang="pt-BR" dirty="0" err="1"/>
              <a:t>rel</a:t>
            </a:r>
            <a:r>
              <a:rPr lang="pt-BR" dirty="0"/>
              <a:t>] -&gt;. distinguir entre entidades e otimizar a execução, como (p: Person).</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04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Podemos usar um padrão como (</a:t>
            </a:r>
            <a:r>
              <a:rPr lang="pt-BR" dirty="0" err="1"/>
              <a:t>person</a:t>
            </a:r>
            <a:r>
              <a:rPr lang="pt-BR" dirty="0"/>
              <a:t>: Person) -&gt; (</a:t>
            </a:r>
            <a:r>
              <a:rPr lang="pt-BR" dirty="0" err="1"/>
              <a:t>thing</a:t>
            </a:r>
            <a:r>
              <a:rPr lang="pt-BR" dirty="0"/>
              <a:t>: </a:t>
            </a:r>
            <a:r>
              <a:rPr lang="pt-BR" dirty="0" err="1"/>
              <a:t>Thing</a:t>
            </a:r>
            <a:r>
              <a:rPr lang="pt-BR" dirty="0"/>
              <a:t>) para que possamos nos referir a eles mais tarde, por exemplo, para acessar propriedades como person.name e </a:t>
            </a:r>
            <a:r>
              <a:rPr lang="pt-BR" dirty="0" err="1"/>
              <a:t>thing.quality</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estrutura mais geral é:</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87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Podemos usar um padrão como (</a:t>
            </a:r>
            <a:r>
              <a:rPr lang="pt-BR" dirty="0" err="1"/>
              <a:t>person</a:t>
            </a:r>
            <a:r>
              <a:rPr lang="pt-BR" dirty="0"/>
              <a:t>: Person) -&gt; (</a:t>
            </a:r>
            <a:r>
              <a:rPr lang="pt-BR" dirty="0" err="1"/>
              <a:t>thing</a:t>
            </a:r>
            <a:r>
              <a:rPr lang="pt-BR" dirty="0"/>
              <a:t>: </a:t>
            </a:r>
            <a:r>
              <a:rPr lang="pt-BR" dirty="0" err="1"/>
              <a:t>Thing</a:t>
            </a:r>
            <a:r>
              <a:rPr lang="pt-BR" dirty="0"/>
              <a:t>) para que possamos nos referir a eles mais tarde, por exemplo, para acessar propriedades como person.name e </a:t>
            </a:r>
            <a:r>
              <a:rPr lang="pt-BR" dirty="0" err="1"/>
              <a:t>thing.quality</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estrutura mais geral é:</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41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Padrões</a:t>
            </a:r>
          </a:p>
          <a:p>
            <a:pPr marL="0" lvl="0" indent="0" rtl="0">
              <a:spcBef>
                <a:spcPts val="0"/>
              </a:spcBef>
              <a:spcAft>
                <a:spcPts val="0"/>
              </a:spcAft>
              <a:buNone/>
            </a:pPr>
            <a:r>
              <a:rPr lang="pt-BR" dirty="0"/>
              <a:t>Nós e expressões de relacionamento são os blocos de construção para padrões mais complexos. Os padrões podem ser escritos continuamente ou separados por vírgulas. Você pode se referir a variáveis declaradas anteriormente ou introduzir novas.</a:t>
            </a:r>
          </a:p>
          <a:p>
            <a:pPr marL="0" lvl="0" indent="0" rtl="0">
              <a:spcBef>
                <a:spcPts val="0"/>
              </a:spcBef>
              <a:spcAft>
                <a:spcPts val="0"/>
              </a:spcAft>
              <a:buNone/>
            </a:pPr>
            <a:endParaRPr lang="pt-BR" dirty="0"/>
          </a:p>
          <a:p>
            <a:pPr marL="0" lvl="0" indent="0" rtl="0">
              <a:spcBef>
                <a:spcPts val="0"/>
              </a:spcBef>
              <a:spcAft>
                <a:spcPts val="0"/>
              </a:spcAft>
              <a:buNone/>
            </a:pPr>
            <a:r>
              <a:rPr lang="pt-BR" dirty="0"/>
              <a:t>amigo-de-um-amigo (usuário) - [: SABE] - (amigo) - [: SABE] - (</a:t>
            </a:r>
            <a:r>
              <a:rPr lang="pt-BR" dirty="0" err="1"/>
              <a:t>foaf</a:t>
            </a:r>
            <a:r>
              <a:rPr lang="pt-BR" dirty="0"/>
              <a:t>)</a:t>
            </a:r>
          </a:p>
          <a:p>
            <a:pPr marL="0" lvl="0" indent="0" rtl="0">
              <a:spcBef>
                <a:spcPts val="0"/>
              </a:spcBef>
              <a:spcAft>
                <a:spcPts val="0"/>
              </a:spcAft>
              <a:buNone/>
            </a:pPr>
            <a:r>
              <a:rPr lang="pt-BR" dirty="0"/>
              <a:t>caminho mais curto: path = </a:t>
            </a:r>
            <a:r>
              <a:rPr lang="pt-BR" dirty="0" err="1"/>
              <a:t>shortestPath</a:t>
            </a:r>
            <a:r>
              <a:rPr lang="pt-BR" dirty="0"/>
              <a:t> ((</a:t>
            </a:r>
            <a:r>
              <a:rPr lang="pt-BR" dirty="0" err="1"/>
              <a:t>user</a:t>
            </a:r>
            <a:r>
              <a:rPr lang="pt-BR" dirty="0"/>
              <a:t>) - [: KNOWS * .. 5] - (</a:t>
            </a:r>
            <a:r>
              <a:rPr lang="pt-BR" dirty="0" err="1"/>
              <a:t>other</a:t>
            </a:r>
            <a:r>
              <a:rPr lang="pt-BR" dirty="0"/>
              <a:t>))</a:t>
            </a:r>
          </a:p>
          <a:p>
            <a:pPr marL="0" lvl="0" indent="0" rtl="0">
              <a:spcBef>
                <a:spcPts val="0"/>
              </a:spcBef>
              <a:spcAft>
                <a:spcPts val="0"/>
              </a:spcAft>
              <a:buNone/>
            </a:pPr>
            <a:r>
              <a:rPr lang="pt-BR" dirty="0"/>
              <a:t>filtragem colaborativa (usuário) - [: COMPRADA] -&gt; (produto) &lt;- [: COMPRADA] - () - [: COMPRADA] -&gt; (</a:t>
            </a:r>
            <a:r>
              <a:rPr lang="pt-BR" dirty="0" err="1"/>
              <a:t>otherProduct</a:t>
            </a:r>
            <a:r>
              <a:rPr lang="pt-BR" dirty="0"/>
              <a:t>)</a:t>
            </a:r>
          </a:p>
          <a:p>
            <a:pPr marL="0" lvl="0" indent="0" rtl="0">
              <a:spcBef>
                <a:spcPts val="0"/>
              </a:spcBef>
              <a:spcAft>
                <a:spcPts val="0"/>
              </a:spcAft>
              <a:buNone/>
            </a:pPr>
            <a:r>
              <a:rPr lang="pt-BR" dirty="0"/>
              <a:t>navegação em árvore (raiz) &lt;- [: PARENT *] - (</a:t>
            </a:r>
            <a:r>
              <a:rPr lang="pt-BR" dirty="0" err="1"/>
              <a:t>leaf</a:t>
            </a:r>
            <a:r>
              <a:rPr lang="pt-BR" dirty="0"/>
              <a:t>: </a:t>
            </a:r>
            <a:r>
              <a:rPr lang="pt-BR" dirty="0" err="1"/>
              <a:t>Category</a:t>
            </a:r>
            <a:r>
              <a:rPr lang="pt-BR" dirty="0"/>
              <a:t>) - [: ITEM] -&gt; (data: </a:t>
            </a:r>
            <a:r>
              <a:rPr lang="pt-BR" dirty="0" err="1"/>
              <a:t>Product</a:t>
            </a:r>
            <a:r>
              <a:rPr lang="pt-BR" dirty="0"/>
              <a:t>)</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737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Your Friends</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you:Person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FOREACH (name in ["</a:t>
            </a:r>
            <a:r>
              <a:rPr lang="en-US" sz="1800" b="0" i="0" u="none" strike="noStrike" cap="none" dirty="0" err="1">
                <a:solidFill>
                  <a:srgbClr val="000000"/>
                </a:solidFill>
                <a:effectLst/>
                <a:latin typeface="Arial"/>
                <a:ea typeface="Arial"/>
                <a:cs typeface="Arial"/>
                <a:sym typeface="Arial"/>
              </a:rPr>
              <a:t>Johan","Rajesh","Anna","Julia","Andrew</a:t>
            </a:r>
            <a:r>
              <a:rPr lang="en-US" sz="1800" b="0" i="0" u="none" strike="noStrike" cap="none" dirty="0">
                <a:solidFill>
                  <a:srgbClr val="000000"/>
                </a:solidFill>
                <a:effectLst/>
                <a:latin typeface="Arial"/>
                <a:ea typeface="Arial"/>
                <a:cs typeface="Arial"/>
                <a:sym typeface="Arial"/>
              </a:rPr>
              <a:t>"] | CREATE (you)-[:FRIEND]-&gt;(:Person {</a:t>
            </a:r>
            <a:r>
              <a:rPr lang="en-US" sz="1800" b="0" i="0" u="none" strike="noStrike" cap="none" dirty="0" err="1">
                <a:solidFill>
                  <a:srgbClr val="000000"/>
                </a:solidFill>
                <a:effectLst/>
                <a:latin typeface="Arial"/>
                <a:ea typeface="Arial"/>
                <a:cs typeface="Arial"/>
                <a:sym typeface="Arial"/>
              </a:rPr>
              <a:t>name:name</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FOREACH allows you to execute update operations for each element of a list.</a:t>
            </a:r>
          </a:p>
          <a:p>
            <a:r>
              <a:rPr lang="en-US" sz="1800" b="0" i="0" u="none" strike="noStrike" cap="none" dirty="0">
                <a:solidFill>
                  <a:srgbClr val="000000"/>
                </a:solidFill>
                <a:effectLst/>
                <a:latin typeface="Arial"/>
                <a:ea typeface="Arial"/>
                <a:cs typeface="Arial"/>
                <a:sym typeface="Arial"/>
              </a:rPr>
              <a:t>Find Your Friends</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yourFriends</a:t>
            </a:r>
            <a:r>
              <a:rPr lang="en-US" sz="1800" b="0" i="0" u="none" strike="noStrike" cap="none" dirty="0">
                <a:solidFill>
                  <a:srgbClr val="000000"/>
                </a:solidFill>
                <a:effectLst/>
                <a:latin typeface="Arial"/>
                <a:ea typeface="Arial"/>
                <a:cs typeface="Arial"/>
                <a:sym typeface="Arial"/>
              </a:rPr>
              <a:t>) RETURN you, </a:t>
            </a:r>
            <a:r>
              <a:rPr lang="en-US" sz="1800" b="0" i="0" u="none" strike="noStrike" cap="none" dirty="0" err="1">
                <a:solidFill>
                  <a:srgbClr val="000000"/>
                </a:solidFill>
                <a:effectLst/>
                <a:latin typeface="Arial"/>
                <a:ea typeface="Arial"/>
                <a:cs typeface="Arial"/>
                <a:sym typeface="Arial"/>
              </a:rPr>
              <a:t>yourFriends</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Note that we get ourselves repeated for each path found in the graph.</a:t>
            </a:r>
          </a:p>
          <a:p>
            <a:r>
              <a:rPr lang="en-US" sz="1800" b="0" i="0" u="none" strike="noStrike" cap="none" dirty="0">
                <a:solidFill>
                  <a:srgbClr val="000000"/>
                </a:solidFill>
                <a:effectLst/>
                <a:latin typeface="Arial"/>
                <a:ea typeface="Arial"/>
                <a:cs typeface="Arial"/>
                <a:sym typeface="Arial"/>
              </a:rPr>
              <a:t>Create Second Degree Friends and Expertise</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neo:Database</a:t>
            </a:r>
            <a:r>
              <a:rPr lang="en-US" sz="1800" b="0" i="0" u="none" strike="noStrike" cap="none" dirty="0">
                <a:solidFill>
                  <a:srgbClr val="000000"/>
                </a:solidFill>
                <a:effectLst/>
                <a:latin typeface="Arial"/>
                <a:ea typeface="Arial"/>
                <a:cs typeface="Arial"/>
                <a:sym typeface="Arial"/>
              </a:rPr>
              <a:t> {name:"Neo4j"}) MATCH (</a:t>
            </a:r>
            <a:r>
              <a:rPr lang="en-US" sz="1800" b="0" i="0" u="none" strike="noStrike" cap="none" dirty="0" err="1">
                <a:solidFill>
                  <a:srgbClr val="000000"/>
                </a:solidFill>
                <a:effectLst/>
                <a:latin typeface="Arial"/>
                <a:ea typeface="Arial"/>
                <a:cs typeface="Arial"/>
                <a:sym typeface="Arial"/>
              </a:rPr>
              <a:t>anna:Person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name:"Anna</a:t>
            </a:r>
            <a:r>
              <a:rPr lang="en-US" sz="1800" b="0" i="0" u="none" strike="noStrike" cap="none" dirty="0">
                <a:solidFill>
                  <a:srgbClr val="000000"/>
                </a:solidFill>
                <a:effectLst/>
                <a:latin typeface="Arial"/>
                <a:ea typeface="Arial"/>
                <a:cs typeface="Arial"/>
                <a:sym typeface="Arial"/>
              </a:rPr>
              <a:t>"}) CREATE (</a:t>
            </a:r>
            <a:r>
              <a:rPr lang="en-US" sz="1800" b="0" i="0" u="none" strike="noStrike" cap="none" dirty="0" err="1">
                <a:solidFill>
                  <a:srgbClr val="000000"/>
                </a:solidFill>
                <a:effectLst/>
                <a:latin typeface="Arial"/>
                <a:ea typeface="Arial"/>
                <a:cs typeface="Arial"/>
                <a:sym typeface="Arial"/>
              </a:rPr>
              <a:t>anna</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Person:Expert</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name:"Amanda</a:t>
            </a:r>
            <a:r>
              <a:rPr lang="en-US" sz="1800" b="0" i="0" u="none" strike="noStrike" cap="none" dirty="0">
                <a:solidFill>
                  <a:srgbClr val="000000"/>
                </a:solidFill>
                <a:effectLst/>
                <a:latin typeface="Arial"/>
                <a:ea typeface="Arial"/>
                <a:cs typeface="Arial"/>
                <a:sym typeface="Arial"/>
              </a:rPr>
              <a:t>"})-[:WORKED_WITH]-&gt;(neo)</a:t>
            </a:r>
          </a:p>
          <a:p>
            <a:r>
              <a:rPr lang="en-US" sz="1800" b="0" i="0" u="none" strike="noStrike" cap="none" dirty="0">
                <a:solidFill>
                  <a:srgbClr val="000000"/>
                </a:solidFill>
                <a:effectLst/>
                <a:latin typeface="Arial"/>
                <a:ea typeface="Arial"/>
                <a:cs typeface="Arial"/>
                <a:sym typeface="Arial"/>
              </a:rPr>
              <a:t>CREATE can also add more complex patterns.</a:t>
            </a:r>
          </a:p>
          <a:p>
            <a:r>
              <a:rPr lang="en-US" sz="1800" b="0" i="0" u="none" strike="noStrike" cap="none" dirty="0">
                <a:solidFill>
                  <a:srgbClr val="000000"/>
                </a:solidFill>
                <a:effectLst/>
                <a:latin typeface="Arial"/>
                <a:ea typeface="Arial"/>
                <a:cs typeface="Arial"/>
                <a:sym typeface="Arial"/>
              </a:rPr>
              <a:t>Find Someone in your Network Who Can Help You Learn Neo4j</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MATCH (expert)-[:WORKED_WITH]-&gt;(</a:t>
            </a:r>
            <a:r>
              <a:rPr lang="en-US" sz="1800" b="0" i="0" u="none" strike="noStrike" cap="none" dirty="0" err="1">
                <a:solidFill>
                  <a:srgbClr val="000000"/>
                </a:solidFill>
                <a:effectLst/>
                <a:latin typeface="Arial"/>
                <a:ea typeface="Arial"/>
                <a:cs typeface="Arial"/>
                <a:sym typeface="Arial"/>
              </a:rPr>
              <a:t>db:Database</a:t>
            </a:r>
            <a:r>
              <a:rPr lang="en-US" sz="1800" b="0" i="0" u="none" strike="noStrike" cap="none" dirty="0">
                <a:solidFill>
                  <a:srgbClr val="000000"/>
                </a:solidFill>
                <a:effectLst/>
                <a:latin typeface="Arial"/>
                <a:ea typeface="Arial"/>
                <a:cs typeface="Arial"/>
                <a:sym typeface="Arial"/>
              </a:rPr>
              <a:t> {name:"Neo4j"}) MATCH path =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 (you)-[:FRIEND*..5]-(expert) ) RETURN </a:t>
            </a:r>
            <a:r>
              <a:rPr lang="en-US" sz="1800" b="0" i="0" u="none" strike="noStrike" cap="none" dirty="0" err="1">
                <a:solidFill>
                  <a:srgbClr val="000000"/>
                </a:solidFill>
                <a:effectLst/>
                <a:latin typeface="Arial"/>
                <a:ea typeface="Arial"/>
                <a:cs typeface="Arial"/>
                <a:sym typeface="Arial"/>
              </a:rPr>
              <a:t>db,expert,path</a:t>
            </a:r>
            <a:endParaRPr lang="en-US" sz="1800" b="0" i="0" u="none" strike="noStrike" cap="none" dirty="0">
              <a:solidFill>
                <a:srgbClr val="000000"/>
              </a:solidFill>
              <a:effectLst/>
              <a:latin typeface="Arial"/>
              <a:ea typeface="Arial"/>
              <a:cs typeface="Arial"/>
              <a:sym typeface="Arial"/>
            </a:endParaRP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038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Your Friends</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you:Person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FOREACH (name in ["</a:t>
            </a:r>
            <a:r>
              <a:rPr lang="en-US" sz="1800" b="0" i="0" u="none" strike="noStrike" cap="none" dirty="0" err="1">
                <a:solidFill>
                  <a:srgbClr val="000000"/>
                </a:solidFill>
                <a:effectLst/>
                <a:latin typeface="Arial"/>
                <a:ea typeface="Arial"/>
                <a:cs typeface="Arial"/>
                <a:sym typeface="Arial"/>
              </a:rPr>
              <a:t>Johan","Rajesh","Anna","Julia","Andrew</a:t>
            </a:r>
            <a:r>
              <a:rPr lang="en-US" sz="1800" b="0" i="0" u="none" strike="noStrike" cap="none" dirty="0">
                <a:solidFill>
                  <a:srgbClr val="000000"/>
                </a:solidFill>
                <a:effectLst/>
                <a:latin typeface="Arial"/>
                <a:ea typeface="Arial"/>
                <a:cs typeface="Arial"/>
                <a:sym typeface="Arial"/>
              </a:rPr>
              <a:t>"] | CREATE (you)-[:FRIEND]-&gt;(:Person {</a:t>
            </a:r>
            <a:r>
              <a:rPr lang="en-US" sz="1800" b="0" i="0" u="none" strike="noStrike" cap="none" dirty="0" err="1">
                <a:solidFill>
                  <a:srgbClr val="000000"/>
                </a:solidFill>
                <a:effectLst/>
                <a:latin typeface="Arial"/>
                <a:ea typeface="Arial"/>
                <a:cs typeface="Arial"/>
                <a:sym typeface="Arial"/>
              </a:rPr>
              <a:t>name:name</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FOREACH allows you to execute update operations for each element of a list.</a:t>
            </a:r>
          </a:p>
          <a:p>
            <a:r>
              <a:rPr lang="en-US" sz="1800" b="0" i="0" u="none" strike="noStrike" cap="none" dirty="0">
                <a:solidFill>
                  <a:srgbClr val="000000"/>
                </a:solidFill>
                <a:effectLst/>
                <a:latin typeface="Arial"/>
                <a:ea typeface="Arial"/>
                <a:cs typeface="Arial"/>
                <a:sym typeface="Arial"/>
              </a:rPr>
              <a:t>Find Your Friends</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yourFriends</a:t>
            </a:r>
            <a:r>
              <a:rPr lang="en-US" sz="1800" b="0" i="0" u="none" strike="noStrike" cap="none" dirty="0">
                <a:solidFill>
                  <a:srgbClr val="000000"/>
                </a:solidFill>
                <a:effectLst/>
                <a:latin typeface="Arial"/>
                <a:ea typeface="Arial"/>
                <a:cs typeface="Arial"/>
                <a:sym typeface="Arial"/>
              </a:rPr>
              <a:t>) RETURN you, </a:t>
            </a:r>
            <a:r>
              <a:rPr lang="en-US" sz="1800" b="0" i="0" u="none" strike="noStrike" cap="none" dirty="0" err="1">
                <a:solidFill>
                  <a:srgbClr val="000000"/>
                </a:solidFill>
                <a:effectLst/>
                <a:latin typeface="Arial"/>
                <a:ea typeface="Arial"/>
                <a:cs typeface="Arial"/>
                <a:sym typeface="Arial"/>
              </a:rPr>
              <a:t>yourFriends</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Note that we get ourselves repeated for each path found in the graph.</a:t>
            </a:r>
          </a:p>
          <a:p>
            <a:r>
              <a:rPr lang="en-US" sz="1800" b="0" i="0" u="none" strike="noStrike" cap="none" dirty="0">
                <a:solidFill>
                  <a:srgbClr val="000000"/>
                </a:solidFill>
                <a:effectLst/>
                <a:latin typeface="Arial"/>
                <a:ea typeface="Arial"/>
                <a:cs typeface="Arial"/>
                <a:sym typeface="Arial"/>
              </a:rPr>
              <a:t>Create Second Degree Friends and Expertise</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neo:Database</a:t>
            </a:r>
            <a:r>
              <a:rPr lang="en-US" sz="1800" b="0" i="0" u="none" strike="noStrike" cap="none" dirty="0">
                <a:solidFill>
                  <a:srgbClr val="000000"/>
                </a:solidFill>
                <a:effectLst/>
                <a:latin typeface="Arial"/>
                <a:ea typeface="Arial"/>
                <a:cs typeface="Arial"/>
                <a:sym typeface="Arial"/>
              </a:rPr>
              <a:t> {name:"Neo4j"}) MATCH (</a:t>
            </a:r>
            <a:r>
              <a:rPr lang="en-US" sz="1800" b="0" i="0" u="none" strike="noStrike" cap="none" dirty="0" err="1">
                <a:solidFill>
                  <a:srgbClr val="000000"/>
                </a:solidFill>
                <a:effectLst/>
                <a:latin typeface="Arial"/>
                <a:ea typeface="Arial"/>
                <a:cs typeface="Arial"/>
                <a:sym typeface="Arial"/>
              </a:rPr>
              <a:t>anna:Person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name:"Anna</a:t>
            </a:r>
            <a:r>
              <a:rPr lang="en-US" sz="1800" b="0" i="0" u="none" strike="noStrike" cap="none" dirty="0">
                <a:solidFill>
                  <a:srgbClr val="000000"/>
                </a:solidFill>
                <a:effectLst/>
                <a:latin typeface="Arial"/>
                <a:ea typeface="Arial"/>
                <a:cs typeface="Arial"/>
                <a:sym typeface="Arial"/>
              </a:rPr>
              <a:t>"}) CREATE (</a:t>
            </a:r>
            <a:r>
              <a:rPr lang="en-US" sz="1800" b="0" i="0" u="none" strike="noStrike" cap="none" dirty="0" err="1">
                <a:solidFill>
                  <a:srgbClr val="000000"/>
                </a:solidFill>
                <a:effectLst/>
                <a:latin typeface="Arial"/>
                <a:ea typeface="Arial"/>
                <a:cs typeface="Arial"/>
                <a:sym typeface="Arial"/>
              </a:rPr>
              <a:t>anna</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Person:Expert</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name:"Amanda</a:t>
            </a:r>
            <a:r>
              <a:rPr lang="en-US" sz="1800" b="0" i="0" u="none" strike="noStrike" cap="none" dirty="0">
                <a:solidFill>
                  <a:srgbClr val="000000"/>
                </a:solidFill>
                <a:effectLst/>
                <a:latin typeface="Arial"/>
                <a:ea typeface="Arial"/>
                <a:cs typeface="Arial"/>
                <a:sym typeface="Arial"/>
              </a:rPr>
              <a:t>"})-[:WORKED_WITH]-&gt;(neo)</a:t>
            </a:r>
          </a:p>
          <a:p>
            <a:r>
              <a:rPr lang="en-US" sz="1800" b="0" i="0" u="none" strike="noStrike" cap="none" dirty="0">
                <a:solidFill>
                  <a:srgbClr val="000000"/>
                </a:solidFill>
                <a:effectLst/>
                <a:latin typeface="Arial"/>
                <a:ea typeface="Arial"/>
                <a:cs typeface="Arial"/>
                <a:sym typeface="Arial"/>
              </a:rPr>
              <a:t>CREATE can also add more complex patterns.</a:t>
            </a:r>
          </a:p>
          <a:p>
            <a:r>
              <a:rPr lang="en-US" sz="1800" b="0" i="0" u="none" strike="noStrike" cap="none" dirty="0">
                <a:solidFill>
                  <a:srgbClr val="000000"/>
                </a:solidFill>
                <a:effectLst/>
                <a:latin typeface="Arial"/>
                <a:ea typeface="Arial"/>
                <a:cs typeface="Arial"/>
                <a:sym typeface="Arial"/>
              </a:rPr>
              <a:t>Find Someone in your Network Who Can Help You Learn Neo4j</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MATCH (expert)-[:WORKED_WITH]-&gt;(</a:t>
            </a:r>
            <a:r>
              <a:rPr lang="en-US" sz="1800" b="0" i="0" u="none" strike="noStrike" cap="none" dirty="0" err="1">
                <a:solidFill>
                  <a:srgbClr val="000000"/>
                </a:solidFill>
                <a:effectLst/>
                <a:latin typeface="Arial"/>
                <a:ea typeface="Arial"/>
                <a:cs typeface="Arial"/>
                <a:sym typeface="Arial"/>
              </a:rPr>
              <a:t>db:Database</a:t>
            </a:r>
            <a:r>
              <a:rPr lang="en-US" sz="1800" b="0" i="0" u="none" strike="noStrike" cap="none" dirty="0">
                <a:solidFill>
                  <a:srgbClr val="000000"/>
                </a:solidFill>
                <a:effectLst/>
                <a:latin typeface="Arial"/>
                <a:ea typeface="Arial"/>
                <a:cs typeface="Arial"/>
                <a:sym typeface="Arial"/>
              </a:rPr>
              <a:t> {name:"Neo4j"}) MATCH path =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 (you)-[:FRIEND*..5]-(expert) ) RETURN </a:t>
            </a:r>
            <a:r>
              <a:rPr lang="en-US" sz="1800" b="0" i="0" u="none" strike="noStrike" cap="none" dirty="0" err="1">
                <a:solidFill>
                  <a:srgbClr val="000000"/>
                </a:solidFill>
                <a:effectLst/>
                <a:latin typeface="Arial"/>
                <a:ea typeface="Arial"/>
                <a:cs typeface="Arial"/>
                <a:sym typeface="Arial"/>
              </a:rPr>
              <a:t>db,expert,path</a:t>
            </a:r>
            <a:endParaRPr lang="en-US" sz="1800" b="0" i="0" u="none" strike="noStrike" cap="none" dirty="0">
              <a:solidFill>
                <a:srgbClr val="000000"/>
              </a:solidFill>
              <a:effectLst/>
              <a:latin typeface="Arial"/>
              <a:ea typeface="Arial"/>
              <a:cs typeface="Arial"/>
              <a:sym typeface="Arial"/>
            </a:endParaRP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0821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Your Friends</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you:Person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FOREACH (name in ["</a:t>
            </a:r>
            <a:r>
              <a:rPr lang="en-US" sz="1800" b="0" i="0" u="none" strike="noStrike" cap="none" dirty="0" err="1">
                <a:solidFill>
                  <a:srgbClr val="000000"/>
                </a:solidFill>
                <a:effectLst/>
                <a:latin typeface="Arial"/>
                <a:ea typeface="Arial"/>
                <a:cs typeface="Arial"/>
                <a:sym typeface="Arial"/>
              </a:rPr>
              <a:t>Johan","Rajesh","Anna","Julia","Andrew</a:t>
            </a:r>
            <a:r>
              <a:rPr lang="en-US" sz="1800" b="0" i="0" u="none" strike="noStrike" cap="none" dirty="0">
                <a:solidFill>
                  <a:srgbClr val="000000"/>
                </a:solidFill>
                <a:effectLst/>
                <a:latin typeface="Arial"/>
                <a:ea typeface="Arial"/>
                <a:cs typeface="Arial"/>
                <a:sym typeface="Arial"/>
              </a:rPr>
              <a:t>"] | CREATE (you)-[:FRIEND]-&gt;(:Person {</a:t>
            </a:r>
            <a:r>
              <a:rPr lang="en-US" sz="1800" b="0" i="0" u="none" strike="noStrike" cap="none" dirty="0" err="1">
                <a:solidFill>
                  <a:srgbClr val="000000"/>
                </a:solidFill>
                <a:effectLst/>
                <a:latin typeface="Arial"/>
                <a:ea typeface="Arial"/>
                <a:cs typeface="Arial"/>
                <a:sym typeface="Arial"/>
              </a:rPr>
              <a:t>name:name</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FOREACH allows you to execute update operations for each element of a list.</a:t>
            </a:r>
          </a:p>
          <a:p>
            <a:r>
              <a:rPr lang="en-US" sz="1800" b="0" i="0" u="none" strike="noStrike" cap="none" dirty="0">
                <a:solidFill>
                  <a:srgbClr val="000000"/>
                </a:solidFill>
                <a:effectLst/>
                <a:latin typeface="Arial"/>
                <a:ea typeface="Arial"/>
                <a:cs typeface="Arial"/>
                <a:sym typeface="Arial"/>
              </a:rPr>
              <a:t>Find Your Friends</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yourFriends</a:t>
            </a:r>
            <a:r>
              <a:rPr lang="en-US" sz="1800" b="0" i="0" u="none" strike="noStrike" cap="none" dirty="0">
                <a:solidFill>
                  <a:srgbClr val="000000"/>
                </a:solidFill>
                <a:effectLst/>
                <a:latin typeface="Arial"/>
                <a:ea typeface="Arial"/>
                <a:cs typeface="Arial"/>
                <a:sym typeface="Arial"/>
              </a:rPr>
              <a:t>) RETURN you, </a:t>
            </a:r>
            <a:r>
              <a:rPr lang="en-US" sz="1800" b="0" i="0" u="none" strike="noStrike" cap="none" dirty="0" err="1">
                <a:solidFill>
                  <a:srgbClr val="000000"/>
                </a:solidFill>
                <a:effectLst/>
                <a:latin typeface="Arial"/>
                <a:ea typeface="Arial"/>
                <a:cs typeface="Arial"/>
                <a:sym typeface="Arial"/>
              </a:rPr>
              <a:t>yourFriends</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Note that we get ourselves repeated for each path found in the graph.</a:t>
            </a:r>
          </a:p>
          <a:p>
            <a:r>
              <a:rPr lang="en-US" sz="1800" b="0" i="0" u="none" strike="noStrike" cap="none" dirty="0">
                <a:solidFill>
                  <a:srgbClr val="000000"/>
                </a:solidFill>
                <a:effectLst/>
                <a:latin typeface="Arial"/>
                <a:ea typeface="Arial"/>
                <a:cs typeface="Arial"/>
                <a:sym typeface="Arial"/>
              </a:rPr>
              <a:t>Create Second Degree Friends and Expertise</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neo:Database</a:t>
            </a:r>
            <a:r>
              <a:rPr lang="en-US" sz="1800" b="0" i="0" u="none" strike="noStrike" cap="none" dirty="0">
                <a:solidFill>
                  <a:srgbClr val="000000"/>
                </a:solidFill>
                <a:effectLst/>
                <a:latin typeface="Arial"/>
                <a:ea typeface="Arial"/>
                <a:cs typeface="Arial"/>
                <a:sym typeface="Arial"/>
              </a:rPr>
              <a:t> {name:"Neo4j"}) MATCH (</a:t>
            </a:r>
            <a:r>
              <a:rPr lang="en-US" sz="1800" b="0" i="0" u="none" strike="noStrike" cap="none" dirty="0" err="1">
                <a:solidFill>
                  <a:srgbClr val="000000"/>
                </a:solidFill>
                <a:effectLst/>
                <a:latin typeface="Arial"/>
                <a:ea typeface="Arial"/>
                <a:cs typeface="Arial"/>
                <a:sym typeface="Arial"/>
              </a:rPr>
              <a:t>anna:Person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name:"Anna</a:t>
            </a:r>
            <a:r>
              <a:rPr lang="en-US" sz="1800" b="0" i="0" u="none" strike="noStrike" cap="none" dirty="0">
                <a:solidFill>
                  <a:srgbClr val="000000"/>
                </a:solidFill>
                <a:effectLst/>
                <a:latin typeface="Arial"/>
                <a:ea typeface="Arial"/>
                <a:cs typeface="Arial"/>
                <a:sym typeface="Arial"/>
              </a:rPr>
              <a:t>"}) CREATE (</a:t>
            </a:r>
            <a:r>
              <a:rPr lang="en-US" sz="1800" b="0" i="0" u="none" strike="noStrike" cap="none" dirty="0" err="1">
                <a:solidFill>
                  <a:srgbClr val="000000"/>
                </a:solidFill>
                <a:effectLst/>
                <a:latin typeface="Arial"/>
                <a:ea typeface="Arial"/>
                <a:cs typeface="Arial"/>
                <a:sym typeface="Arial"/>
              </a:rPr>
              <a:t>anna</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Person:Expert</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name:"Amanda</a:t>
            </a:r>
            <a:r>
              <a:rPr lang="en-US" sz="1800" b="0" i="0" u="none" strike="noStrike" cap="none" dirty="0">
                <a:solidFill>
                  <a:srgbClr val="000000"/>
                </a:solidFill>
                <a:effectLst/>
                <a:latin typeface="Arial"/>
                <a:ea typeface="Arial"/>
                <a:cs typeface="Arial"/>
                <a:sym typeface="Arial"/>
              </a:rPr>
              <a:t>"})-[:WORKED_WITH]-&gt;(neo)</a:t>
            </a:r>
          </a:p>
          <a:p>
            <a:r>
              <a:rPr lang="en-US" sz="1800" b="0" i="0" u="none" strike="noStrike" cap="none" dirty="0">
                <a:solidFill>
                  <a:srgbClr val="000000"/>
                </a:solidFill>
                <a:effectLst/>
                <a:latin typeface="Arial"/>
                <a:ea typeface="Arial"/>
                <a:cs typeface="Arial"/>
                <a:sym typeface="Arial"/>
              </a:rPr>
              <a:t>CREATE can also add more complex patterns.</a:t>
            </a:r>
          </a:p>
          <a:p>
            <a:r>
              <a:rPr lang="en-US" sz="1800" b="0" i="0" u="none" strike="noStrike" cap="none" dirty="0">
                <a:solidFill>
                  <a:srgbClr val="000000"/>
                </a:solidFill>
                <a:effectLst/>
                <a:latin typeface="Arial"/>
                <a:ea typeface="Arial"/>
                <a:cs typeface="Arial"/>
                <a:sym typeface="Arial"/>
              </a:rPr>
              <a:t>Find Someone in your Network Who Can Help You Learn Neo4j</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MATCH (expert)-[:WORKED_WITH]-&gt;(</a:t>
            </a:r>
            <a:r>
              <a:rPr lang="en-US" sz="1800" b="0" i="0" u="none" strike="noStrike" cap="none" dirty="0" err="1">
                <a:solidFill>
                  <a:srgbClr val="000000"/>
                </a:solidFill>
                <a:effectLst/>
                <a:latin typeface="Arial"/>
                <a:ea typeface="Arial"/>
                <a:cs typeface="Arial"/>
                <a:sym typeface="Arial"/>
              </a:rPr>
              <a:t>db:Database</a:t>
            </a:r>
            <a:r>
              <a:rPr lang="en-US" sz="1800" b="0" i="0" u="none" strike="noStrike" cap="none" dirty="0">
                <a:solidFill>
                  <a:srgbClr val="000000"/>
                </a:solidFill>
                <a:effectLst/>
                <a:latin typeface="Arial"/>
                <a:ea typeface="Arial"/>
                <a:cs typeface="Arial"/>
                <a:sym typeface="Arial"/>
              </a:rPr>
              <a:t> {name:"Neo4j"}) MATCH path =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 (you)-[:FRIEND*..5]-(expert) ) RETURN </a:t>
            </a:r>
            <a:r>
              <a:rPr lang="en-US" sz="1800" b="0" i="0" u="none" strike="noStrike" cap="none" dirty="0" err="1">
                <a:solidFill>
                  <a:srgbClr val="000000"/>
                </a:solidFill>
                <a:effectLst/>
                <a:latin typeface="Arial"/>
                <a:ea typeface="Arial"/>
                <a:cs typeface="Arial"/>
                <a:sym typeface="Arial"/>
              </a:rPr>
              <a:t>db,expert,path</a:t>
            </a:r>
            <a:endParaRPr lang="en-US" sz="1800" b="0" i="0" u="none" strike="noStrike" cap="none" dirty="0">
              <a:solidFill>
                <a:srgbClr val="000000"/>
              </a:solidFill>
              <a:effectLst/>
              <a:latin typeface="Arial"/>
              <a:ea typeface="Arial"/>
              <a:cs typeface="Arial"/>
              <a:sym typeface="Arial"/>
            </a:endParaRP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1076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a:t>
            </a:r>
            <a:r>
              <a:rPr lang="en-US" sz="1800" b="0" i="0" u="none" strike="noStrike" cap="none" dirty="0" err="1">
                <a:solidFill>
                  <a:srgbClr val="000000"/>
                </a:solidFill>
                <a:effectLst/>
                <a:latin typeface="Arial"/>
                <a:ea typeface="Arial"/>
                <a:cs typeface="Arial"/>
                <a:sym typeface="Arial"/>
              </a:rPr>
              <a:t>TropaElite:Movie</a:t>
            </a:r>
            <a:r>
              <a:rPr lang="en-US" sz="1800" b="0" i="0" u="none" strike="noStrike" cap="none" dirty="0">
                <a:solidFill>
                  <a:srgbClr val="000000"/>
                </a:solidFill>
                <a:effectLst/>
                <a:latin typeface="Arial"/>
                <a:ea typeface="Arial"/>
                <a:cs typeface="Arial"/>
                <a:sym typeface="Arial"/>
              </a:rPr>
              <a:t> {title:'</a:t>
            </a:r>
            <a:r>
              <a:rPr lang="en-US" sz="1800" b="0" i="0" u="none" strike="noStrike" cap="none" dirty="0" err="1">
                <a:solidFill>
                  <a:srgbClr val="000000"/>
                </a:solidFill>
                <a:effectLst/>
                <a:latin typeface="Arial"/>
                <a:ea typeface="Arial"/>
                <a:cs typeface="Arial"/>
                <a:sym typeface="Arial"/>
              </a:rPr>
              <a:t>Tropa</a:t>
            </a:r>
            <a:r>
              <a:rPr lang="en-US" sz="1800" b="0" i="0" u="none" strike="noStrike" cap="none" dirty="0">
                <a:solidFill>
                  <a:srgbClr val="000000"/>
                </a:solidFill>
                <a:effectLst/>
                <a:latin typeface="Arial"/>
                <a:ea typeface="Arial"/>
                <a:cs typeface="Arial"/>
                <a:sym typeface="Arial"/>
              </a:rPr>
              <a:t> de Elite', released:2007, tagline:'</a:t>
            </a:r>
            <a:r>
              <a:rPr lang="en-US" sz="1800" b="0" i="0" u="none" strike="noStrike" cap="none" dirty="0" err="1">
                <a:solidFill>
                  <a:srgbClr val="000000"/>
                </a:solidFill>
                <a:effectLst/>
                <a:latin typeface="Arial"/>
                <a:ea typeface="Arial"/>
                <a:cs typeface="Arial"/>
                <a:sym typeface="Arial"/>
              </a:rPr>
              <a:t>Pede</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pra</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Sair</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CREATE (</a:t>
            </a:r>
            <a:r>
              <a:rPr lang="en-US" sz="1800" b="0" i="0" u="none" strike="noStrike" cap="none" dirty="0" err="1">
                <a:solidFill>
                  <a:srgbClr val="000000"/>
                </a:solidFill>
                <a:effectLst/>
                <a:latin typeface="Arial"/>
                <a:ea typeface="Arial"/>
                <a:cs typeface="Arial"/>
                <a:sym typeface="Arial"/>
              </a:rPr>
              <a:t>Wagner:Person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name:'Wagner</a:t>
            </a:r>
            <a:r>
              <a:rPr lang="en-US" sz="1800" b="0" i="0" u="none" strike="noStrike" cap="none" dirty="0">
                <a:solidFill>
                  <a:srgbClr val="000000"/>
                </a:solidFill>
                <a:effectLst/>
                <a:latin typeface="Arial"/>
                <a:ea typeface="Arial"/>
                <a:cs typeface="Arial"/>
                <a:sym typeface="Arial"/>
              </a:rPr>
              <a:t> Moura', born:1976})</a:t>
            </a:r>
          </a:p>
          <a:p>
            <a:r>
              <a:rPr lang="en-US" sz="1800" b="0" i="0" u="none" strike="noStrike" cap="none" dirty="0">
                <a:solidFill>
                  <a:srgbClr val="000000"/>
                </a:solidFill>
                <a:effectLst/>
                <a:latin typeface="Arial"/>
                <a:ea typeface="Arial"/>
                <a:cs typeface="Arial"/>
                <a:sym typeface="Arial"/>
              </a:rPr>
              <a:t>CREATE (</a:t>
            </a:r>
            <a:r>
              <a:rPr lang="en-US" sz="1800" b="0" i="0" u="none" strike="noStrike" cap="none" dirty="0" err="1">
                <a:solidFill>
                  <a:srgbClr val="000000"/>
                </a:solidFill>
                <a:effectLst/>
                <a:latin typeface="Arial"/>
                <a:ea typeface="Arial"/>
                <a:cs typeface="Arial"/>
                <a:sym typeface="Arial"/>
              </a:rPr>
              <a:t>MRibeiro:Person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name:'Maria</a:t>
            </a:r>
            <a:r>
              <a:rPr lang="en-US" sz="1800" b="0" i="0" u="none" strike="noStrike" cap="none" dirty="0">
                <a:solidFill>
                  <a:srgbClr val="000000"/>
                </a:solidFill>
                <a:effectLst/>
                <a:latin typeface="Arial"/>
                <a:ea typeface="Arial"/>
                <a:cs typeface="Arial"/>
                <a:sym typeface="Arial"/>
              </a:rPr>
              <a:t> Ribeiro', born: 1975})</a:t>
            </a:r>
          </a:p>
          <a:p>
            <a:r>
              <a:rPr lang="en-US" sz="1800" b="0" i="0" u="none" strike="noStrike" cap="none" dirty="0">
                <a:solidFill>
                  <a:srgbClr val="000000"/>
                </a:solidFill>
                <a:effectLst/>
                <a:latin typeface="Arial"/>
                <a:ea typeface="Arial"/>
                <a:cs typeface="Arial"/>
                <a:sym typeface="Arial"/>
              </a:rPr>
              <a:t>CREATE</a:t>
            </a:r>
          </a:p>
          <a:p>
            <a:r>
              <a:rPr lang="en-US" sz="1800" b="0" i="0" u="none" strike="noStrike" cap="none" dirty="0">
                <a:solidFill>
                  <a:srgbClr val="000000"/>
                </a:solidFill>
                <a:effectLst/>
                <a:latin typeface="Arial"/>
                <a:ea typeface="Arial"/>
                <a:cs typeface="Arial"/>
                <a:sym typeface="Arial"/>
              </a:rPr>
              <a:t>  (Wagner)-[:ACTED_IN {roles:['</a:t>
            </a:r>
            <a:r>
              <a:rPr lang="en-US" sz="1800" b="0" i="0" u="none" strike="noStrike" cap="none" dirty="0" err="1">
                <a:solidFill>
                  <a:srgbClr val="000000"/>
                </a:solidFill>
                <a:effectLst/>
                <a:latin typeface="Arial"/>
                <a:ea typeface="Arial"/>
                <a:cs typeface="Arial"/>
                <a:sym typeface="Arial"/>
              </a:rPr>
              <a:t>CapNascimento</a:t>
            </a:r>
            <a:r>
              <a:rPr lang="en-US" sz="1800" b="0" i="0" u="none" strike="noStrike" cap="none" dirty="0">
                <a:solidFill>
                  <a:srgbClr val="000000"/>
                </a:solidFill>
                <a:effectLst/>
                <a:latin typeface="Arial"/>
                <a:ea typeface="Arial"/>
                <a:cs typeface="Arial"/>
                <a:sym typeface="Arial"/>
              </a:rPr>
              <a:t>']}]-&gt;(</a:t>
            </a:r>
            <a:r>
              <a:rPr lang="en-US" sz="1800" b="0" i="0" u="none" strike="noStrike" cap="none" dirty="0" err="1">
                <a:solidFill>
                  <a:srgbClr val="000000"/>
                </a:solidFill>
                <a:effectLst/>
                <a:latin typeface="Arial"/>
                <a:ea typeface="Arial"/>
                <a:cs typeface="Arial"/>
                <a:sym typeface="Arial"/>
              </a:rPr>
              <a:t>TropaElite</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MRibeiro</a:t>
            </a:r>
            <a:r>
              <a:rPr lang="en-US" sz="1800" b="0" i="0" u="none" strike="noStrike" cap="none" dirty="0">
                <a:solidFill>
                  <a:srgbClr val="000000"/>
                </a:solidFill>
                <a:effectLst/>
                <a:latin typeface="Arial"/>
                <a:ea typeface="Arial"/>
                <a:cs typeface="Arial"/>
                <a:sym typeface="Arial"/>
              </a:rPr>
              <a:t>)-[:ACTED_IN {roles:['</a:t>
            </a:r>
            <a:r>
              <a:rPr lang="en-US" sz="1800" b="0" i="0" u="none" strike="noStrike" cap="none" dirty="0" err="1">
                <a:solidFill>
                  <a:srgbClr val="000000"/>
                </a:solidFill>
                <a:effectLst/>
                <a:latin typeface="Arial"/>
                <a:ea typeface="Arial"/>
                <a:cs typeface="Arial"/>
                <a:sym typeface="Arial"/>
              </a:rPr>
              <a:t>Rosane</a:t>
            </a:r>
            <a:r>
              <a:rPr lang="en-US" sz="1800" b="0" i="0" u="none" strike="noStrike" cap="none" dirty="0">
                <a:solidFill>
                  <a:srgbClr val="000000"/>
                </a:solidFill>
                <a:effectLst/>
                <a:latin typeface="Arial"/>
                <a:ea typeface="Arial"/>
                <a:cs typeface="Arial"/>
                <a:sym typeface="Arial"/>
              </a:rPr>
              <a:t>']}]-&gt;(</a:t>
            </a:r>
            <a:r>
              <a:rPr lang="en-US" sz="1800" b="0" i="0" u="none" strike="noStrike" cap="none" dirty="0" err="1">
                <a:solidFill>
                  <a:srgbClr val="000000"/>
                </a:solidFill>
                <a:effectLst/>
                <a:latin typeface="Arial"/>
                <a:ea typeface="Arial"/>
                <a:cs typeface="Arial"/>
                <a:sym typeface="Arial"/>
              </a:rPr>
              <a:t>TropaElite</a:t>
            </a:r>
            <a:r>
              <a:rPr lang="en-US" sz="1800" b="0" i="0" u="none" strike="noStrike" cap="none" dirty="0">
                <a:solidFill>
                  <a:srgbClr val="000000"/>
                </a:solidFill>
                <a:effectLst/>
                <a:latin typeface="Arial"/>
                <a:ea typeface="Arial"/>
                <a:cs typeface="Arial"/>
                <a:sym typeface="Arial"/>
              </a:rPr>
              <a:t>)</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14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39</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262149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Este Banco de Dados tem como característica ser código-fonte aberto licenciado pela GNU AGPL (</a:t>
            </a:r>
            <a:r>
              <a:rPr lang="pt-BR" sz="1800" b="0" i="0" u="none" strike="noStrike" cap="none" dirty="0" err="1">
                <a:solidFill>
                  <a:srgbClr val="000000"/>
                </a:solidFill>
                <a:effectLst/>
                <a:latin typeface="Arial"/>
                <a:ea typeface="Arial"/>
                <a:cs typeface="Arial"/>
                <a:sym typeface="Arial"/>
              </a:rPr>
              <a:t>Affero</a:t>
            </a:r>
            <a:r>
              <a:rPr lang="pt-BR" sz="1800" b="0" i="0" u="none" strike="noStrike" cap="none" dirty="0">
                <a:solidFill>
                  <a:srgbClr val="000000"/>
                </a:solidFill>
                <a:effectLst/>
                <a:latin typeface="Arial"/>
                <a:ea typeface="Arial"/>
                <a:cs typeface="Arial"/>
                <a:sym typeface="Arial"/>
              </a:rPr>
              <a:t> General </a:t>
            </a:r>
            <a:r>
              <a:rPr lang="pt-BR" sz="1800" b="0" i="0" u="none" strike="noStrike" cap="none" dirty="0" err="1">
                <a:solidFill>
                  <a:srgbClr val="000000"/>
                </a:solidFill>
                <a:effectLst/>
                <a:latin typeface="Arial"/>
                <a:ea typeface="Arial"/>
                <a:cs typeface="Arial"/>
                <a:sym typeface="Arial"/>
              </a:rPr>
              <a:t>Public</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License</a:t>
            </a:r>
            <a:r>
              <a:rPr lang="pt-BR" sz="1800" b="0" i="0" u="none" strike="noStrike" cap="none" dirty="0">
                <a:solidFill>
                  <a:srgbClr val="000000"/>
                </a:solidFill>
                <a:effectLst/>
                <a:latin typeface="Arial"/>
                <a:ea typeface="Arial"/>
                <a:cs typeface="Arial"/>
                <a:sym typeface="Arial"/>
              </a:rPr>
              <a:t>) versão 3.0, possuir alta performance, não possuir esquemas, ser escrito em C++, </a:t>
            </a:r>
            <a:r>
              <a:rPr lang="pt-BR" sz="1800" b="0" i="0" u="none" strike="noStrike" cap="none" dirty="0" err="1">
                <a:solidFill>
                  <a:srgbClr val="000000"/>
                </a:solidFill>
                <a:effectLst/>
                <a:latin typeface="Arial"/>
                <a:ea typeface="Arial"/>
                <a:cs typeface="Arial"/>
                <a:sym typeface="Arial"/>
              </a:rPr>
              <a:t>multiplataforma</a:t>
            </a:r>
            <a:r>
              <a:rPr lang="pt-BR" sz="1800" b="0" i="0" u="none" strike="noStrike" cap="none" dirty="0">
                <a:solidFill>
                  <a:srgbClr val="000000"/>
                </a:solidFill>
                <a:effectLst/>
                <a:latin typeface="Arial"/>
                <a:ea typeface="Arial"/>
                <a:cs typeface="Arial"/>
                <a:sym typeface="Arial"/>
              </a:rPr>
              <a:t> e ser formado por um conjunto de aplicativos JSON. Apesar do projeto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ter iniciado em 2007 o Banco de Dados somente foi concluído em 2009 lançando assim a primeira versão do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Diversas linguagens e plataforma já possuem drivers para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entre elas destacam-se: C, C#, C++, </a:t>
            </a:r>
            <a:r>
              <a:rPr lang="pt-BR" sz="1800" b="0" i="0" u="none" strike="noStrike" cap="none" dirty="0" err="1">
                <a:solidFill>
                  <a:srgbClr val="000000"/>
                </a:solidFill>
                <a:effectLst/>
                <a:latin typeface="Arial"/>
                <a:ea typeface="Arial"/>
                <a:cs typeface="Arial"/>
                <a:sym typeface="Arial"/>
              </a:rPr>
              <a:t>Haskell</a:t>
            </a:r>
            <a:r>
              <a:rPr lang="pt-BR" sz="1800" b="0" i="0" u="none" strike="noStrike" cap="none" dirty="0">
                <a:solidFill>
                  <a:srgbClr val="000000"/>
                </a:solidFill>
                <a:effectLst/>
                <a:latin typeface="Arial"/>
                <a:ea typeface="Arial"/>
                <a:cs typeface="Arial"/>
                <a:sym typeface="Arial"/>
              </a:rPr>
              <a:t>, </a:t>
            </a:r>
            <a:r>
              <a:rPr lang="pt-BR" sz="1800" b="1" i="0" u="none" strike="noStrike" cap="none" dirty="0">
                <a:solidFill>
                  <a:srgbClr val="000000"/>
                </a:solidFill>
                <a:effectLst/>
                <a:latin typeface="Arial"/>
                <a:ea typeface="Arial"/>
                <a:cs typeface="Arial"/>
                <a:sym typeface="Arial"/>
                <a:hlinkClick r:id="rId3"/>
              </a:rPr>
              <a:t>Java</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JavaScript</a:t>
            </a:r>
            <a:r>
              <a:rPr lang="pt-BR" sz="1800" b="0" i="0" u="none" strike="noStrike" cap="none" dirty="0">
                <a:solidFill>
                  <a:srgbClr val="000000"/>
                </a:solidFill>
                <a:effectLst/>
                <a:latin typeface="Arial"/>
                <a:ea typeface="Arial"/>
                <a:cs typeface="Arial"/>
                <a:sym typeface="Arial"/>
              </a:rPr>
              <a:t>, Perl, </a:t>
            </a:r>
            <a:r>
              <a:rPr lang="pt-BR" sz="1800" b="1" i="0" u="none" strike="noStrike" cap="none" dirty="0">
                <a:solidFill>
                  <a:srgbClr val="000000"/>
                </a:solidFill>
                <a:effectLst/>
                <a:latin typeface="Arial"/>
                <a:ea typeface="Arial"/>
                <a:cs typeface="Arial"/>
                <a:sym typeface="Arial"/>
                <a:hlinkClick r:id="rId4"/>
              </a:rPr>
              <a:t>PHP</a:t>
            </a:r>
            <a:r>
              <a:rPr lang="pt-BR" sz="1800" b="0" i="0" u="none" strike="noStrike" cap="none" dirty="0">
                <a:solidFill>
                  <a:srgbClr val="000000"/>
                </a:solidFill>
                <a:effectLst/>
                <a:latin typeface="Arial"/>
                <a:ea typeface="Arial"/>
                <a:cs typeface="Arial"/>
                <a:sym typeface="Arial"/>
              </a:rPr>
              <a:t>, Python, Ruby e Scala. Além disso,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possui binários para diversas plataformas como Windows, Mac OS X, Linux e Solaris.</a:t>
            </a:r>
          </a:p>
          <a:p>
            <a:r>
              <a:rPr lang="pt-BR" dirty="0"/>
              <a:t>Melhor usado: se você precisar de consultas dinâmicas. Se preferir definir índices, não mapeie / reduza funções. Se você precisa de um bom desempenho em um grande banco de dados. Se você quisesse o </a:t>
            </a:r>
            <a:r>
              <a:rPr lang="pt-BR" dirty="0" err="1"/>
              <a:t>CouchDB</a:t>
            </a:r>
            <a:r>
              <a:rPr lang="pt-BR" dirty="0"/>
              <a:t>, mas seus dados mudassem muito, enchendo discos.</a:t>
            </a:r>
          </a:p>
          <a:p>
            <a:endParaRPr lang="pt-BR" dirty="0"/>
          </a:p>
          <a:p>
            <a:r>
              <a:rPr lang="pt-BR" dirty="0"/>
              <a:t>Por exemplo: Para a maioria das coisas que você faria com o MySQL ou </a:t>
            </a:r>
            <a:r>
              <a:rPr lang="pt-BR" dirty="0" err="1"/>
              <a:t>PostgreSQL</a:t>
            </a:r>
            <a:r>
              <a:rPr lang="pt-BR" dirty="0"/>
              <a:t>, mas ter colunas predefinidas realmente o retém.</a:t>
            </a:r>
            <a:endParaRPr lang="en-US" dirty="0"/>
          </a:p>
        </p:txBody>
      </p:sp>
    </p:spTree>
    <p:extLst>
      <p:ext uri="{BB962C8B-B14F-4D97-AF65-F5344CB8AC3E}">
        <p14:creationId xmlns:p14="http://schemas.microsoft.com/office/powerpoint/2010/main" val="1754590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A cláusula MATCH permite que você especifique os padrões que o Neo4j irá procurar no banco de dados. Essa é a principal maneira de obter dados no conjunto atual de ligações. Vale a pena ler mais sobre a especificação dos próprios padrões na Seção 3.2.9, “Padrões”.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é frequentemente acoplado a uma parte WHERE que adiciona restrições, ou predicados, aos padrões MATCH, tornando-os mais específicos. Os predicados fazem parte da descrição do padrão e não devem ser considerados como um filtro aplicado somente após a correspondência ser feita. Isso significa que WHERE sempre deve ser colocado junto com a cláusula MATCH a que pertence.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pode ocorrer no início da consulta ou mais tarde, possivelmente após um WITH. Se for a primeira cláusula, nada terá sido vinculado ainda, e Neo4j irá projetar uma pesquisa para encontrar os resultados correspondentes à cláusula e quaisquer predicados associados especificados em qualquer parte do WHERE. Isso poderia envolver uma varredura do banco de dados, uma pesquisa de nós com um determinado rótulo ou uma pesquisa de um índice para localizar pontos de início para a correspondência de padrões. Os nós e relacionamentos encontrados por esta pesquisa estão disponíveis como elementos de padrão vinculados e podem ser usados ​​para correspondência de padrões de </a:t>
            </a:r>
            <a:r>
              <a:rPr lang="pt-BR" sz="1800" b="0" i="0" u="none" strike="noStrike" cap="none" dirty="0" err="1">
                <a:solidFill>
                  <a:srgbClr val="000000"/>
                </a:solidFill>
                <a:effectLst/>
                <a:latin typeface="Arial"/>
                <a:ea typeface="Arial"/>
                <a:cs typeface="Arial"/>
                <a:sym typeface="Arial"/>
              </a:rPr>
              <a:t>subgráficos</a:t>
            </a:r>
            <a:r>
              <a:rPr lang="pt-BR" sz="1800" b="0" i="0" u="none" strike="noStrike" cap="none" dirty="0">
                <a:solidFill>
                  <a:srgbClr val="000000"/>
                </a:solidFill>
                <a:effectLst/>
                <a:latin typeface="Arial"/>
                <a:ea typeface="Arial"/>
                <a:cs typeface="Arial"/>
                <a:sym typeface="Arial"/>
              </a:rPr>
              <a:t>. Eles também podem ser usados ​​em qualquer outra cláusula MATCH, onde o Neo4j usará os elementos conhecidos, e a partir daí encontrará outros elementos desconhecidos.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err="1">
                <a:solidFill>
                  <a:srgbClr val="000000"/>
                </a:solidFill>
                <a:effectLst/>
                <a:latin typeface="Arial"/>
                <a:ea typeface="Arial"/>
                <a:cs typeface="Arial"/>
                <a:sym typeface="Arial"/>
              </a:rPr>
              <a:t>Cypher</a:t>
            </a:r>
            <a:r>
              <a:rPr lang="pt-BR" sz="1800" b="0" i="0" u="none" strike="noStrike" cap="none" dirty="0">
                <a:solidFill>
                  <a:srgbClr val="000000"/>
                </a:solidFill>
                <a:effectLst/>
                <a:latin typeface="Arial"/>
                <a:ea typeface="Arial"/>
                <a:cs typeface="Arial"/>
                <a:sym typeface="Arial"/>
              </a:rPr>
              <a:t> é declarativo e, portanto, geralmente a consulta em si não especifica o algoritmo a ser usado para executar a pesquisa. Neo4j irá trabalhar automaticamente a melhor abordagem para encontrar nós iniciais e padrões de correspondência. Predicados em WHERE partes podem ser avaliadas antes da correspondência de padrões, durante a correspondência de padrões ou após encontrar correspondências. No entanto, há casos em que você pode influenciar as decisões tomadas pelo compilador de consulta. Leia mais sobre os índices na Seção 3.5.1, “Índices”, e mais sobre como especificar dicas para forçar o Neo4j a resolver uma consulta de uma maneira específica na Seção 3.6.4, “Dicas do planejador e a palavra chave USING”.</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356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Node[0]{</a:t>
            </a:r>
            <a:r>
              <a:rPr lang="en-US" sz="1800" b="0" i="0" u="none" strike="noStrike" cap="none" dirty="0" err="1">
                <a:solidFill>
                  <a:srgbClr val="000000"/>
                </a:solidFill>
                <a:effectLst/>
                <a:latin typeface="Arial"/>
                <a:ea typeface="Arial"/>
                <a:cs typeface="Arial"/>
                <a:sym typeface="Arial"/>
              </a:rPr>
              <a:t>name:"Charlie</a:t>
            </a:r>
            <a:r>
              <a:rPr lang="en-US" sz="1800" b="0" i="0" u="none" strike="noStrike" cap="none" dirty="0">
                <a:solidFill>
                  <a:srgbClr val="000000"/>
                </a:solidFill>
                <a:effectLst/>
                <a:latin typeface="Arial"/>
                <a:ea typeface="Arial"/>
                <a:cs typeface="Arial"/>
                <a:sym typeface="Arial"/>
              </a:rPr>
              <a:t> Sheen"}</a:t>
            </a:r>
          </a:p>
          <a:p>
            <a:pPr fontAlgn="t"/>
            <a:r>
              <a:rPr lang="en-US" sz="1800" b="0" i="0" u="none" strike="noStrike" cap="none" dirty="0">
                <a:solidFill>
                  <a:srgbClr val="000000"/>
                </a:solidFill>
                <a:effectLst/>
                <a:latin typeface="Arial"/>
                <a:ea typeface="Arial"/>
                <a:cs typeface="Arial"/>
                <a:sym typeface="Arial"/>
              </a:rPr>
              <a:t>Node[1]{</a:t>
            </a:r>
            <a:r>
              <a:rPr lang="en-US" sz="1800" b="0" i="0" u="none" strike="noStrike" cap="none" dirty="0" err="1">
                <a:solidFill>
                  <a:srgbClr val="000000"/>
                </a:solidFill>
                <a:effectLst/>
                <a:latin typeface="Arial"/>
                <a:ea typeface="Arial"/>
                <a:cs typeface="Arial"/>
                <a:sym typeface="Arial"/>
              </a:rPr>
              <a:t>name:"Martin</a:t>
            </a:r>
            <a:r>
              <a:rPr lang="en-US" sz="1800" b="0" i="0" u="none" strike="noStrike" cap="none" dirty="0">
                <a:solidFill>
                  <a:srgbClr val="000000"/>
                </a:solidFill>
                <a:effectLst/>
                <a:latin typeface="Arial"/>
                <a:ea typeface="Arial"/>
                <a:cs typeface="Arial"/>
                <a:sym typeface="Arial"/>
              </a:rPr>
              <a:t> Sheen"}</a:t>
            </a:r>
          </a:p>
          <a:p>
            <a:pPr fontAlgn="t"/>
            <a:r>
              <a:rPr lang="en-US" sz="1800" b="0" i="0" u="none" strike="noStrike" cap="none" dirty="0">
                <a:solidFill>
                  <a:srgbClr val="000000"/>
                </a:solidFill>
                <a:effectLst/>
                <a:latin typeface="Arial"/>
                <a:ea typeface="Arial"/>
                <a:cs typeface="Arial"/>
                <a:sym typeface="Arial"/>
              </a:rPr>
              <a:t>Node[2]{</a:t>
            </a:r>
            <a:r>
              <a:rPr lang="en-US" sz="1800" b="0" i="0" u="none" strike="noStrike" cap="none" dirty="0" err="1">
                <a:solidFill>
                  <a:srgbClr val="000000"/>
                </a:solidFill>
                <a:effectLst/>
                <a:latin typeface="Arial"/>
                <a:ea typeface="Arial"/>
                <a:cs typeface="Arial"/>
                <a:sym typeface="Arial"/>
              </a:rPr>
              <a:t>name:"Michael</a:t>
            </a:r>
            <a:r>
              <a:rPr lang="en-US" sz="1800" b="0" i="0" u="none" strike="noStrike" cap="none" dirty="0">
                <a:solidFill>
                  <a:srgbClr val="000000"/>
                </a:solidFill>
                <a:effectLst/>
                <a:latin typeface="Arial"/>
                <a:ea typeface="Arial"/>
                <a:cs typeface="Arial"/>
                <a:sym typeface="Arial"/>
              </a:rPr>
              <a:t> Douglas"}</a:t>
            </a:r>
          </a:p>
          <a:p>
            <a:pPr fontAlgn="t"/>
            <a:r>
              <a:rPr lang="en-US" sz="1800" b="0" i="0" u="none" strike="noStrike" cap="none" dirty="0">
                <a:solidFill>
                  <a:srgbClr val="000000"/>
                </a:solidFill>
                <a:effectLst/>
                <a:latin typeface="Arial"/>
                <a:ea typeface="Arial"/>
                <a:cs typeface="Arial"/>
                <a:sym typeface="Arial"/>
              </a:rPr>
              <a:t>Node[3]{</a:t>
            </a:r>
            <a:r>
              <a:rPr lang="en-US" sz="1800" b="0" i="0" u="none" strike="noStrike" cap="none" dirty="0" err="1">
                <a:solidFill>
                  <a:srgbClr val="000000"/>
                </a:solidFill>
                <a:effectLst/>
                <a:latin typeface="Arial"/>
                <a:ea typeface="Arial"/>
                <a:cs typeface="Arial"/>
                <a:sym typeface="Arial"/>
              </a:rPr>
              <a:t>name:"Oliver</a:t>
            </a:r>
            <a:r>
              <a:rPr lang="en-US" sz="1800" b="0" i="0" u="none" strike="noStrike" cap="none" dirty="0">
                <a:solidFill>
                  <a:srgbClr val="000000"/>
                </a:solidFill>
                <a:effectLst/>
                <a:latin typeface="Arial"/>
                <a:ea typeface="Arial"/>
                <a:cs typeface="Arial"/>
                <a:sym typeface="Arial"/>
              </a:rPr>
              <a:t> Stone"}</a:t>
            </a:r>
          </a:p>
          <a:p>
            <a:pPr fontAlgn="t"/>
            <a:r>
              <a:rPr lang="en-US" sz="1800" b="0" i="0" u="none" strike="noStrike" cap="none" dirty="0">
                <a:solidFill>
                  <a:srgbClr val="000000"/>
                </a:solidFill>
                <a:effectLst/>
                <a:latin typeface="Arial"/>
                <a:ea typeface="Arial"/>
                <a:cs typeface="Arial"/>
                <a:sym typeface="Arial"/>
              </a:rPr>
              <a:t>Node[4]{</a:t>
            </a:r>
            <a:r>
              <a:rPr lang="en-US" sz="1800" b="0" i="0" u="none" strike="noStrike" cap="none" dirty="0" err="1">
                <a:solidFill>
                  <a:srgbClr val="000000"/>
                </a:solidFill>
                <a:effectLst/>
                <a:latin typeface="Arial"/>
                <a:ea typeface="Arial"/>
                <a:cs typeface="Arial"/>
                <a:sym typeface="Arial"/>
              </a:rPr>
              <a:t>name:"Rob</a:t>
            </a:r>
            <a:r>
              <a:rPr lang="en-US" sz="1800" b="0" i="0" u="none" strike="noStrike" cap="none" dirty="0">
                <a:solidFill>
                  <a:srgbClr val="000000"/>
                </a:solidFill>
                <a:effectLst/>
                <a:latin typeface="Arial"/>
                <a:ea typeface="Arial"/>
                <a:cs typeface="Arial"/>
                <a:sym typeface="Arial"/>
              </a:rPr>
              <a:t> Reiner"}</a:t>
            </a:r>
          </a:p>
          <a:p>
            <a:pPr fontAlgn="t"/>
            <a:r>
              <a:rPr lang="en-US" sz="1800" b="0" i="0" u="none" strike="noStrike" cap="none" dirty="0">
                <a:solidFill>
                  <a:srgbClr val="000000"/>
                </a:solidFill>
                <a:effectLst/>
                <a:latin typeface="Arial"/>
                <a:ea typeface="Arial"/>
                <a:cs typeface="Arial"/>
                <a:sym typeface="Arial"/>
              </a:rPr>
              <a:t>Node[5]{</a:t>
            </a:r>
            <a:r>
              <a:rPr lang="en-US" sz="1800" b="0" i="0" u="none" strike="noStrike" cap="none" dirty="0" err="1">
                <a:solidFill>
                  <a:srgbClr val="000000"/>
                </a:solidFill>
                <a:effectLst/>
                <a:latin typeface="Arial"/>
                <a:ea typeface="Arial"/>
                <a:cs typeface="Arial"/>
                <a:sym typeface="Arial"/>
              </a:rPr>
              <a:t>title:"Wall</a:t>
            </a:r>
            <a:r>
              <a:rPr lang="en-US" sz="1800" b="0" i="0" u="none" strike="noStrike" cap="none" dirty="0">
                <a:solidFill>
                  <a:srgbClr val="000000"/>
                </a:solidFill>
                <a:effectLst/>
                <a:latin typeface="Arial"/>
                <a:ea typeface="Arial"/>
                <a:cs typeface="Arial"/>
                <a:sym typeface="Arial"/>
              </a:rPr>
              <a:t> Street"}</a:t>
            </a:r>
          </a:p>
          <a:p>
            <a:pPr fontAlgn="t"/>
            <a:r>
              <a:rPr lang="en-US" sz="1800" b="0" i="0" u="none" strike="noStrike" cap="none" dirty="0">
                <a:solidFill>
                  <a:srgbClr val="000000"/>
                </a:solidFill>
                <a:effectLst/>
                <a:latin typeface="Arial"/>
                <a:ea typeface="Arial"/>
                <a:cs typeface="Arial"/>
                <a:sym typeface="Arial"/>
              </a:rPr>
              <a:t>Node[6]{</a:t>
            </a:r>
            <a:r>
              <a:rPr lang="en-US" sz="1800" b="0" i="0" u="none" strike="noStrike" cap="none" dirty="0" err="1">
                <a:solidFill>
                  <a:srgbClr val="000000"/>
                </a:solidFill>
                <a:effectLst/>
                <a:latin typeface="Arial"/>
                <a:ea typeface="Arial"/>
                <a:cs typeface="Arial"/>
                <a:sym typeface="Arial"/>
              </a:rPr>
              <a:t>title:"The</a:t>
            </a:r>
            <a:r>
              <a:rPr lang="en-US" sz="1800" b="0" i="0" u="none" strike="noStrike" cap="none" dirty="0">
                <a:solidFill>
                  <a:srgbClr val="000000"/>
                </a:solidFill>
                <a:effectLst/>
                <a:latin typeface="Arial"/>
                <a:ea typeface="Arial"/>
                <a:cs typeface="Arial"/>
                <a:sym typeface="Arial"/>
              </a:rPr>
              <a:t> American President"}</a:t>
            </a:r>
          </a:p>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5879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"Wall Street"</a:t>
            </a:r>
          </a:p>
          <a:p>
            <a:pPr fontAlgn="t"/>
            <a:r>
              <a:rPr lang="en-US" sz="1800" b="0" i="0" u="none" strike="noStrike" cap="none" dirty="0">
                <a:solidFill>
                  <a:srgbClr val="000000"/>
                </a:solidFill>
                <a:effectLst/>
                <a:latin typeface="Arial"/>
                <a:ea typeface="Arial"/>
                <a:cs typeface="Arial"/>
                <a:sym typeface="Arial"/>
              </a:rPr>
              <a:t>"The American President"</a:t>
            </a:r>
          </a:p>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37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"Wall Street"</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606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"Wall Street"</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986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err="1">
                <a:solidFill>
                  <a:srgbClr val="000000"/>
                </a:solidFill>
                <a:effectLst/>
                <a:latin typeface="Arial"/>
                <a:ea typeface="Arial"/>
                <a:cs typeface="Arial"/>
                <a:sym typeface="Arial"/>
              </a:rPr>
              <a:t>Retorna</a:t>
            </a:r>
            <a:r>
              <a:rPr lang="en-US" sz="1800" b="0" i="0" u="none" strike="noStrike" cap="none" baseline="0" dirty="0">
                <a:solidFill>
                  <a:srgbClr val="000000"/>
                </a:solidFill>
                <a:effectLst/>
                <a:latin typeface="Arial"/>
                <a:ea typeface="Arial"/>
                <a:cs typeface="Arial"/>
                <a:sym typeface="Arial"/>
              </a:rPr>
              <a:t> o </a:t>
            </a:r>
            <a:r>
              <a:rPr lang="en-US" sz="1800" b="0" i="0" u="none" strike="noStrike" cap="none" baseline="0" dirty="0" err="1">
                <a:solidFill>
                  <a:srgbClr val="000000"/>
                </a:solidFill>
                <a:effectLst/>
                <a:latin typeface="Arial"/>
                <a:ea typeface="Arial"/>
                <a:cs typeface="Arial"/>
                <a:sym typeface="Arial"/>
              </a:rPr>
              <a:t>tipo</a:t>
            </a:r>
            <a:r>
              <a:rPr lang="en-US" sz="1800" b="0" i="0" u="none" strike="noStrike" cap="none" baseline="0" dirty="0">
                <a:solidFill>
                  <a:srgbClr val="000000"/>
                </a:solidFill>
                <a:effectLst/>
                <a:latin typeface="Arial"/>
                <a:ea typeface="Arial"/>
                <a:cs typeface="Arial"/>
                <a:sym typeface="Arial"/>
              </a:rPr>
              <a:t> de </a:t>
            </a:r>
            <a:r>
              <a:rPr lang="en-US" sz="1800" b="0" i="0" u="none" strike="noStrike" cap="none" baseline="0" dirty="0" err="1">
                <a:solidFill>
                  <a:srgbClr val="000000"/>
                </a:solidFill>
                <a:effectLst/>
                <a:latin typeface="Arial"/>
                <a:ea typeface="Arial"/>
                <a:cs typeface="Arial"/>
                <a:sym typeface="Arial"/>
              </a:rPr>
              <a:t>relacionamento</a:t>
            </a:r>
            <a:r>
              <a:rPr lang="en-US" sz="1800" b="0" i="0" u="none" strike="noStrike" cap="none" baseline="0" dirty="0">
                <a:solidFill>
                  <a:srgbClr val="000000"/>
                </a:solidFill>
                <a:effectLst/>
                <a:latin typeface="Arial"/>
                <a:ea typeface="Arial"/>
                <a:cs typeface="Arial"/>
                <a:sym typeface="Arial"/>
              </a:rPr>
              <a:t> de </a:t>
            </a:r>
            <a:r>
              <a:rPr lang="en-US" sz="1800" b="0" i="0" u="none" strike="noStrike" cap="none" baseline="0" dirty="0" err="1">
                <a:solidFill>
                  <a:srgbClr val="000000"/>
                </a:solidFill>
                <a:effectLst/>
                <a:latin typeface="Arial"/>
                <a:ea typeface="Arial"/>
                <a:cs typeface="Arial"/>
                <a:sym typeface="Arial"/>
              </a:rPr>
              <a:t>saida</a:t>
            </a:r>
            <a:r>
              <a:rPr lang="en-US" sz="1800" b="0" i="0" u="none" strike="noStrike" cap="none" baseline="0" dirty="0">
                <a:solidFill>
                  <a:srgbClr val="000000"/>
                </a:solidFill>
                <a:effectLst/>
                <a:latin typeface="Arial"/>
                <a:ea typeface="Arial"/>
                <a:cs typeface="Arial"/>
                <a:sym typeface="Arial"/>
              </a:rPr>
              <a:t> de Oliver Stone:</a:t>
            </a:r>
          </a:p>
          <a:p>
            <a:pPr fontAlgn="t"/>
            <a:r>
              <a:rPr lang="en-US" sz="1800" b="0" i="0" u="none" strike="noStrike" cap="none" dirty="0">
                <a:solidFill>
                  <a:srgbClr val="000000"/>
                </a:solidFill>
                <a:effectLst/>
                <a:latin typeface="Arial"/>
                <a:ea typeface="Arial"/>
                <a:cs typeface="Arial"/>
                <a:sym typeface="Arial"/>
              </a:rPr>
              <a:t>"DIRECTED"</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370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"Michael Douglas"</a:t>
            </a:r>
          </a:p>
          <a:p>
            <a:pPr fontAlgn="t"/>
            <a:r>
              <a:rPr lang="en-US" sz="1800" b="0" i="0" u="none" strike="noStrike" cap="none" dirty="0">
                <a:solidFill>
                  <a:srgbClr val="000000"/>
                </a:solidFill>
                <a:effectLst/>
                <a:latin typeface="Arial"/>
                <a:ea typeface="Arial"/>
                <a:cs typeface="Arial"/>
                <a:sym typeface="Arial"/>
              </a:rPr>
              <a:t>"Martin Sheen"</a:t>
            </a:r>
          </a:p>
          <a:p>
            <a:pPr fontAlgn="t"/>
            <a:r>
              <a:rPr lang="en-US" sz="1800" b="0" i="0" u="none" strike="noStrike" cap="none" dirty="0">
                <a:solidFill>
                  <a:srgbClr val="000000"/>
                </a:solidFill>
                <a:effectLst/>
                <a:latin typeface="Arial"/>
                <a:ea typeface="Arial"/>
                <a:cs typeface="Arial"/>
                <a:sym typeface="Arial"/>
              </a:rPr>
              <a:t>"Charlie Sheen"</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468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"Oliver Stone"</a:t>
            </a:r>
          </a:p>
          <a:p>
            <a:pPr fontAlgn="t"/>
            <a:r>
              <a:rPr lang="en-US" sz="1800" b="0" i="0" u="none" strike="noStrike" cap="none" dirty="0">
                <a:solidFill>
                  <a:srgbClr val="000000"/>
                </a:solidFill>
                <a:effectLst/>
                <a:latin typeface="Arial"/>
                <a:ea typeface="Arial"/>
                <a:cs typeface="Arial"/>
                <a:sym typeface="Arial"/>
              </a:rPr>
              <a:t>"Michael Douglas"</a:t>
            </a:r>
          </a:p>
          <a:p>
            <a:pPr fontAlgn="t"/>
            <a:r>
              <a:rPr lang="en-US" sz="1800" b="0" i="0" u="none" strike="noStrike" cap="none" dirty="0">
                <a:solidFill>
                  <a:srgbClr val="000000"/>
                </a:solidFill>
                <a:effectLst/>
                <a:latin typeface="Arial"/>
                <a:ea typeface="Arial"/>
                <a:cs typeface="Arial"/>
                <a:sym typeface="Arial"/>
              </a:rPr>
              <a:t>"Martin Sheen"</a:t>
            </a:r>
          </a:p>
          <a:p>
            <a:pPr fontAlgn="t"/>
            <a:r>
              <a:rPr lang="en-US" sz="1800" b="0" i="0" u="none" strike="noStrike" cap="none" dirty="0">
                <a:solidFill>
                  <a:srgbClr val="000000"/>
                </a:solidFill>
                <a:effectLst/>
                <a:latin typeface="Arial"/>
                <a:ea typeface="Arial"/>
                <a:cs typeface="Arial"/>
                <a:sym typeface="Arial"/>
              </a:rPr>
              <a:t>"Charlie Sheen"</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152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pt-BR" sz="1800" b="0" i="0" u="none" strike="noStrike" cap="none" dirty="0">
                <a:solidFill>
                  <a:srgbClr val="000000"/>
                </a:solidFill>
                <a:effectLst/>
                <a:latin typeface="Arial"/>
                <a:ea typeface="Arial"/>
                <a:cs typeface="Arial"/>
                <a:sym typeface="Arial"/>
              </a:rPr>
              <a:t>Isso significa: encontrar um único caminho mais curto entre dois nós, desde que o caminho tenha no máximo 15 relacionamentos. Dentro dos parênteses, você define um único link de um caminho - o nó inicial, o relacionamento de conexão e o nó final. As características que descrevem o relacionamento como tipo de relacionamento, salto máximo e direção são usadas ao encontrar o caminho mais curto. Se houver uma cláusula WHERE após a correspondência de um </a:t>
            </a:r>
            <a:r>
              <a:rPr lang="pt-BR" sz="1800" b="0" i="0" u="none" strike="noStrike" cap="none" dirty="0" err="1">
                <a:solidFill>
                  <a:srgbClr val="000000"/>
                </a:solidFill>
                <a:effectLst/>
                <a:latin typeface="Arial"/>
                <a:ea typeface="Arial"/>
                <a:cs typeface="Arial"/>
                <a:sym typeface="Arial"/>
              </a:rPr>
              <a:t>shortestPath</a:t>
            </a:r>
            <a:r>
              <a:rPr lang="pt-BR" sz="1800" b="0" i="0" u="none" strike="noStrike" cap="none" dirty="0">
                <a:solidFill>
                  <a:srgbClr val="000000"/>
                </a:solidFill>
                <a:effectLst/>
                <a:latin typeface="Arial"/>
                <a:ea typeface="Arial"/>
                <a:cs typeface="Arial"/>
                <a:sym typeface="Arial"/>
              </a:rPr>
              <a:t>, os predicados relevantes serão incluídos no </a:t>
            </a:r>
            <a:r>
              <a:rPr lang="pt-BR" sz="1800" b="0" i="0" u="none" strike="noStrike" cap="none" dirty="0" err="1">
                <a:solidFill>
                  <a:srgbClr val="000000"/>
                </a:solidFill>
                <a:effectLst/>
                <a:latin typeface="Arial"/>
                <a:ea typeface="Arial"/>
                <a:cs typeface="Arial"/>
                <a:sym typeface="Arial"/>
              </a:rPr>
              <a:t>shortestPath</a:t>
            </a:r>
            <a:r>
              <a:rPr lang="pt-BR" sz="1800" b="0" i="0" u="none" strike="noStrike" cap="none" dirty="0">
                <a:solidFill>
                  <a:srgbClr val="000000"/>
                </a:solidFill>
                <a:effectLst/>
                <a:latin typeface="Arial"/>
                <a:ea typeface="Arial"/>
                <a:cs typeface="Arial"/>
                <a:sym typeface="Arial"/>
              </a:rPr>
              <a:t>.</a:t>
            </a:r>
          </a:p>
          <a:p>
            <a:pPr fontAlgn="t"/>
            <a:r>
              <a:rPr lang="en-US" sz="1800" b="0" i="0" u="none" strike="noStrike" cap="none" dirty="0">
                <a:solidFill>
                  <a:srgbClr val="000000"/>
                </a:solidFill>
                <a:effectLst/>
                <a:latin typeface="Arial"/>
                <a:ea typeface="Arial"/>
                <a:cs typeface="Arial"/>
                <a:sym typeface="Arial"/>
              </a:rPr>
              <a:t>(1)-[ACTED_IN,1]-&gt;(5)&lt;-[DIRECTED,3]-(3)</a:t>
            </a:r>
          </a:p>
          <a:p>
            <a:pPr fontAlgn="t"/>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a:t>
            </a:r>
            <a:r>
              <a:rPr lang="en-US" sz="1800" b="0" i="0" u="none" strike="noStrike" cap="none" dirty="0" err="1">
                <a:solidFill>
                  <a:srgbClr val="000000"/>
                </a:solidFill>
                <a:effectLst/>
                <a:latin typeface="Arial"/>
                <a:ea typeface="Arial"/>
                <a:cs typeface="Arial"/>
                <a:sym typeface="Arial"/>
              </a:rPr>
              <a:t>kea:Person</a:t>
            </a:r>
            <a:r>
              <a:rPr lang="en-US" sz="1800" b="0" i="0" u="none" strike="noStrike" cap="none" dirty="0">
                <a:solidFill>
                  <a:srgbClr val="000000"/>
                </a:solidFill>
                <a:effectLst/>
                <a:latin typeface="Arial"/>
                <a:ea typeface="Arial"/>
                <a:cs typeface="Arial"/>
                <a:sym typeface="Arial"/>
              </a:rPr>
              <a:t> {name: 'Keanu Reeves'}), (tom: Person { name: 'Tom Cruise'})</a:t>
            </a:r>
          </a:p>
          <a:p>
            <a:r>
              <a:rPr lang="en-US" sz="1800" b="0" i="0" u="none" strike="noStrike" cap="none" dirty="0">
                <a:solidFill>
                  <a:srgbClr val="000000"/>
                </a:solidFill>
                <a:effectLst/>
                <a:latin typeface="Arial"/>
                <a:ea typeface="Arial"/>
                <a:cs typeface="Arial"/>
                <a:sym typeface="Arial"/>
              </a:rPr>
              <a:t>return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((kea)-[*]-(tom))</a:t>
            </a:r>
          </a:p>
          <a:p>
            <a:pPr fontAlgn="t"/>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match(p1:Person), (p2: Person), </a:t>
            </a:r>
          </a:p>
          <a:p>
            <a:r>
              <a:rPr lang="en-US" sz="1800" b="0" i="0" u="none" strike="noStrike" cap="none" dirty="0">
                <a:solidFill>
                  <a:srgbClr val="000000"/>
                </a:solidFill>
                <a:effectLst/>
                <a:latin typeface="Arial"/>
                <a:ea typeface="Arial"/>
                <a:cs typeface="Arial"/>
                <a:sym typeface="Arial"/>
              </a:rPr>
              <a:t>p =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((p1:Person)-[*]-(p2:Person))</a:t>
            </a:r>
          </a:p>
          <a:p>
            <a:r>
              <a:rPr lang="en-US" sz="1800" b="0" i="0" u="none" strike="noStrike" cap="none" dirty="0">
                <a:solidFill>
                  <a:srgbClr val="000000"/>
                </a:solidFill>
                <a:effectLst/>
                <a:latin typeface="Arial"/>
                <a:ea typeface="Arial"/>
                <a:cs typeface="Arial"/>
                <a:sym typeface="Arial"/>
              </a:rPr>
              <a:t>where p1.name &lt;&gt; p2.name</a:t>
            </a:r>
          </a:p>
          <a:p>
            <a:r>
              <a:rPr lang="en-US" sz="1800" b="0" i="0" u="none" strike="noStrike" cap="none">
                <a:solidFill>
                  <a:srgbClr val="000000"/>
                </a:solidFill>
                <a:effectLst/>
                <a:latin typeface="Arial"/>
                <a:ea typeface="Arial"/>
                <a:cs typeface="Arial"/>
                <a:sym typeface="Arial"/>
              </a:rPr>
              <a:t>return max(length(p))</a:t>
            </a:r>
          </a:p>
          <a:p>
            <a:pPr fontAlgn="t"/>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572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pt-BR" sz="1800" b="0" i="0" u="none" strike="noStrike" cap="none" dirty="0">
                <a:solidFill>
                  <a:srgbClr val="000000"/>
                </a:solidFill>
                <a:effectLst/>
                <a:latin typeface="Arial"/>
                <a:ea typeface="Arial"/>
                <a:cs typeface="Arial"/>
                <a:sym typeface="Arial"/>
              </a:rPr>
              <a:t>Você pode usar os operadores booleanos AND, OR, XOR e NOT. Veja a Seção 3.2.14, “Trabalhando com nulo” para mais informações sobre como isso funciona com </a:t>
            </a:r>
            <a:r>
              <a:rPr lang="pt-BR" sz="1800" b="0" i="0" u="none" strike="noStrike" cap="none" dirty="0" err="1">
                <a:solidFill>
                  <a:srgbClr val="000000"/>
                </a:solidFill>
                <a:effectLst/>
                <a:latin typeface="Arial"/>
                <a:ea typeface="Arial"/>
                <a:cs typeface="Arial"/>
                <a:sym typeface="Arial"/>
              </a:rPr>
              <a:t>null</a:t>
            </a:r>
            <a:r>
              <a:rPr lang="pt-BR" sz="1800" b="0" i="0" u="none" strike="noStrike" cap="none" dirty="0">
                <a:solidFill>
                  <a:srgbClr val="000000"/>
                </a:solidFill>
                <a:effectLst/>
                <a:latin typeface="Arial"/>
                <a:ea typeface="Arial"/>
                <a:cs typeface="Arial"/>
                <a:sym typeface="Arial"/>
              </a:rPr>
              <a:t>.</a:t>
            </a:r>
          </a:p>
          <a:p>
            <a:pPr fontAlgn="t"/>
            <a:r>
              <a:rPr lang="en-US" sz="1800" b="0" i="0" u="none" strike="noStrike" cap="none" dirty="0">
                <a:solidFill>
                  <a:srgbClr val="000000"/>
                </a:solidFill>
                <a:effectLst/>
                <a:latin typeface="Arial"/>
                <a:ea typeface="Arial"/>
                <a:cs typeface="Arial"/>
                <a:sym typeface="Arial"/>
              </a:rPr>
              <a:t>MATCH</a:t>
            </a:r>
            <a:r>
              <a:rPr lang="en-US" dirty="0"/>
              <a:t> </a:t>
            </a:r>
            <a:r>
              <a:rPr lang="en-US" sz="1800" b="0" i="0" u="none" strike="noStrike" cap="none" dirty="0">
                <a:solidFill>
                  <a:srgbClr val="000000"/>
                </a:solidFill>
                <a:effectLst/>
                <a:latin typeface="Arial"/>
                <a:ea typeface="Arial"/>
                <a:cs typeface="Arial"/>
                <a:sym typeface="Arial"/>
              </a:rPr>
              <a:t>(n)</a:t>
            </a:r>
            <a:r>
              <a:rPr lang="en-US" dirty="0"/>
              <a:t> </a:t>
            </a:r>
            <a:r>
              <a:rPr lang="en-US" sz="1800" b="0" i="0" u="none" strike="noStrike" cap="none" dirty="0">
                <a:solidFill>
                  <a:srgbClr val="000000"/>
                </a:solidFill>
                <a:effectLst/>
                <a:latin typeface="Arial"/>
                <a:ea typeface="Arial"/>
                <a:cs typeface="Arial"/>
                <a:sym typeface="Arial"/>
              </a:rPr>
              <a:t>WHERE</a:t>
            </a:r>
            <a:r>
              <a:rPr lang="en-US" dirty="0"/>
              <a:t> </a:t>
            </a:r>
            <a:r>
              <a:rPr lang="en-US" sz="1800" b="0" i="0" u="none" strike="noStrike" cap="none" dirty="0">
                <a:solidFill>
                  <a:srgbClr val="000000"/>
                </a:solidFill>
                <a:effectLst/>
                <a:latin typeface="Arial"/>
                <a:ea typeface="Arial"/>
                <a:cs typeface="Arial"/>
                <a:sym typeface="Arial"/>
              </a:rPr>
              <a:t>n.name</a:t>
            </a:r>
            <a:r>
              <a:rPr lang="en-US" dirty="0"/>
              <a:t> = </a:t>
            </a:r>
            <a:r>
              <a:rPr lang="en-US" sz="1800" b="0" i="0" u="none" strike="noStrike" cap="none" dirty="0">
                <a:solidFill>
                  <a:srgbClr val="000000"/>
                </a:solidFill>
                <a:effectLst/>
                <a:latin typeface="Arial"/>
                <a:ea typeface="Arial"/>
                <a:cs typeface="Arial"/>
                <a:sym typeface="Arial"/>
              </a:rPr>
              <a:t>'Peter'</a:t>
            </a:r>
            <a:r>
              <a:rPr lang="en-US" dirty="0"/>
              <a:t> </a:t>
            </a:r>
            <a:r>
              <a:rPr lang="en-US" dirty="0">
                <a:effectLst/>
              </a:rPr>
              <a:t>XOR</a:t>
            </a:r>
            <a:r>
              <a:rPr lang="en-US" dirty="0"/>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n.age</a:t>
            </a:r>
            <a:r>
              <a:rPr lang="en-US" dirty="0"/>
              <a:t> &lt; </a:t>
            </a:r>
            <a:r>
              <a:rPr lang="en-US" sz="1800" b="0" i="0" u="none" strike="noStrike" cap="none" dirty="0">
                <a:solidFill>
                  <a:srgbClr val="000000"/>
                </a:solidFill>
                <a:effectLst/>
                <a:latin typeface="Arial"/>
                <a:ea typeface="Arial"/>
                <a:cs typeface="Arial"/>
                <a:sym typeface="Arial"/>
              </a:rPr>
              <a:t>30</a:t>
            </a:r>
            <a:r>
              <a:rPr lang="en-US" dirty="0"/>
              <a:t> </a:t>
            </a:r>
            <a:r>
              <a:rPr lang="en-US" dirty="0">
                <a:effectLst/>
              </a:rPr>
              <a:t>AND</a:t>
            </a:r>
            <a:r>
              <a:rPr lang="en-US" dirty="0"/>
              <a:t> </a:t>
            </a:r>
            <a:r>
              <a:rPr lang="en-US" sz="1800" b="0" i="0" u="none" strike="noStrike" cap="none" dirty="0">
                <a:solidFill>
                  <a:srgbClr val="000000"/>
                </a:solidFill>
                <a:effectLst/>
                <a:latin typeface="Arial"/>
                <a:ea typeface="Arial"/>
                <a:cs typeface="Arial"/>
                <a:sym typeface="Arial"/>
              </a:rPr>
              <a:t>n.name</a:t>
            </a:r>
            <a:r>
              <a:rPr lang="en-US" dirty="0"/>
              <a:t> = </a:t>
            </a:r>
            <a:r>
              <a:rPr lang="en-US" sz="1800" b="0" i="0" u="none" strike="noStrike" cap="none" dirty="0">
                <a:solidFill>
                  <a:srgbClr val="000000"/>
                </a:solidFill>
                <a:effectLst/>
                <a:latin typeface="Arial"/>
                <a:ea typeface="Arial"/>
                <a:cs typeface="Arial"/>
                <a:sym typeface="Arial"/>
              </a:rPr>
              <a:t>'Tobias')</a:t>
            </a:r>
            <a:r>
              <a:rPr lang="en-US" dirty="0"/>
              <a:t> </a:t>
            </a:r>
            <a:r>
              <a:rPr lang="en-US" dirty="0">
                <a:effectLst/>
              </a:rPr>
              <a:t>OR</a:t>
            </a:r>
            <a:r>
              <a:rPr lang="en-US" dirty="0"/>
              <a:t> </a:t>
            </a:r>
            <a:r>
              <a:rPr lang="en-US" dirty="0">
                <a:effectLst/>
              </a:rPr>
              <a:t>NOT</a:t>
            </a:r>
            <a:r>
              <a:rPr lang="en-US" dirty="0"/>
              <a:t> </a:t>
            </a:r>
            <a:r>
              <a:rPr lang="en-US" sz="1800" b="0" i="0" u="none" strike="noStrike" cap="none" dirty="0">
                <a:solidFill>
                  <a:srgbClr val="000000"/>
                </a:solidFill>
                <a:effectLst/>
                <a:latin typeface="Arial"/>
                <a:ea typeface="Arial"/>
                <a:cs typeface="Arial"/>
                <a:sym typeface="Arial"/>
              </a:rPr>
              <a:t>(n.name</a:t>
            </a:r>
            <a:r>
              <a:rPr lang="en-US" dirty="0"/>
              <a:t> = </a:t>
            </a:r>
            <a:r>
              <a:rPr lang="en-US" sz="1800" b="0" i="0" u="none" strike="noStrike" cap="none" dirty="0">
                <a:solidFill>
                  <a:srgbClr val="000000"/>
                </a:solidFill>
                <a:effectLst/>
                <a:latin typeface="Arial"/>
                <a:ea typeface="Arial"/>
                <a:cs typeface="Arial"/>
                <a:sym typeface="Arial"/>
              </a:rPr>
              <a:t>'Tobias'</a:t>
            </a:r>
            <a:r>
              <a:rPr lang="en-US" dirty="0"/>
              <a:t> </a:t>
            </a:r>
            <a:r>
              <a:rPr lang="en-US" dirty="0">
                <a:effectLst/>
              </a:rPr>
              <a:t>OR</a:t>
            </a:r>
            <a:r>
              <a:rPr lang="en-US" dirty="0"/>
              <a:t> </a:t>
            </a:r>
            <a:r>
              <a:rPr lang="en-US" sz="1800" b="0" i="0" u="none" strike="noStrike" cap="none" dirty="0">
                <a:solidFill>
                  <a:srgbClr val="000000"/>
                </a:solidFill>
                <a:effectLst/>
                <a:latin typeface="Arial"/>
                <a:ea typeface="Arial"/>
                <a:cs typeface="Arial"/>
                <a:sym typeface="Arial"/>
              </a:rPr>
              <a:t>n.name</a:t>
            </a:r>
            <a:r>
              <a:rPr lang="en-US" dirty="0"/>
              <a:t> = </a:t>
            </a:r>
            <a:r>
              <a:rPr lang="en-US" sz="1800" b="0" i="0" u="none" strike="noStrike" cap="none" dirty="0">
                <a:solidFill>
                  <a:srgbClr val="000000"/>
                </a:solidFill>
                <a:effectLst/>
                <a:latin typeface="Arial"/>
                <a:ea typeface="Arial"/>
                <a:cs typeface="Arial"/>
                <a:sym typeface="Arial"/>
              </a:rPr>
              <a:t>'Peter')</a:t>
            </a:r>
            <a:r>
              <a:rPr lang="en-US" dirty="0"/>
              <a:t> </a:t>
            </a:r>
            <a:r>
              <a:rPr lang="en-US" sz="1800" b="0" i="0" u="none" strike="noStrike" cap="none" dirty="0">
                <a:solidFill>
                  <a:srgbClr val="000000"/>
                </a:solidFill>
                <a:effectLst/>
                <a:latin typeface="Arial"/>
                <a:ea typeface="Arial"/>
                <a:cs typeface="Arial"/>
                <a:sym typeface="Arial"/>
              </a:rPr>
              <a:t>RETURN</a:t>
            </a:r>
            <a:r>
              <a:rPr lang="en-US" dirty="0"/>
              <a:t> </a:t>
            </a:r>
            <a:r>
              <a:rPr lang="en-US" sz="1800" b="0" i="0" u="none" strike="noStrike" cap="none" dirty="0">
                <a:solidFill>
                  <a:srgbClr val="000000"/>
                </a:solidFill>
                <a:effectLst/>
                <a:latin typeface="Arial"/>
                <a:ea typeface="Arial"/>
                <a:cs typeface="Arial"/>
                <a:sym typeface="Arial"/>
              </a:rPr>
              <a:t>n.name,</a:t>
            </a:r>
            <a:r>
              <a:rPr lang="en-US" dirty="0"/>
              <a:t> </a:t>
            </a:r>
            <a:r>
              <a:rPr lang="en-US" sz="1800" b="0" i="0" u="none" strike="noStrike" cap="none" dirty="0" err="1">
                <a:solidFill>
                  <a:srgbClr val="000000"/>
                </a:solidFill>
                <a:effectLst/>
                <a:latin typeface="Arial"/>
                <a:ea typeface="Arial"/>
                <a:cs typeface="Arial"/>
                <a:sym typeface="Arial"/>
              </a:rPr>
              <a:t>n.age</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623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fontAlgn="base"/>
            <a:r>
              <a:rPr lang="pt-BR" sz="1800" b="0" i="0" u="none" strike="noStrike" cap="none" dirty="0">
                <a:solidFill>
                  <a:srgbClr val="000000"/>
                </a:solidFill>
                <a:effectLst/>
                <a:latin typeface="Arial"/>
                <a:ea typeface="Arial"/>
                <a:cs typeface="Arial"/>
                <a:sym typeface="Arial"/>
              </a:rPr>
              <a:t>A ideia de Grafo surgiu independente das diversas áreas de conhecimento, no entanto é considerada como uma área da matemática aplicada. A mais antiga menção sobre o assunto ocorreu no trabalho de Euler (pronuncia-se </a:t>
            </a:r>
            <a:r>
              <a:rPr lang="pt-BR" sz="1800" b="0" i="0" u="none" strike="noStrike" cap="none" dirty="0" err="1">
                <a:solidFill>
                  <a:srgbClr val="000000"/>
                </a:solidFill>
                <a:effectLst/>
                <a:latin typeface="Arial"/>
                <a:ea typeface="Arial"/>
                <a:cs typeface="Arial"/>
                <a:sym typeface="Arial"/>
              </a:rPr>
              <a:t>Óiler</a:t>
            </a:r>
            <a:r>
              <a:rPr lang="pt-BR" sz="1800" b="0" i="0" u="none" strike="noStrike" cap="none" dirty="0">
                <a:solidFill>
                  <a:srgbClr val="000000"/>
                </a:solidFill>
                <a:effectLst/>
                <a:latin typeface="Arial"/>
                <a:ea typeface="Arial"/>
                <a:cs typeface="Arial"/>
                <a:sym typeface="Arial"/>
              </a:rPr>
              <a:t>), no ano de 1736 para modelar e explicar um problema chamado “Pontes de </a:t>
            </a:r>
            <a:r>
              <a:rPr lang="pt-BR" sz="1800" b="0" i="0" u="none" strike="noStrike" cap="none" dirty="0" err="1">
                <a:solidFill>
                  <a:srgbClr val="000000"/>
                </a:solidFill>
                <a:effectLst/>
                <a:latin typeface="Arial"/>
                <a:ea typeface="Arial"/>
                <a:cs typeface="Arial"/>
                <a:sym typeface="Arial"/>
              </a:rPr>
              <a:t>Königsberg</a:t>
            </a:r>
            <a:r>
              <a:rPr lang="pt-BR" sz="1800" b="0" i="0" u="none" strike="noStrike" cap="none" dirty="0">
                <a:solidFill>
                  <a:srgbClr val="000000"/>
                </a:solidFill>
                <a:effectLst/>
                <a:latin typeface="Arial"/>
                <a:ea typeface="Arial"/>
                <a:cs typeface="Arial"/>
                <a:sym typeface="Arial"/>
              </a:rPr>
              <a:t>. A teoria dos grafos surgiu pela primeira vez em 1736 por </a:t>
            </a:r>
            <a:r>
              <a:rPr lang="pt-BR" sz="1800" b="0" i="0" u="none" strike="noStrike" cap="none" dirty="0" err="1">
                <a:solidFill>
                  <a:srgbClr val="000000"/>
                </a:solidFill>
                <a:effectLst/>
                <a:latin typeface="Arial"/>
                <a:ea typeface="Arial"/>
                <a:cs typeface="Arial"/>
                <a:sym typeface="Arial"/>
              </a:rPr>
              <a:t>Leonhard</a:t>
            </a:r>
            <a:r>
              <a:rPr lang="pt-BR" sz="1800" b="0" i="0" u="none" strike="noStrike" cap="none" dirty="0">
                <a:solidFill>
                  <a:srgbClr val="000000"/>
                </a:solidFill>
                <a:effectLst/>
                <a:latin typeface="Arial"/>
                <a:ea typeface="Arial"/>
                <a:cs typeface="Arial"/>
                <a:sym typeface="Arial"/>
              </a:rPr>
              <a:t> Euler para resolver um problema chamado de as 7 pontes de </a:t>
            </a:r>
            <a:r>
              <a:rPr lang="pt-BR" sz="1800" b="0" i="0" u="none" strike="noStrike" cap="none" dirty="0" err="1">
                <a:solidFill>
                  <a:srgbClr val="000000"/>
                </a:solidFill>
                <a:effectLst/>
                <a:latin typeface="Arial"/>
                <a:ea typeface="Arial"/>
                <a:cs typeface="Arial"/>
                <a:sym typeface="Arial"/>
              </a:rPr>
              <a:t>Königsberg</a:t>
            </a:r>
            <a:r>
              <a:rPr lang="pt-BR" sz="1800" b="0" i="0" u="none" strike="noStrike" cap="none" dirty="0">
                <a:solidFill>
                  <a:srgbClr val="000000"/>
                </a:solidFill>
                <a:effectLst/>
                <a:latin typeface="Arial"/>
                <a:ea typeface="Arial"/>
                <a:cs typeface="Arial"/>
                <a:sym typeface="Arial"/>
              </a:rPr>
              <a:t> (atual </a:t>
            </a:r>
            <a:r>
              <a:rPr lang="pt-BR" sz="1800" b="0" i="0" u="none" strike="noStrike" cap="none" dirty="0" err="1">
                <a:solidFill>
                  <a:srgbClr val="000000"/>
                </a:solidFill>
                <a:effectLst/>
                <a:latin typeface="Arial"/>
                <a:ea typeface="Arial"/>
                <a:cs typeface="Arial"/>
                <a:sym typeface="Arial"/>
              </a:rPr>
              <a:t>Kaliningrado</a:t>
            </a:r>
            <a:r>
              <a:rPr lang="pt-BR" sz="1800" b="0" i="0" u="none" strike="noStrike" cap="none" dirty="0">
                <a:solidFill>
                  <a:srgbClr val="000000"/>
                </a:solidFill>
                <a:effectLst/>
                <a:latin typeface="Arial"/>
                <a:ea typeface="Arial"/>
                <a:cs typeface="Arial"/>
                <a:sym typeface="Arial"/>
              </a:rPr>
              <a:t>). Seis delas interligavam duas ilhas às margens do Rio </a:t>
            </a:r>
            <a:r>
              <a:rPr lang="pt-BR" sz="1800" b="0" i="0" u="none" strike="noStrike" cap="none" dirty="0" err="1">
                <a:solidFill>
                  <a:srgbClr val="000000"/>
                </a:solidFill>
                <a:effectLst/>
                <a:latin typeface="Arial"/>
                <a:ea typeface="Arial"/>
                <a:cs typeface="Arial"/>
                <a:sym typeface="Arial"/>
              </a:rPr>
              <a:t>Pregel</a:t>
            </a:r>
            <a:r>
              <a:rPr lang="pt-BR" sz="1800" b="0" i="0" u="none" strike="noStrike" cap="none" dirty="0">
                <a:solidFill>
                  <a:srgbClr val="000000"/>
                </a:solidFill>
                <a:effectLst/>
                <a:latin typeface="Arial"/>
                <a:ea typeface="Arial"/>
                <a:cs typeface="Arial"/>
                <a:sym typeface="Arial"/>
              </a:rPr>
              <a:t> e uma que fazia a ligação entre as duas ilhas. O problema consistia na seguinte questão: como seria possível fazer um passeio a pé pela cidade de forma a se passar uma única vez por cada uma das sete pontes e retornar ao ponto de partida?</a:t>
            </a:r>
          </a:p>
          <a:p>
            <a:pPr fontAlgn="base"/>
            <a:r>
              <a:rPr lang="pt-BR" sz="1800" b="0" i="0" u="none" strike="noStrike" cap="none" dirty="0">
                <a:solidFill>
                  <a:srgbClr val="000000"/>
                </a:solidFill>
                <a:effectLst/>
                <a:latin typeface="Arial"/>
                <a:ea typeface="Arial"/>
                <a:cs typeface="Arial"/>
                <a:sym typeface="Arial"/>
              </a:rPr>
              <a:t>Euler focou apenas no problema removendo todos os detalhes geométricos do mesmo (distância, tamanho das pontes, formas </a:t>
            </a:r>
            <a:r>
              <a:rPr lang="pt-BR" sz="1800" b="0" i="0" u="none" strike="noStrike" cap="none" dirty="0" err="1">
                <a:solidFill>
                  <a:srgbClr val="000000"/>
                </a:solidFill>
                <a:effectLst/>
                <a:latin typeface="Arial"/>
                <a:ea typeface="Arial"/>
                <a:cs typeface="Arial"/>
                <a:sym typeface="Arial"/>
              </a:rPr>
              <a:t>etc</a:t>
            </a:r>
            <a:r>
              <a:rPr lang="pt-BR" sz="1800" b="0" i="0" u="none" strike="noStrike" cap="none" dirty="0">
                <a:solidFill>
                  <a:srgbClr val="000000"/>
                </a:solidFill>
                <a:effectLst/>
                <a:latin typeface="Arial"/>
                <a:ea typeface="Arial"/>
                <a:cs typeface="Arial"/>
                <a:sym typeface="Arial"/>
              </a:rPr>
              <a:t>) e apresentou uma solução que além de provar que não era possível passar apenas uma vez por cada ponte, como a forma de solução poderia ser aplicada a outros problemas semelhantes. Assim surgiu a teoria dos grafos.</a:t>
            </a:r>
            <a:endParaRPr lang="pt-BR" sz="1800" dirty="0">
              <a:solidFill>
                <a:schemeClr val="dk1"/>
              </a:solidFill>
            </a:endParaRPr>
          </a:p>
        </p:txBody>
      </p:sp>
    </p:spTree>
    <p:extLst>
      <p:ext uri="{BB962C8B-B14F-4D97-AF65-F5344CB8AC3E}">
        <p14:creationId xmlns:p14="http://schemas.microsoft.com/office/powerpoint/2010/main" val="4289583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026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686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a:buClr>
                <a:srgbClr val="FF0000"/>
              </a:buClr>
            </a:pPr>
            <a:r>
              <a:rPr lang="pt-BR" sz="1800" dirty="0" err="1"/>
              <a:t>create</a:t>
            </a:r>
            <a:r>
              <a:rPr lang="pt-BR" sz="1800" dirty="0"/>
              <a:t> (</a:t>
            </a:r>
            <a:r>
              <a:rPr lang="pt-BR" sz="1800" dirty="0" err="1"/>
              <a:t>a:pessoa</a:t>
            </a:r>
            <a:r>
              <a:rPr lang="pt-BR" sz="1800" dirty="0"/>
              <a:t> {</a:t>
            </a:r>
            <a:r>
              <a:rPr lang="pt-BR" sz="1800" dirty="0" err="1"/>
              <a:t>nome:'Joaquim</a:t>
            </a:r>
            <a:r>
              <a:rPr lang="pt-BR" sz="1800" dirty="0"/>
              <a:t>', turma:'99BDT'})</a:t>
            </a:r>
          </a:p>
          <a:p>
            <a:pPr>
              <a:buClr>
                <a:srgbClr val="FF0000"/>
              </a:buClr>
            </a:pPr>
            <a:r>
              <a:rPr lang="pt-BR" sz="1800" dirty="0" err="1"/>
              <a:t>create</a:t>
            </a:r>
            <a:r>
              <a:rPr lang="pt-BR" sz="1800" dirty="0"/>
              <a:t> (</a:t>
            </a:r>
            <a:r>
              <a:rPr lang="pt-BR" sz="1800" dirty="0" err="1"/>
              <a:t>b:pessoa</a:t>
            </a:r>
            <a:r>
              <a:rPr lang="pt-BR" sz="1800" dirty="0"/>
              <a:t> {</a:t>
            </a:r>
            <a:r>
              <a:rPr lang="pt-BR" sz="1800" dirty="0" err="1"/>
              <a:t>nome:'Beto</a:t>
            </a:r>
            <a:r>
              <a:rPr lang="pt-BR" sz="1800" dirty="0"/>
              <a:t>', turma:'99BDT'})</a:t>
            </a:r>
          </a:p>
          <a:p>
            <a:pPr>
              <a:buClr>
                <a:srgbClr val="FF0000"/>
              </a:buClr>
            </a:pPr>
            <a:r>
              <a:rPr lang="pt-BR" sz="1800" dirty="0" err="1"/>
              <a:t>create</a:t>
            </a:r>
            <a:r>
              <a:rPr lang="pt-BR" sz="1800" dirty="0"/>
              <a:t> (</a:t>
            </a:r>
            <a:r>
              <a:rPr lang="pt-BR" sz="1800" dirty="0" err="1"/>
              <a:t>c:pessoa</a:t>
            </a:r>
            <a:r>
              <a:rPr lang="pt-BR" sz="1800" dirty="0"/>
              <a:t> {</a:t>
            </a:r>
            <a:r>
              <a:rPr lang="pt-BR" sz="1800" dirty="0" err="1"/>
              <a:t>nome:'Anderson</a:t>
            </a:r>
            <a:r>
              <a:rPr lang="pt-BR" sz="1800" dirty="0"/>
              <a:t>'});</a:t>
            </a:r>
          </a:p>
          <a:p>
            <a:pPr>
              <a:buClr>
                <a:srgbClr val="FF0000"/>
              </a:buClr>
            </a:pPr>
            <a:r>
              <a:rPr lang="pt-BR" sz="1800" dirty="0" err="1"/>
              <a:t>create</a:t>
            </a:r>
            <a:r>
              <a:rPr lang="pt-BR" sz="1800" dirty="0"/>
              <a:t> (</a:t>
            </a:r>
            <a:r>
              <a:rPr lang="pt-BR" sz="1800" dirty="0" err="1"/>
              <a:t>n:curso</a:t>
            </a:r>
            <a:r>
              <a:rPr lang="pt-BR" sz="1800" dirty="0"/>
              <a:t> {</a:t>
            </a:r>
            <a:r>
              <a:rPr lang="pt-BR" sz="1800" dirty="0" err="1"/>
              <a:t>curso:'Big</a:t>
            </a:r>
            <a:r>
              <a:rPr lang="pt-BR" sz="1800" dirty="0"/>
              <a:t> Data', disciplina:'</a:t>
            </a:r>
            <a:r>
              <a:rPr lang="pt-BR" sz="1800" dirty="0" err="1"/>
              <a:t>NoSQL</a:t>
            </a:r>
            <a:r>
              <a:rPr lang="pt-BR" sz="1800" dirty="0"/>
              <a:t>'});</a:t>
            </a:r>
          </a:p>
          <a:p>
            <a:pPr>
              <a:buClr>
                <a:srgbClr val="FF0000"/>
              </a:buClr>
            </a:pPr>
            <a:endParaRPr lang="pt-BR" sz="1800" dirty="0"/>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en-US" sz="1800" b="0" i="0" u="none" strike="noStrike" cap="none" baseline="0"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return</a:t>
            </a:r>
            <a:r>
              <a:rPr lang="pt-BR" sz="1800" b="0" i="0" u="none" strike="noStrike" cap="none" dirty="0">
                <a:solidFill>
                  <a:srgbClr val="000000"/>
                </a:solidFill>
                <a:effectLst/>
                <a:latin typeface="Arial"/>
                <a:ea typeface="Arial"/>
                <a:cs typeface="Arial"/>
                <a:sym typeface="Arial"/>
              </a:rPr>
              <a:t> a</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833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b:pessoa</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'Joaquim' AND </a:t>
            </a:r>
            <a:r>
              <a:rPr lang="en-US" sz="1800" b="0" i="0" u="none" strike="noStrike" cap="none" dirty="0" err="1">
                <a:solidFill>
                  <a:srgbClr val="000000"/>
                </a:solidFill>
                <a:effectLst/>
                <a:latin typeface="Arial"/>
                <a:ea typeface="Arial"/>
                <a:cs typeface="Arial"/>
                <a:sym typeface="Arial"/>
              </a:rPr>
              <a:t>b.nome</a:t>
            </a:r>
            <a:r>
              <a:rPr lang="en-US" sz="1800" b="0" i="0" u="none" strike="noStrike" cap="none" dirty="0">
                <a:solidFill>
                  <a:srgbClr val="000000"/>
                </a:solidFill>
                <a:effectLst/>
                <a:latin typeface="Arial"/>
                <a:ea typeface="Arial"/>
                <a:cs typeface="Arial"/>
                <a:sym typeface="Arial"/>
              </a:rPr>
              <a:t> = 'Anderson‘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r:ALUNO_DE</a:t>
            </a:r>
            <a:r>
              <a:rPr lang="pt-BR" sz="1800" b="0" i="0" u="none" strike="noStrike" cap="none" dirty="0">
                <a:solidFill>
                  <a:srgbClr val="000000"/>
                </a:solidFill>
                <a:effectLst/>
                <a:latin typeface="Arial"/>
                <a:ea typeface="Arial"/>
                <a:cs typeface="Arial"/>
                <a:sym typeface="Arial"/>
              </a:rPr>
              <a:t>]-&gt;(b) RETURN r</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b:pessoa</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'Joaquim' AND </a:t>
            </a:r>
            <a:r>
              <a:rPr lang="en-US" sz="1800" b="0" i="0" u="none" strike="noStrike" cap="none" dirty="0" err="1">
                <a:solidFill>
                  <a:srgbClr val="000000"/>
                </a:solidFill>
                <a:effectLst/>
                <a:latin typeface="Arial"/>
                <a:ea typeface="Arial"/>
                <a:cs typeface="Arial"/>
                <a:sym typeface="Arial"/>
              </a:rPr>
              <a:t>b.nome</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Beto</a:t>
            </a:r>
            <a:r>
              <a:rPr lang="en-US" sz="1800" b="0"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r:AMIGO_DE</a:t>
            </a:r>
            <a:r>
              <a:rPr lang="pt-BR" sz="1800" b="0" i="0" u="none" strike="noStrike" cap="none" dirty="0">
                <a:solidFill>
                  <a:srgbClr val="000000"/>
                </a:solidFill>
                <a:effectLst/>
                <a:latin typeface="Arial"/>
                <a:ea typeface="Arial"/>
                <a:cs typeface="Arial"/>
                <a:sym typeface="Arial"/>
              </a:rPr>
              <a:t>]-&gt;(b) RETURN r</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b:curso</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Beto</a:t>
            </a:r>
            <a:r>
              <a:rPr lang="en-US" sz="1800" b="0" i="0" u="none" strike="noStrike" cap="none" dirty="0">
                <a:solidFill>
                  <a:srgbClr val="000000"/>
                </a:solidFill>
                <a:effectLst/>
                <a:latin typeface="Arial"/>
                <a:ea typeface="Arial"/>
                <a:cs typeface="Arial"/>
                <a:sym typeface="Arial"/>
              </a:rPr>
              <a:t>' AND </a:t>
            </a:r>
            <a:r>
              <a:rPr lang="en-US" sz="1800" b="0" i="0" u="none" strike="noStrike" cap="none" dirty="0" err="1">
                <a:solidFill>
                  <a:srgbClr val="000000"/>
                </a:solidFill>
                <a:effectLst/>
                <a:latin typeface="Arial"/>
                <a:ea typeface="Arial"/>
                <a:cs typeface="Arial"/>
                <a:sym typeface="Arial"/>
              </a:rPr>
              <a:t>b.curso</a:t>
            </a:r>
            <a:r>
              <a:rPr lang="en-US" sz="1800" b="0" i="0" u="none" strike="noStrike" cap="none" dirty="0">
                <a:solidFill>
                  <a:srgbClr val="000000"/>
                </a:solidFill>
                <a:effectLst/>
                <a:latin typeface="Arial"/>
                <a:ea typeface="Arial"/>
                <a:cs typeface="Arial"/>
                <a:sym typeface="Arial"/>
              </a:rPr>
              <a:t> = 'Big Data‘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r:ESTUDA</a:t>
            </a:r>
            <a:r>
              <a:rPr lang="pt-BR" sz="1800" b="0" i="0" u="none" strike="noStrike" cap="none" dirty="0">
                <a:solidFill>
                  <a:srgbClr val="000000"/>
                </a:solidFill>
                <a:effectLst/>
                <a:latin typeface="Arial"/>
                <a:ea typeface="Arial"/>
                <a:cs typeface="Arial"/>
                <a:sym typeface="Arial"/>
              </a:rPr>
              <a:t>]-&gt;(b) RETURN r</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b:curso</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'Joaquim' AND </a:t>
            </a:r>
            <a:r>
              <a:rPr lang="en-US" sz="1800" b="0" i="0" u="none" strike="noStrike" cap="none" dirty="0" err="1">
                <a:solidFill>
                  <a:srgbClr val="000000"/>
                </a:solidFill>
                <a:effectLst/>
                <a:latin typeface="Arial"/>
                <a:ea typeface="Arial"/>
                <a:cs typeface="Arial"/>
                <a:sym typeface="Arial"/>
              </a:rPr>
              <a:t>b.curso</a:t>
            </a:r>
            <a:r>
              <a:rPr lang="en-US" sz="1800" b="0" i="0" u="none" strike="noStrike" cap="none" dirty="0">
                <a:solidFill>
                  <a:srgbClr val="000000"/>
                </a:solidFill>
                <a:effectLst/>
                <a:latin typeface="Arial"/>
                <a:ea typeface="Arial"/>
                <a:cs typeface="Arial"/>
                <a:sym typeface="Arial"/>
              </a:rPr>
              <a:t> = 'Big Data‘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r:ESTUDA</a:t>
            </a:r>
            <a:r>
              <a:rPr lang="pt-BR" sz="1800" b="0" i="0" u="none" strike="noStrike" cap="none" dirty="0">
                <a:solidFill>
                  <a:srgbClr val="000000"/>
                </a:solidFill>
                <a:effectLst/>
                <a:latin typeface="Arial"/>
                <a:ea typeface="Arial"/>
                <a:cs typeface="Arial"/>
                <a:sym typeface="Arial"/>
              </a:rPr>
              <a:t>]-&gt;(b) RETURN r</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b:curso</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'Anderson' AND </a:t>
            </a:r>
            <a:r>
              <a:rPr lang="en-US" sz="1800" b="0" i="0" u="none" strike="noStrike" cap="none" dirty="0" err="1">
                <a:solidFill>
                  <a:srgbClr val="000000"/>
                </a:solidFill>
                <a:effectLst/>
                <a:latin typeface="Arial"/>
                <a:ea typeface="Arial"/>
                <a:cs typeface="Arial"/>
                <a:sym typeface="Arial"/>
              </a:rPr>
              <a:t>b.curso</a:t>
            </a:r>
            <a:r>
              <a:rPr lang="en-US" sz="1800" b="0" i="0" u="none" strike="noStrike" cap="none" dirty="0">
                <a:solidFill>
                  <a:srgbClr val="000000"/>
                </a:solidFill>
                <a:effectLst/>
                <a:latin typeface="Arial"/>
                <a:ea typeface="Arial"/>
                <a:cs typeface="Arial"/>
                <a:sym typeface="Arial"/>
              </a:rPr>
              <a:t> = 'Big Data‘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r:ENSINA</a:t>
            </a:r>
            <a:r>
              <a:rPr lang="pt-BR" sz="1800" b="0" i="0" u="none" strike="noStrike" cap="none" dirty="0">
                <a:solidFill>
                  <a:srgbClr val="000000"/>
                </a:solidFill>
                <a:effectLst/>
                <a:latin typeface="Arial"/>
                <a:ea typeface="Arial"/>
                <a:cs typeface="Arial"/>
                <a:sym typeface="Arial"/>
              </a:rPr>
              <a:t>]-&gt;(b) RETURN r</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b:curso</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return</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a,b</a:t>
            </a:r>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 </a:t>
            </a:r>
            <a:r>
              <a:rPr lang="pt-BR" sz="1800" b="0" i="0" u="none" strike="noStrike" cap="none" dirty="0" err="1">
                <a:solidFill>
                  <a:srgbClr val="000000"/>
                </a:solidFill>
                <a:effectLst/>
                <a:latin typeface="Arial"/>
                <a:ea typeface="Arial"/>
                <a:cs typeface="Arial"/>
                <a:sym typeface="Arial"/>
              </a:rPr>
              <a:t>nome:'Anderson</a:t>
            </a:r>
            <a:r>
              <a:rPr lang="pt-BR" sz="1800" b="0" i="0" u="none" strike="noStrike" cap="none" dirty="0">
                <a:solidFill>
                  <a:srgbClr val="000000"/>
                </a:solidFill>
                <a:effectLst/>
                <a:latin typeface="Arial"/>
                <a:ea typeface="Arial"/>
                <a:cs typeface="Arial"/>
                <a:sym typeface="Arial"/>
              </a:rPr>
              <a:t>' })-[r]-&gt;(nome) RETURN r</a:t>
            </a:r>
          </a:p>
          <a:p>
            <a:r>
              <a:rPr lang="pt-BR" sz="1800" b="0" i="0" u="none" strike="noStrike" cap="none" dirty="0">
                <a:solidFill>
                  <a:srgbClr val="000000"/>
                </a:solidFill>
                <a:effectLst/>
                <a:latin typeface="Arial"/>
                <a:ea typeface="Arial"/>
                <a:cs typeface="Arial"/>
                <a:sym typeface="Arial"/>
              </a:rPr>
              <a:t>MATCH ({ </a:t>
            </a:r>
            <a:r>
              <a:rPr lang="pt-BR" sz="1800" b="0" i="0" u="none" strike="noStrike" cap="none" dirty="0" err="1">
                <a:solidFill>
                  <a:srgbClr val="000000"/>
                </a:solidFill>
                <a:effectLst/>
                <a:latin typeface="Arial"/>
                <a:ea typeface="Arial"/>
                <a:cs typeface="Arial"/>
                <a:sym typeface="Arial"/>
              </a:rPr>
              <a:t>nome:'Anderson</a:t>
            </a:r>
            <a:r>
              <a:rPr lang="pt-BR" sz="1800" b="0" i="0" u="none" strike="noStrike" cap="none" dirty="0">
                <a:solidFill>
                  <a:srgbClr val="000000"/>
                </a:solidFill>
                <a:effectLst/>
                <a:latin typeface="Arial"/>
                <a:ea typeface="Arial"/>
                <a:cs typeface="Arial"/>
                <a:sym typeface="Arial"/>
              </a:rPr>
              <a:t>' })&lt;-[r]-(nome) RETURN r</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199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MATCH (tom {</a:t>
            </a:r>
            <a:r>
              <a:rPr lang="pt-BR" sz="1800" b="0" i="0" u="none" strike="noStrike" cap="none" dirty="0" err="1">
                <a:solidFill>
                  <a:srgbClr val="000000"/>
                </a:solidFill>
                <a:effectLst/>
                <a:latin typeface="Arial"/>
                <a:ea typeface="Arial"/>
                <a:cs typeface="Arial"/>
                <a:sym typeface="Arial"/>
              </a:rPr>
              <a:t>name</a:t>
            </a:r>
            <a:r>
              <a:rPr lang="pt-BR" sz="1800" b="0" i="0" u="none" strike="noStrike" cap="none" dirty="0">
                <a:solidFill>
                  <a:srgbClr val="000000"/>
                </a:solidFill>
                <a:effectLst/>
                <a:latin typeface="Arial"/>
                <a:ea typeface="Arial"/>
                <a:cs typeface="Arial"/>
                <a:sym typeface="Arial"/>
              </a:rPr>
              <a:t>: "Tom Hanks"}) RETURN tom</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people:Person</a:t>
            </a:r>
            <a:r>
              <a:rPr lang="pt-BR" sz="1800" b="0" i="0" u="none" strike="noStrike" cap="none" dirty="0">
                <a:solidFill>
                  <a:srgbClr val="000000"/>
                </a:solidFill>
                <a:effectLst/>
                <a:latin typeface="Arial"/>
                <a:ea typeface="Arial"/>
                <a:cs typeface="Arial"/>
                <a:sym typeface="Arial"/>
              </a:rPr>
              <a:t>) RETURN people.name LIMIT 10</a:t>
            </a:r>
          </a:p>
          <a:p>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nineties:Movie</a:t>
            </a:r>
            <a:r>
              <a:rPr lang="en-US" sz="1800" b="0" i="0" u="none" strike="noStrike" cap="none" dirty="0">
                <a:solidFill>
                  <a:srgbClr val="000000"/>
                </a:solidFill>
                <a:effectLst/>
                <a:latin typeface="Arial"/>
                <a:ea typeface="Arial"/>
                <a:cs typeface="Arial"/>
                <a:sym typeface="Arial"/>
              </a:rPr>
              <a:t>) WHERE </a:t>
            </a:r>
            <a:r>
              <a:rPr lang="en-US" sz="1800" b="0" i="0" u="none" strike="noStrike" cap="none" dirty="0" err="1">
                <a:solidFill>
                  <a:srgbClr val="000000"/>
                </a:solidFill>
                <a:effectLst/>
                <a:latin typeface="Arial"/>
                <a:ea typeface="Arial"/>
                <a:cs typeface="Arial"/>
                <a:sym typeface="Arial"/>
              </a:rPr>
              <a:t>nineties.released</a:t>
            </a:r>
            <a:r>
              <a:rPr lang="en-US" sz="1800" b="0" i="0" u="none" strike="noStrike" cap="none" dirty="0">
                <a:solidFill>
                  <a:srgbClr val="000000"/>
                </a:solidFill>
                <a:effectLst/>
                <a:latin typeface="Arial"/>
                <a:ea typeface="Arial"/>
                <a:cs typeface="Arial"/>
                <a:sym typeface="Arial"/>
              </a:rPr>
              <a:t> &gt; 1990 AND </a:t>
            </a:r>
            <a:r>
              <a:rPr lang="en-US" sz="1800" b="0" i="0" u="none" strike="noStrike" cap="none" dirty="0" err="1">
                <a:solidFill>
                  <a:srgbClr val="000000"/>
                </a:solidFill>
                <a:effectLst/>
                <a:latin typeface="Arial"/>
                <a:ea typeface="Arial"/>
                <a:cs typeface="Arial"/>
                <a:sym typeface="Arial"/>
              </a:rPr>
              <a:t>nineties.released</a:t>
            </a:r>
            <a:r>
              <a:rPr lang="en-US" sz="1800" b="0" i="0" u="none" strike="noStrike" cap="none" dirty="0">
                <a:solidFill>
                  <a:srgbClr val="000000"/>
                </a:solidFill>
                <a:effectLst/>
                <a:latin typeface="Arial"/>
                <a:ea typeface="Arial"/>
                <a:cs typeface="Arial"/>
                <a:sym typeface="Arial"/>
              </a:rPr>
              <a:t> &lt; 2000 </a:t>
            </a:r>
            <a:r>
              <a:rPr lang="pt-BR" sz="1800" b="0" i="0" u="none" strike="noStrike" cap="none" dirty="0">
                <a:solidFill>
                  <a:srgbClr val="000000"/>
                </a:solidFill>
                <a:effectLst/>
                <a:latin typeface="Arial"/>
                <a:ea typeface="Arial"/>
                <a:cs typeface="Arial"/>
                <a:sym typeface="Arial"/>
              </a:rPr>
              <a:t>RETURN </a:t>
            </a:r>
            <a:r>
              <a:rPr lang="pt-BR" sz="1800" b="0" i="0" u="none" strike="noStrike" cap="none" dirty="0" err="1">
                <a:solidFill>
                  <a:srgbClr val="000000"/>
                </a:solidFill>
                <a:effectLst/>
                <a:latin typeface="Arial"/>
                <a:ea typeface="Arial"/>
                <a:cs typeface="Arial"/>
                <a:sym typeface="Arial"/>
              </a:rPr>
              <a:t>nineties.title</a:t>
            </a:r>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kr:Person</a:t>
            </a:r>
            <a:r>
              <a:rPr lang="en-US" sz="1800" b="0" i="0" u="none" strike="noStrike" cap="none" dirty="0">
                <a:solidFill>
                  <a:srgbClr val="000000"/>
                </a:solidFill>
                <a:effectLst/>
                <a:latin typeface="Arial"/>
                <a:ea typeface="Arial"/>
                <a:cs typeface="Arial"/>
                <a:sym typeface="Arial"/>
              </a:rPr>
              <a:t> {name: “Keanu Reeves"})-[:ACTED_IN]-&gt;(</a:t>
            </a:r>
            <a:r>
              <a:rPr lang="en-US" sz="1800" b="0" i="0" u="none" strike="noStrike" cap="none" dirty="0" err="1">
                <a:solidFill>
                  <a:srgbClr val="000000"/>
                </a:solidFill>
                <a:effectLst/>
                <a:latin typeface="Arial"/>
                <a:ea typeface="Arial"/>
                <a:cs typeface="Arial"/>
                <a:sym typeface="Arial"/>
              </a:rPr>
              <a:t>krMovies</a:t>
            </a:r>
            <a:r>
              <a:rPr lang="en-US" sz="1800" b="0"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RETURN </a:t>
            </a:r>
            <a:r>
              <a:rPr lang="pt-BR" sz="1800" b="0" i="0" u="none" strike="noStrike" cap="none" dirty="0" err="1">
                <a:solidFill>
                  <a:srgbClr val="000000"/>
                </a:solidFill>
                <a:effectLst/>
                <a:latin typeface="Arial"/>
                <a:ea typeface="Arial"/>
                <a:cs typeface="Arial"/>
                <a:sym typeface="Arial"/>
              </a:rPr>
              <a:t>kr</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krMovies</a:t>
            </a:r>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people:Person</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relatedTo</a:t>
            </a:r>
            <a:r>
              <a:rPr lang="en-US" sz="1800" b="0" i="0" u="none" strike="noStrike" cap="none" dirty="0">
                <a:solidFill>
                  <a:srgbClr val="000000"/>
                </a:solidFill>
                <a:effectLst/>
                <a:latin typeface="Arial"/>
                <a:ea typeface="Arial"/>
                <a:cs typeface="Arial"/>
                <a:sym typeface="Arial"/>
              </a:rPr>
              <a:t>]-(:Movie {title: "Cloud Atlas"}) </a:t>
            </a:r>
            <a:r>
              <a:rPr lang="pt-BR" sz="1800" b="0" i="0" u="none" strike="noStrike" cap="none" dirty="0">
                <a:solidFill>
                  <a:srgbClr val="000000"/>
                </a:solidFill>
                <a:effectLst/>
                <a:latin typeface="Arial"/>
                <a:ea typeface="Arial"/>
                <a:cs typeface="Arial"/>
                <a:sym typeface="Arial"/>
              </a:rPr>
              <a:t>RETURN people.name, </a:t>
            </a:r>
            <a:r>
              <a:rPr lang="pt-BR" sz="1800" b="0" i="0" u="none" strike="noStrike" cap="none" dirty="0" err="1">
                <a:solidFill>
                  <a:srgbClr val="000000"/>
                </a:solidFill>
                <a:effectLst/>
                <a:latin typeface="Arial"/>
                <a:ea typeface="Arial"/>
                <a:cs typeface="Arial"/>
                <a:sym typeface="Arial"/>
              </a:rPr>
              <a:t>Type</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relatedTo</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relatedTo</a:t>
            </a:r>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bacon:Person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name:"Kevin</a:t>
            </a:r>
            <a:r>
              <a:rPr lang="en-US" sz="1800" b="0" i="0" u="none" strike="noStrike" cap="none" dirty="0">
                <a:solidFill>
                  <a:srgbClr val="000000"/>
                </a:solidFill>
                <a:effectLst/>
                <a:latin typeface="Arial"/>
                <a:ea typeface="Arial"/>
                <a:cs typeface="Arial"/>
                <a:sym typeface="Arial"/>
              </a:rPr>
              <a:t> Bacon"})-[*1..4]-(</a:t>
            </a:r>
            <a:r>
              <a:rPr lang="en-US" sz="1800" b="0" i="0" u="none" strike="noStrike" cap="none" dirty="0" err="1">
                <a:solidFill>
                  <a:srgbClr val="000000"/>
                </a:solidFill>
                <a:effectLst/>
                <a:latin typeface="Arial"/>
                <a:ea typeface="Arial"/>
                <a:cs typeface="Arial"/>
                <a:sym typeface="Arial"/>
              </a:rPr>
              <a:t>hollywood</a:t>
            </a:r>
            <a:r>
              <a:rPr lang="en-US" sz="1800" b="0"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RETURN DISTINCT </a:t>
            </a:r>
            <a:r>
              <a:rPr lang="pt-BR" sz="1800" b="0" i="0" u="none" strike="noStrike" cap="none" dirty="0" err="1">
                <a:solidFill>
                  <a:srgbClr val="000000"/>
                </a:solidFill>
                <a:effectLst/>
                <a:latin typeface="Arial"/>
                <a:ea typeface="Arial"/>
                <a:cs typeface="Arial"/>
                <a:sym typeface="Arial"/>
              </a:rPr>
              <a:t>hollywood</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534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MATCH p=</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bacon:Person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name:"Kevin</a:t>
            </a:r>
            <a:r>
              <a:rPr lang="en-US" sz="1800" b="0" i="0" u="none" strike="noStrike" cap="none" dirty="0">
                <a:solidFill>
                  <a:srgbClr val="000000"/>
                </a:solidFill>
                <a:effectLst/>
                <a:latin typeface="Arial"/>
                <a:ea typeface="Arial"/>
                <a:cs typeface="Arial"/>
                <a:sym typeface="Arial"/>
              </a:rPr>
              <a:t> Bacon"})-[*]-(</a:t>
            </a:r>
            <a:r>
              <a:rPr lang="en-US" sz="1800" b="0" i="0" u="none" strike="noStrike" cap="none" dirty="0" err="1">
                <a:solidFill>
                  <a:srgbClr val="000000"/>
                </a:solidFill>
                <a:effectLst/>
                <a:latin typeface="Arial"/>
                <a:ea typeface="Arial"/>
                <a:cs typeface="Arial"/>
                <a:sym typeface="Arial"/>
              </a:rPr>
              <a:t>meg:Person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name:"Meg</a:t>
            </a:r>
            <a:r>
              <a:rPr lang="en-US" sz="1800" b="0" i="0" u="none" strike="noStrike" cap="none" dirty="0">
                <a:solidFill>
                  <a:srgbClr val="000000"/>
                </a:solidFill>
                <a:effectLst/>
                <a:latin typeface="Arial"/>
                <a:ea typeface="Arial"/>
                <a:cs typeface="Arial"/>
                <a:sym typeface="Arial"/>
              </a:rPr>
              <a:t> Ryan"})</a:t>
            </a:r>
            <a:r>
              <a:rPr lang="pt-BR" sz="1800" b="0" i="0" u="none" strike="noStrike" cap="none" dirty="0">
                <a:solidFill>
                  <a:srgbClr val="000000"/>
                </a:solidFill>
                <a:effectLst/>
                <a:latin typeface="Arial"/>
                <a:ea typeface="Arial"/>
                <a:cs typeface="Arial"/>
                <a:sym typeface="Arial"/>
              </a:rPr>
              <a:t>) RETURN p</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509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56</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712872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A criação de um índice no </a:t>
            </a:r>
            <a:r>
              <a:rPr lang="pt-BR" dirty="0" err="1"/>
              <a:t>MongoDB</a:t>
            </a:r>
            <a:r>
              <a:rPr lang="pt-BR" dirty="0"/>
              <a:t> é feita usando o método "</a:t>
            </a:r>
            <a:r>
              <a:rPr lang="pt-BR" dirty="0" err="1"/>
              <a:t>createIndex</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O exemplo a seguir mostra como isso pode ser feito. Vamos supor que temos nossa mesma coleção de funcionários que possui os nomes de campo "</a:t>
            </a:r>
            <a:r>
              <a:rPr lang="pt-BR" dirty="0" err="1"/>
              <a:t>Employeeid</a:t>
            </a:r>
            <a:r>
              <a:rPr lang="pt-BR" dirty="0"/>
              <a:t>" e "</a:t>
            </a:r>
            <a:r>
              <a:rPr lang="pt-BR" dirty="0" err="1"/>
              <a:t>EmployeeName</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Tutorial de Indexação do </a:t>
            </a:r>
            <a:r>
              <a:rPr lang="pt-BR" dirty="0" err="1"/>
              <a:t>MongoDB</a:t>
            </a:r>
            <a:r>
              <a:rPr lang="pt-BR" dirty="0"/>
              <a:t> - </a:t>
            </a:r>
            <a:r>
              <a:rPr lang="pt-BR" dirty="0" err="1"/>
              <a:t>createIndex</a:t>
            </a:r>
            <a:r>
              <a:rPr lang="pt-BR" dirty="0"/>
              <a:t> ()</a:t>
            </a:r>
          </a:p>
          <a:p>
            <a:pPr marL="0" lvl="0" indent="0" rtl="0">
              <a:spcBef>
                <a:spcPts val="0"/>
              </a:spcBef>
              <a:spcAft>
                <a:spcPts val="0"/>
              </a:spcAft>
              <a:buNone/>
            </a:pPr>
            <a:endParaRPr lang="pt-BR" dirty="0"/>
          </a:p>
          <a:p>
            <a:pPr marL="0" lvl="0" indent="0" rtl="0">
              <a:spcBef>
                <a:spcPts val="0"/>
              </a:spcBef>
              <a:spcAft>
                <a:spcPts val="0"/>
              </a:spcAft>
              <a:buNone/>
            </a:pPr>
            <a:r>
              <a:rPr lang="pt-BR" dirty="0"/>
              <a:t>Explicação do código:</a:t>
            </a:r>
          </a:p>
          <a:p>
            <a:pPr marL="0" lvl="0" indent="0" rtl="0">
              <a:spcBef>
                <a:spcPts val="0"/>
              </a:spcBef>
              <a:spcAft>
                <a:spcPts val="0"/>
              </a:spcAft>
              <a:buNone/>
            </a:pPr>
            <a:endParaRPr lang="pt-BR" dirty="0"/>
          </a:p>
          <a:p>
            <a:pPr marL="0" lvl="0" indent="0" rtl="0">
              <a:spcBef>
                <a:spcPts val="0"/>
              </a:spcBef>
              <a:spcAft>
                <a:spcPts val="0"/>
              </a:spcAft>
              <a:buNone/>
            </a:pPr>
            <a:r>
              <a:rPr lang="pt-BR" dirty="0"/>
              <a:t>O método </a:t>
            </a:r>
            <a:r>
              <a:rPr lang="pt-BR" dirty="0" err="1"/>
              <a:t>createIndex</a:t>
            </a:r>
            <a:r>
              <a:rPr lang="pt-BR" dirty="0"/>
              <a:t> é usado para criar um índice baseado no "</a:t>
            </a:r>
            <a:r>
              <a:rPr lang="pt-BR" dirty="0" err="1"/>
              <a:t>Employeeid</a:t>
            </a:r>
            <a:r>
              <a:rPr lang="pt-BR" dirty="0"/>
              <a:t>" do documento.</a:t>
            </a:r>
          </a:p>
          <a:p>
            <a:pPr marL="0" lvl="0" indent="0" rtl="0">
              <a:spcBef>
                <a:spcPts val="0"/>
              </a:spcBef>
              <a:spcAft>
                <a:spcPts val="0"/>
              </a:spcAft>
              <a:buNone/>
            </a:pPr>
            <a:r>
              <a:rPr lang="pt-BR" dirty="0"/>
              <a:t>O parâmetro '1' indica que quando o índice é criado com os valores do campo "</a:t>
            </a:r>
            <a:r>
              <a:rPr lang="pt-BR" dirty="0" err="1"/>
              <a:t>Employeeid</a:t>
            </a:r>
            <a:r>
              <a:rPr lang="pt-BR" dirty="0"/>
              <a:t>", eles devem ser classificados em ordem crescente. Observe que isso é diferente do campo _id (o campo id é usado para identificar exclusivamente cada documento na coleção), criado automaticamente na coleção pelo </a:t>
            </a:r>
            <a:r>
              <a:rPr lang="pt-BR" dirty="0" err="1"/>
              <a:t>MongoDB</a:t>
            </a:r>
            <a:r>
              <a:rPr lang="pt-BR" dirty="0"/>
              <a:t>. Os documentos agora serão classificados de acordo com o </a:t>
            </a:r>
            <a:r>
              <a:rPr lang="pt-BR" dirty="0" err="1"/>
              <a:t>Employeeid</a:t>
            </a:r>
            <a:r>
              <a:rPr lang="pt-BR" dirty="0"/>
              <a:t> e não o campo _id.</a:t>
            </a:r>
          </a:p>
          <a:p>
            <a:pPr marL="0" lvl="0" indent="0" rtl="0">
              <a:spcBef>
                <a:spcPts val="0"/>
              </a:spcBef>
              <a:spcAft>
                <a:spcPts val="0"/>
              </a:spcAft>
              <a:buNone/>
            </a:pPr>
            <a:endParaRPr lang="pt-BR" dirty="0"/>
          </a:p>
          <a:p>
            <a:pPr marL="0" lvl="0" indent="0" rtl="0">
              <a:spcBef>
                <a:spcPts val="0"/>
              </a:spcBef>
              <a:spcAft>
                <a:spcPts val="0"/>
              </a:spcAft>
              <a:buNone/>
            </a:pPr>
            <a:r>
              <a:rPr lang="pt-BR" dirty="0"/>
              <a:t>O </a:t>
            </a:r>
            <a:r>
              <a:rPr lang="pt-BR" dirty="0" err="1"/>
              <a:t>numIndexesBefore</a:t>
            </a:r>
            <a:r>
              <a:rPr lang="pt-BR" dirty="0"/>
              <a:t>: 1 indica o número de valores de campo (os campos reais na coleção) que estavam lá nos índices antes do comando ser executado. Lembre-se de que cada coleção possui o campo _id, que também conta como um valor de campo para o índice. Como o campo de índice _id faz parte da coleção quando é criado inicialmente, o valor de </a:t>
            </a:r>
            <a:r>
              <a:rPr lang="pt-BR" dirty="0" err="1"/>
              <a:t>numIndexesBefore</a:t>
            </a:r>
            <a:r>
              <a:rPr lang="pt-BR" dirty="0"/>
              <a:t> é 1.</a:t>
            </a:r>
          </a:p>
          <a:p>
            <a:pPr marL="0" lvl="0" indent="0" rtl="0">
              <a:spcBef>
                <a:spcPts val="0"/>
              </a:spcBef>
              <a:spcAft>
                <a:spcPts val="0"/>
              </a:spcAft>
              <a:buNone/>
            </a:pPr>
            <a:r>
              <a:rPr lang="pt-BR" dirty="0"/>
              <a:t>O </a:t>
            </a:r>
            <a:r>
              <a:rPr lang="pt-BR" dirty="0" err="1"/>
              <a:t>numIndexesAfter</a:t>
            </a:r>
            <a:r>
              <a:rPr lang="pt-BR" dirty="0"/>
              <a:t>: 2 indica o número de valores de campo que estavam presentes nos índices após o comando ter sido executado.</a:t>
            </a:r>
          </a:p>
          <a:p>
            <a:pPr marL="0" lvl="0" indent="0" rtl="0">
              <a:spcBef>
                <a:spcPts val="0"/>
              </a:spcBef>
              <a:spcAft>
                <a:spcPts val="0"/>
              </a:spcAft>
              <a:buNone/>
            </a:pPr>
            <a:r>
              <a:rPr lang="pt-BR" dirty="0"/>
              <a:t>Aqui, a saída "ok: 1" especifica que a operação foi bem-sucedida e o novo índice é adicionado à coleção.</a:t>
            </a:r>
          </a:p>
          <a:p>
            <a:pPr marL="0" lvl="0" indent="0" rtl="0">
              <a:spcBef>
                <a:spcPts val="0"/>
              </a:spcBef>
              <a:spcAft>
                <a:spcPts val="0"/>
              </a:spcAft>
              <a:buNone/>
            </a:pPr>
            <a:r>
              <a:rPr lang="pt-BR" dirty="0"/>
              <a:t>O código acima mostra como criar um índice com base em um valor de campo, mas também é possível criar um índice com base em vários valores de campo.</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433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You can also use SET to copy all properties from one graph element to another. Doing this will remove all other properties on the receiving graph element.</a:t>
            </a:r>
          </a:p>
          <a:p>
            <a:r>
              <a:rPr lang="en-US" sz="1800" b="1" i="0" u="none" strike="noStrike" cap="none" dirty="0">
                <a:solidFill>
                  <a:srgbClr val="000000"/>
                </a:solidFill>
                <a:effectLst/>
                <a:latin typeface="Arial"/>
                <a:ea typeface="Arial"/>
                <a:cs typeface="Arial"/>
                <a:sym typeface="Arial"/>
              </a:rPr>
              <a:t>Query. </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a:t>
            </a:r>
            <a:r>
              <a:rPr lang="en-US" dirty="0"/>
              <a:t> </a:t>
            </a:r>
            <a:r>
              <a:rPr lang="en-US" sz="1800" b="0" i="0" u="none" strike="noStrike" cap="none" dirty="0">
                <a:solidFill>
                  <a:srgbClr val="000000"/>
                </a:solidFill>
                <a:effectLst/>
                <a:latin typeface="Arial"/>
                <a:ea typeface="Arial"/>
                <a:cs typeface="Arial"/>
                <a:sym typeface="Arial"/>
              </a:rPr>
              <a:t>(at</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'Andres'</a:t>
            </a:r>
            <a:r>
              <a:rPr lang="en-US" dirty="0"/>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'Peter'</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SET</a:t>
            </a:r>
            <a:r>
              <a:rPr lang="en-US" dirty="0"/>
              <a:t> </a:t>
            </a:r>
            <a:r>
              <a:rPr lang="en-US" sz="1800" b="0" i="0" u="none" strike="noStrike" cap="none" dirty="0">
                <a:solidFill>
                  <a:srgbClr val="000000"/>
                </a:solidFill>
                <a:effectLst/>
                <a:latin typeface="Arial"/>
                <a:ea typeface="Arial"/>
                <a:cs typeface="Arial"/>
                <a:sym typeface="Arial"/>
              </a:rPr>
              <a:t>at</a:t>
            </a:r>
            <a:r>
              <a:rPr lang="en-US" dirty="0"/>
              <a:t> = </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RETURN</a:t>
            </a:r>
            <a:r>
              <a:rPr lang="en-US" dirty="0"/>
              <a:t> </a:t>
            </a:r>
            <a:r>
              <a:rPr lang="en-US" sz="1800" b="0" i="0" u="none" strike="noStrike" cap="none" dirty="0">
                <a:solidFill>
                  <a:srgbClr val="000000"/>
                </a:solidFill>
                <a:effectLst/>
                <a:latin typeface="Arial"/>
                <a:ea typeface="Arial"/>
                <a:cs typeface="Arial"/>
                <a:sym typeface="Arial"/>
              </a:rPr>
              <a:t>at.name,</a:t>
            </a:r>
            <a:r>
              <a:rPr lang="en-US" dirty="0"/>
              <a:t> </a:t>
            </a:r>
            <a:r>
              <a:rPr lang="en-US" sz="1800" b="0" i="0" u="none" strike="noStrike" cap="none" dirty="0" err="1">
                <a:solidFill>
                  <a:srgbClr val="000000"/>
                </a:solidFill>
                <a:effectLst/>
                <a:latin typeface="Arial"/>
                <a:ea typeface="Arial"/>
                <a:cs typeface="Arial"/>
                <a:sym typeface="Arial"/>
              </a:rPr>
              <a:t>at.age</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err="1">
                <a:solidFill>
                  <a:srgbClr val="000000"/>
                </a:solidFill>
                <a:effectLst/>
                <a:latin typeface="Arial"/>
                <a:ea typeface="Arial"/>
                <a:cs typeface="Arial"/>
                <a:sym typeface="Arial"/>
              </a:rPr>
              <a:t>at.hungry</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pn.name,</a:t>
            </a:r>
            <a:r>
              <a:rPr lang="en-US" dirty="0"/>
              <a:t> </a:t>
            </a:r>
            <a:r>
              <a:rPr lang="en-US" sz="1800" b="0" i="0" u="none" strike="noStrike" cap="none" dirty="0" err="1">
                <a:solidFill>
                  <a:srgbClr val="000000"/>
                </a:solidFill>
                <a:effectLst/>
                <a:latin typeface="Arial"/>
                <a:ea typeface="Arial"/>
                <a:cs typeface="Arial"/>
                <a:sym typeface="Arial"/>
              </a:rPr>
              <a:t>pn.age</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The </a:t>
            </a:r>
            <a:r>
              <a:rPr lang="en-US" sz="1800" b="1" i="0" u="none" strike="noStrike" cap="none" dirty="0">
                <a:solidFill>
                  <a:srgbClr val="000000"/>
                </a:solidFill>
                <a:effectLst/>
                <a:latin typeface="Arial"/>
                <a:ea typeface="Arial"/>
                <a:cs typeface="Arial"/>
                <a:sym typeface="Arial"/>
              </a:rPr>
              <a:t>'Andres'</a:t>
            </a:r>
            <a:r>
              <a:rPr lang="en-US" sz="1800" b="0" i="0" u="none" strike="noStrike" cap="none" dirty="0">
                <a:solidFill>
                  <a:srgbClr val="000000"/>
                </a:solidFill>
                <a:effectLst/>
                <a:latin typeface="Arial"/>
                <a:ea typeface="Arial"/>
                <a:cs typeface="Arial"/>
                <a:sym typeface="Arial"/>
              </a:rPr>
              <a:t> node has had all its properties replaced by the properties in the </a:t>
            </a:r>
            <a:r>
              <a:rPr lang="en-US" sz="1800" b="1" i="0" u="none" strike="noStrike" cap="none" dirty="0">
                <a:solidFill>
                  <a:srgbClr val="000000"/>
                </a:solidFill>
                <a:effectLst/>
                <a:latin typeface="Arial"/>
                <a:ea typeface="Arial"/>
                <a:cs typeface="Arial"/>
                <a:sym typeface="Arial"/>
              </a:rPr>
              <a:t>'Peter'</a:t>
            </a:r>
            <a:r>
              <a:rPr lang="en-US" sz="1800" b="0" i="0" u="none" strike="noStrike" cap="none" dirty="0">
                <a:solidFill>
                  <a:srgbClr val="000000"/>
                </a:solidFill>
                <a:effectLst/>
                <a:latin typeface="Arial"/>
                <a:ea typeface="Arial"/>
                <a:cs typeface="Arial"/>
                <a:sym typeface="Arial"/>
              </a:rPr>
              <a:t> node.</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189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You can also use SET to copy all properties from one graph element to another. Doing this will remove all other properties on the receiving graph element.</a:t>
            </a:r>
          </a:p>
          <a:p>
            <a:r>
              <a:rPr lang="en-US" sz="1800" b="1" i="0" u="none" strike="noStrike" cap="none" dirty="0">
                <a:solidFill>
                  <a:srgbClr val="000000"/>
                </a:solidFill>
                <a:effectLst/>
                <a:latin typeface="Arial"/>
                <a:ea typeface="Arial"/>
                <a:cs typeface="Arial"/>
                <a:sym typeface="Arial"/>
              </a:rPr>
              <a:t>Query. </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a:t>
            </a:r>
            <a:r>
              <a:rPr lang="en-US" dirty="0"/>
              <a:t> </a:t>
            </a:r>
            <a:r>
              <a:rPr lang="en-US" sz="1800" b="0" i="0" u="none" strike="noStrike" cap="none" dirty="0">
                <a:solidFill>
                  <a:srgbClr val="000000"/>
                </a:solidFill>
                <a:effectLst/>
                <a:latin typeface="Arial"/>
                <a:ea typeface="Arial"/>
                <a:cs typeface="Arial"/>
                <a:sym typeface="Arial"/>
              </a:rPr>
              <a:t>(at</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'Andres'</a:t>
            </a:r>
            <a:r>
              <a:rPr lang="en-US" dirty="0"/>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'Peter'</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SET</a:t>
            </a:r>
            <a:r>
              <a:rPr lang="en-US" dirty="0"/>
              <a:t> </a:t>
            </a:r>
            <a:r>
              <a:rPr lang="en-US" sz="1800" b="0" i="0" u="none" strike="noStrike" cap="none" dirty="0">
                <a:solidFill>
                  <a:srgbClr val="000000"/>
                </a:solidFill>
                <a:effectLst/>
                <a:latin typeface="Arial"/>
                <a:ea typeface="Arial"/>
                <a:cs typeface="Arial"/>
                <a:sym typeface="Arial"/>
              </a:rPr>
              <a:t>at</a:t>
            </a:r>
            <a:r>
              <a:rPr lang="en-US" dirty="0"/>
              <a:t> = </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RETURN</a:t>
            </a:r>
            <a:r>
              <a:rPr lang="en-US" dirty="0"/>
              <a:t> </a:t>
            </a:r>
            <a:r>
              <a:rPr lang="en-US" sz="1800" b="0" i="0" u="none" strike="noStrike" cap="none" dirty="0">
                <a:solidFill>
                  <a:srgbClr val="000000"/>
                </a:solidFill>
                <a:effectLst/>
                <a:latin typeface="Arial"/>
                <a:ea typeface="Arial"/>
                <a:cs typeface="Arial"/>
                <a:sym typeface="Arial"/>
              </a:rPr>
              <a:t>at.name,</a:t>
            </a:r>
            <a:r>
              <a:rPr lang="en-US" dirty="0"/>
              <a:t> </a:t>
            </a:r>
            <a:r>
              <a:rPr lang="en-US" sz="1800" b="0" i="0" u="none" strike="noStrike" cap="none" dirty="0" err="1">
                <a:solidFill>
                  <a:srgbClr val="000000"/>
                </a:solidFill>
                <a:effectLst/>
                <a:latin typeface="Arial"/>
                <a:ea typeface="Arial"/>
                <a:cs typeface="Arial"/>
                <a:sym typeface="Arial"/>
              </a:rPr>
              <a:t>at.age</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err="1">
                <a:solidFill>
                  <a:srgbClr val="000000"/>
                </a:solidFill>
                <a:effectLst/>
                <a:latin typeface="Arial"/>
                <a:ea typeface="Arial"/>
                <a:cs typeface="Arial"/>
                <a:sym typeface="Arial"/>
              </a:rPr>
              <a:t>at.hungry</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pn.name,</a:t>
            </a:r>
            <a:r>
              <a:rPr lang="en-US" dirty="0"/>
              <a:t> </a:t>
            </a:r>
            <a:r>
              <a:rPr lang="en-US" sz="1800" b="0" i="0" u="none" strike="noStrike" cap="none" dirty="0" err="1">
                <a:solidFill>
                  <a:srgbClr val="000000"/>
                </a:solidFill>
                <a:effectLst/>
                <a:latin typeface="Arial"/>
                <a:ea typeface="Arial"/>
                <a:cs typeface="Arial"/>
                <a:sym typeface="Arial"/>
              </a:rPr>
              <a:t>pn.age</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The </a:t>
            </a:r>
            <a:r>
              <a:rPr lang="en-US" sz="1800" b="1" i="0" u="none" strike="noStrike" cap="none" dirty="0">
                <a:solidFill>
                  <a:srgbClr val="000000"/>
                </a:solidFill>
                <a:effectLst/>
                <a:latin typeface="Arial"/>
                <a:ea typeface="Arial"/>
                <a:cs typeface="Arial"/>
                <a:sym typeface="Arial"/>
              </a:rPr>
              <a:t>'Andres'</a:t>
            </a:r>
            <a:r>
              <a:rPr lang="en-US" sz="1800" b="0" i="0" u="none" strike="noStrike" cap="none" dirty="0">
                <a:solidFill>
                  <a:srgbClr val="000000"/>
                </a:solidFill>
                <a:effectLst/>
                <a:latin typeface="Arial"/>
                <a:ea typeface="Arial"/>
                <a:cs typeface="Arial"/>
                <a:sym typeface="Arial"/>
              </a:rPr>
              <a:t> node has had all its properties replaced by the properties in the </a:t>
            </a:r>
            <a:r>
              <a:rPr lang="en-US" sz="1800" b="1" i="0" u="none" strike="noStrike" cap="none" dirty="0">
                <a:solidFill>
                  <a:srgbClr val="000000"/>
                </a:solidFill>
                <a:effectLst/>
                <a:latin typeface="Arial"/>
                <a:ea typeface="Arial"/>
                <a:cs typeface="Arial"/>
                <a:sym typeface="Arial"/>
              </a:rPr>
              <a:t>'Peter'</a:t>
            </a:r>
            <a:r>
              <a:rPr lang="en-US" sz="1800" b="0" i="0" u="none" strike="noStrike" cap="none" dirty="0">
                <a:solidFill>
                  <a:srgbClr val="000000"/>
                </a:solidFill>
                <a:effectLst/>
                <a:latin typeface="Arial"/>
                <a:ea typeface="Arial"/>
                <a:cs typeface="Arial"/>
                <a:sym typeface="Arial"/>
              </a:rPr>
              <a:t> node.</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03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algn="just" rtl="0">
              <a:spcBef>
                <a:spcPts val="0"/>
              </a:spcBef>
              <a:spcAft>
                <a:spcPts val="0"/>
              </a:spcAft>
              <a:buClr>
                <a:schemeClr val="dk1"/>
              </a:buClr>
              <a:buSzPts val="1100"/>
              <a:buFont typeface="Arial"/>
              <a:buNone/>
            </a:pPr>
            <a:r>
              <a:rPr lang="pt-BR" sz="1800" dirty="0">
                <a:solidFill>
                  <a:schemeClr val="dk1"/>
                </a:solidFill>
              </a:rPr>
              <a:t>Na computação, um banco de dados de gráfico é um banco de dados que usa estruturas de gráficos para consultas semânticas com nós, bordas e propriedades para representar e armazenar dados. </a:t>
            </a:r>
          </a:p>
          <a:p>
            <a:pPr marL="0" lvl="0" indent="0" algn="just" rtl="0">
              <a:spcBef>
                <a:spcPts val="0"/>
              </a:spcBef>
              <a:spcAft>
                <a:spcPts val="0"/>
              </a:spcAft>
              <a:buClr>
                <a:schemeClr val="dk1"/>
              </a:buClr>
              <a:buSzPts val="1100"/>
              <a:buFont typeface="Arial"/>
              <a:buNone/>
            </a:pPr>
            <a:endParaRPr lang="pt-BR" sz="1800" dirty="0">
              <a:solidFill>
                <a:schemeClr val="dk1"/>
              </a:solidFill>
            </a:endParaRPr>
          </a:p>
          <a:p>
            <a:pPr marL="0" lvl="0" indent="0" algn="just" rtl="0">
              <a:spcBef>
                <a:spcPts val="0"/>
              </a:spcBef>
              <a:spcAft>
                <a:spcPts val="0"/>
              </a:spcAft>
              <a:buClr>
                <a:schemeClr val="dk1"/>
              </a:buClr>
              <a:buSzPts val="1100"/>
              <a:buFont typeface="Arial"/>
              <a:buNone/>
            </a:pPr>
            <a:r>
              <a:rPr lang="pt-BR" sz="1800" dirty="0">
                <a:solidFill>
                  <a:schemeClr val="dk1"/>
                </a:solidFill>
              </a:rPr>
              <a:t>Bases de dados orientados a grafos, por design, permitem a recuperação simples e rápida de estruturas hierárquicas complexas que são difíceis de modelar em sistemas relacionais. </a:t>
            </a:r>
          </a:p>
          <a:p>
            <a:pPr marL="0" lvl="0" indent="0" algn="just" rtl="0">
              <a:spcBef>
                <a:spcPts val="0"/>
              </a:spcBef>
              <a:spcAft>
                <a:spcPts val="0"/>
              </a:spcAft>
              <a:buClr>
                <a:schemeClr val="dk1"/>
              </a:buClr>
              <a:buSzPts val="1100"/>
              <a:buFont typeface="Arial"/>
              <a:buNone/>
            </a:pPr>
            <a:endParaRPr lang="pt-BR" sz="1800" dirty="0">
              <a:solidFill>
                <a:schemeClr val="dk1"/>
              </a:solidFill>
            </a:endParaRPr>
          </a:p>
          <a:p>
            <a:pPr marL="0" lvl="0" indent="0" algn="just">
              <a:spcBef>
                <a:spcPts val="0"/>
              </a:spcBef>
              <a:spcAft>
                <a:spcPts val="0"/>
              </a:spcAft>
              <a:buNone/>
            </a:pPr>
            <a:r>
              <a:rPr lang="pt-BR" sz="1800" dirty="0">
                <a:solidFill>
                  <a:schemeClr val="dk1"/>
                </a:solidFill>
              </a:rPr>
              <a:t>Os mecanismos de armazenamento subjacente das bases de dados gráficas podem variar. Alguns dependem de um mecanismo relacional e "armazenam" os dados do gráfico em uma tabela. Outros usam chave-valor ou um banco de dados orientado a documentos para armazenamento, tornando-os inerentemente estruturas </a:t>
            </a:r>
            <a:r>
              <a:rPr lang="pt-BR" sz="1800" dirty="0" err="1">
                <a:solidFill>
                  <a:schemeClr val="dk1"/>
                </a:solidFill>
              </a:rPr>
              <a:t>NoSQL</a:t>
            </a:r>
            <a:r>
              <a:rPr lang="pt-BR" sz="1800" dirty="0">
                <a:solidFill>
                  <a:schemeClr val="dk1"/>
                </a:solidFill>
              </a:rPr>
              <a:t>.</a:t>
            </a:r>
          </a:p>
        </p:txBody>
      </p:sp>
    </p:spTree>
    <p:extLst>
      <p:ext uri="{BB962C8B-B14F-4D97-AF65-F5344CB8AC3E}">
        <p14:creationId xmlns:p14="http://schemas.microsoft.com/office/powerpoint/2010/main" val="2161886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You can also use SET to copy all properties from one graph element to another. Doing this will remove all other properties on the receiving graph element.</a:t>
            </a:r>
          </a:p>
          <a:p>
            <a:r>
              <a:rPr lang="en-US" sz="1800" b="1" i="0" u="none" strike="noStrike" cap="none" dirty="0">
                <a:solidFill>
                  <a:srgbClr val="000000"/>
                </a:solidFill>
                <a:effectLst/>
                <a:latin typeface="Arial"/>
                <a:ea typeface="Arial"/>
                <a:cs typeface="Arial"/>
                <a:sym typeface="Arial"/>
              </a:rPr>
              <a:t>Query. </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a:t>
            </a:r>
            <a:r>
              <a:rPr lang="en-US" dirty="0"/>
              <a:t> </a:t>
            </a:r>
            <a:r>
              <a:rPr lang="en-US" sz="1800" b="0" i="0" u="none" strike="noStrike" cap="none" dirty="0">
                <a:solidFill>
                  <a:srgbClr val="000000"/>
                </a:solidFill>
                <a:effectLst/>
                <a:latin typeface="Arial"/>
                <a:ea typeface="Arial"/>
                <a:cs typeface="Arial"/>
                <a:sym typeface="Arial"/>
              </a:rPr>
              <a:t>(at</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'Andres'</a:t>
            </a:r>
            <a:r>
              <a:rPr lang="en-US" dirty="0"/>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'Peter'</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SET</a:t>
            </a:r>
            <a:r>
              <a:rPr lang="en-US" dirty="0"/>
              <a:t> </a:t>
            </a:r>
            <a:r>
              <a:rPr lang="en-US" sz="1800" b="0" i="0" u="none" strike="noStrike" cap="none" dirty="0">
                <a:solidFill>
                  <a:srgbClr val="000000"/>
                </a:solidFill>
                <a:effectLst/>
                <a:latin typeface="Arial"/>
                <a:ea typeface="Arial"/>
                <a:cs typeface="Arial"/>
                <a:sym typeface="Arial"/>
              </a:rPr>
              <a:t>at</a:t>
            </a:r>
            <a:r>
              <a:rPr lang="en-US" dirty="0"/>
              <a:t> = </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RETURN</a:t>
            </a:r>
            <a:r>
              <a:rPr lang="en-US" dirty="0"/>
              <a:t> </a:t>
            </a:r>
            <a:r>
              <a:rPr lang="en-US" sz="1800" b="0" i="0" u="none" strike="noStrike" cap="none" dirty="0">
                <a:solidFill>
                  <a:srgbClr val="000000"/>
                </a:solidFill>
                <a:effectLst/>
                <a:latin typeface="Arial"/>
                <a:ea typeface="Arial"/>
                <a:cs typeface="Arial"/>
                <a:sym typeface="Arial"/>
              </a:rPr>
              <a:t>at.name,</a:t>
            </a:r>
            <a:r>
              <a:rPr lang="en-US" dirty="0"/>
              <a:t> </a:t>
            </a:r>
            <a:r>
              <a:rPr lang="en-US" sz="1800" b="0" i="0" u="none" strike="noStrike" cap="none" dirty="0" err="1">
                <a:solidFill>
                  <a:srgbClr val="000000"/>
                </a:solidFill>
                <a:effectLst/>
                <a:latin typeface="Arial"/>
                <a:ea typeface="Arial"/>
                <a:cs typeface="Arial"/>
                <a:sym typeface="Arial"/>
              </a:rPr>
              <a:t>at.age</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err="1">
                <a:solidFill>
                  <a:srgbClr val="000000"/>
                </a:solidFill>
                <a:effectLst/>
                <a:latin typeface="Arial"/>
                <a:ea typeface="Arial"/>
                <a:cs typeface="Arial"/>
                <a:sym typeface="Arial"/>
              </a:rPr>
              <a:t>at.hungry</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pn.name,</a:t>
            </a:r>
            <a:r>
              <a:rPr lang="en-US" dirty="0"/>
              <a:t> </a:t>
            </a:r>
            <a:r>
              <a:rPr lang="en-US" sz="1800" b="0" i="0" u="none" strike="noStrike" cap="none" dirty="0" err="1">
                <a:solidFill>
                  <a:srgbClr val="000000"/>
                </a:solidFill>
                <a:effectLst/>
                <a:latin typeface="Arial"/>
                <a:ea typeface="Arial"/>
                <a:cs typeface="Arial"/>
                <a:sym typeface="Arial"/>
              </a:rPr>
              <a:t>pn.age</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The </a:t>
            </a:r>
            <a:r>
              <a:rPr lang="en-US" sz="1800" b="1" i="0" u="none" strike="noStrike" cap="none" dirty="0">
                <a:solidFill>
                  <a:srgbClr val="000000"/>
                </a:solidFill>
                <a:effectLst/>
                <a:latin typeface="Arial"/>
                <a:ea typeface="Arial"/>
                <a:cs typeface="Arial"/>
                <a:sym typeface="Arial"/>
              </a:rPr>
              <a:t>'Andres'</a:t>
            </a:r>
            <a:r>
              <a:rPr lang="en-US" sz="1800" b="0" i="0" u="none" strike="noStrike" cap="none" dirty="0">
                <a:solidFill>
                  <a:srgbClr val="000000"/>
                </a:solidFill>
                <a:effectLst/>
                <a:latin typeface="Arial"/>
                <a:ea typeface="Arial"/>
                <a:cs typeface="Arial"/>
                <a:sym typeface="Arial"/>
              </a:rPr>
              <a:t> node has had all its properties replaced by the properties in the </a:t>
            </a:r>
            <a:r>
              <a:rPr lang="en-US" sz="1800" b="1" i="0" u="none" strike="noStrike" cap="none" dirty="0">
                <a:solidFill>
                  <a:srgbClr val="000000"/>
                </a:solidFill>
                <a:effectLst/>
                <a:latin typeface="Arial"/>
                <a:ea typeface="Arial"/>
                <a:cs typeface="Arial"/>
                <a:sym typeface="Arial"/>
              </a:rPr>
              <a:t>'Peter'</a:t>
            </a:r>
            <a:r>
              <a:rPr lang="en-US" sz="1800" b="0" i="0" u="none" strike="noStrike" cap="none" dirty="0">
                <a:solidFill>
                  <a:srgbClr val="000000"/>
                </a:solidFill>
                <a:effectLst/>
                <a:latin typeface="Arial"/>
                <a:ea typeface="Arial"/>
                <a:cs typeface="Arial"/>
                <a:sym typeface="Arial"/>
              </a:rPr>
              <a:t> node.</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321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MATCH p=</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bacon:Person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name:"Kevin</a:t>
            </a:r>
            <a:r>
              <a:rPr lang="en-US" sz="1800" b="0" i="0" u="none" strike="noStrike" cap="none" dirty="0">
                <a:solidFill>
                  <a:srgbClr val="000000"/>
                </a:solidFill>
                <a:effectLst/>
                <a:latin typeface="Arial"/>
                <a:ea typeface="Arial"/>
                <a:cs typeface="Arial"/>
                <a:sym typeface="Arial"/>
              </a:rPr>
              <a:t> Bacon"})-[*]-(</a:t>
            </a:r>
            <a:r>
              <a:rPr lang="en-US" sz="1800" b="0" i="0" u="none" strike="noStrike" cap="none" dirty="0" err="1">
                <a:solidFill>
                  <a:srgbClr val="000000"/>
                </a:solidFill>
                <a:effectLst/>
                <a:latin typeface="Arial"/>
                <a:ea typeface="Arial"/>
                <a:cs typeface="Arial"/>
                <a:sym typeface="Arial"/>
              </a:rPr>
              <a:t>meg:Person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name:"Meg</a:t>
            </a:r>
            <a:r>
              <a:rPr lang="en-US" sz="1800" b="0" i="0" u="none" strike="noStrike" cap="none" dirty="0">
                <a:solidFill>
                  <a:srgbClr val="000000"/>
                </a:solidFill>
                <a:effectLst/>
                <a:latin typeface="Arial"/>
                <a:ea typeface="Arial"/>
                <a:cs typeface="Arial"/>
                <a:sym typeface="Arial"/>
              </a:rPr>
              <a:t> Ryan"})</a:t>
            </a:r>
            <a:r>
              <a:rPr lang="pt-BR" sz="1800" b="0" i="0" u="none" strike="noStrike" cap="none" dirty="0">
                <a:solidFill>
                  <a:srgbClr val="000000"/>
                </a:solidFill>
                <a:effectLst/>
                <a:latin typeface="Arial"/>
                <a:ea typeface="Arial"/>
                <a:cs typeface="Arial"/>
                <a:sym typeface="Arial"/>
              </a:rPr>
              <a:t>) RETURN p</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92956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62</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471334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925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79758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183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9092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186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007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a:Person</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m:Movie</a:t>
            </a:r>
            <a:r>
              <a:rPr lang="en-US" sz="1800" b="0" i="0" u="none" strike="noStrike" cap="none" dirty="0">
                <a:solidFill>
                  <a:srgbClr val="000000"/>
                </a:solidFill>
                <a:effectLst/>
                <a:latin typeface="Arial"/>
                <a:ea typeface="Arial"/>
                <a:cs typeface="Arial"/>
                <a:sym typeface="Arial"/>
              </a:rPr>
              <a:t>) OPTIONAL MATCH (a)-[r1]-(), (m)-[r2]-() </a:t>
            </a:r>
            <a:r>
              <a:rPr lang="pt-BR" sz="1800" b="0" i="0" u="none" strike="noStrike" cap="none" dirty="0">
                <a:solidFill>
                  <a:srgbClr val="000000"/>
                </a:solidFill>
                <a:effectLst/>
                <a:latin typeface="Arial"/>
                <a:ea typeface="Arial"/>
                <a:cs typeface="Arial"/>
                <a:sym typeface="Arial"/>
              </a:rPr>
              <a:t>DELETE a,r1,m,r2</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c:curso</a:t>
            </a:r>
            <a:r>
              <a:rPr lang="pt-BR" sz="1800" b="0" i="0" u="none" strike="noStrike" cap="none" dirty="0">
                <a:solidFill>
                  <a:srgbClr val="000000"/>
                </a:solidFill>
                <a:effectLst/>
                <a:latin typeface="Arial"/>
                <a:ea typeface="Arial"/>
                <a:cs typeface="Arial"/>
                <a:sym typeface="Arial"/>
              </a:rPr>
              <a:t>) OPTIONAL MATCH (a)-[r1]-(), (c)-[r2]-() DELETE a,r1,c,r2</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7693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fontAlgn="base"/>
            <a:r>
              <a:rPr lang="pt-BR" sz="1800" b="1" i="0" u="none" strike="noStrike" cap="none" dirty="0">
                <a:solidFill>
                  <a:srgbClr val="000000"/>
                </a:solidFill>
                <a:effectLst/>
                <a:latin typeface="Arial"/>
                <a:ea typeface="Arial"/>
                <a:cs typeface="Arial"/>
                <a:sym typeface="Arial"/>
              </a:rPr>
              <a:t>Definição de grafo</a:t>
            </a:r>
          </a:p>
          <a:p>
            <a:pPr fontAlgn="base"/>
            <a:r>
              <a:rPr lang="pt-BR" sz="1800" b="0" i="0" u="none" strike="noStrike" cap="none" dirty="0">
                <a:solidFill>
                  <a:srgbClr val="000000"/>
                </a:solidFill>
                <a:effectLst/>
                <a:latin typeface="Arial"/>
                <a:ea typeface="Arial"/>
                <a:cs typeface="Arial"/>
                <a:sym typeface="Arial"/>
              </a:rPr>
              <a:t>E o que é um grafo? São vértices unidos por arestas (linhas):</a:t>
            </a:r>
          </a:p>
          <a:p>
            <a:pPr fontAlgn="base"/>
            <a:r>
              <a:rPr lang="pt-BR" sz="1800" b="0" i="0" u="none" strike="noStrike" cap="none" dirty="0">
                <a:solidFill>
                  <a:srgbClr val="000000"/>
                </a:solidFill>
                <a:effectLst/>
                <a:latin typeface="Arial"/>
                <a:ea typeface="Arial"/>
                <a:cs typeface="Arial"/>
                <a:sym typeface="Arial"/>
              </a:rPr>
              <a:t>Grafo</a:t>
            </a:r>
          </a:p>
          <a:p>
            <a:pPr fontAlgn="base"/>
            <a:r>
              <a:rPr lang="pt-BR" sz="1800" b="0" i="0" u="none" strike="noStrike" cap="none" dirty="0">
                <a:solidFill>
                  <a:srgbClr val="000000"/>
                </a:solidFill>
                <a:effectLst/>
                <a:latin typeface="Arial"/>
                <a:ea typeface="Arial"/>
                <a:cs typeface="Arial"/>
                <a:sym typeface="Arial"/>
              </a:rPr>
              <a:t>Essa composição do grafo foi adaptada e trazida para a ótica do banco de dados que mudou um pouco os conceitos para </a:t>
            </a:r>
            <a:r>
              <a:rPr lang="pt-BR" sz="1800" b="1" i="0" u="none" strike="noStrike" cap="none" dirty="0">
                <a:solidFill>
                  <a:srgbClr val="000000"/>
                </a:solidFill>
                <a:effectLst/>
                <a:latin typeface="Arial"/>
                <a:ea typeface="Arial"/>
                <a:cs typeface="Arial"/>
                <a:sym typeface="Arial"/>
              </a:rPr>
              <a:t>nós</a:t>
            </a:r>
            <a:r>
              <a:rPr lang="pt-BR" sz="1800" b="0" i="0" u="none" strike="noStrike" cap="none" dirty="0">
                <a:solidFill>
                  <a:srgbClr val="000000"/>
                </a:solidFill>
                <a:effectLst/>
                <a:latin typeface="Arial"/>
                <a:ea typeface="Arial"/>
                <a:cs typeface="Arial"/>
                <a:sym typeface="Arial"/>
              </a:rPr>
              <a:t> e </a:t>
            </a:r>
            <a:r>
              <a:rPr lang="pt-BR" sz="1800" b="1" i="0" u="none" strike="noStrike" cap="none" dirty="0">
                <a:solidFill>
                  <a:srgbClr val="000000"/>
                </a:solidFill>
                <a:effectLst/>
                <a:latin typeface="Arial"/>
                <a:ea typeface="Arial"/>
                <a:cs typeface="Arial"/>
                <a:sym typeface="Arial"/>
              </a:rPr>
              <a:t>relacionamentos</a:t>
            </a:r>
            <a:r>
              <a:rPr lang="pt-BR" sz="1800" b="0" i="0" u="none" strike="noStrike" cap="none" dirty="0">
                <a:solidFill>
                  <a:srgbClr val="000000"/>
                </a:solidFill>
                <a:effectLst/>
                <a:latin typeface="Arial"/>
                <a:ea typeface="Arial"/>
                <a:cs typeface="Arial"/>
                <a:sym typeface="Arial"/>
              </a:rPr>
              <a:t>. Em uma base de grafos o nó armazena as informações de uma entidade e os relacionamentos as informações de como as entidades se relacionam.</a:t>
            </a:r>
          </a:p>
        </p:txBody>
      </p:sp>
    </p:spTree>
    <p:extLst>
      <p:ext uri="{BB962C8B-B14F-4D97-AF65-F5344CB8AC3E}">
        <p14:creationId xmlns:p14="http://schemas.microsoft.com/office/powerpoint/2010/main" val="2946461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MATCH ({ nome: 'Joaquim' })-[:LIKE]-&gt;(gosto)&lt;-[:LIKE]-(pessoa) WHERE NOT ({ nome: 'Joaquim' })-[:AMIGO]-&gt;(pessoa) </a:t>
            </a:r>
            <a:r>
              <a:rPr lang="en-US" sz="1800" b="0" i="0" u="none" strike="noStrike" cap="none" dirty="0">
                <a:solidFill>
                  <a:srgbClr val="000000"/>
                </a:solidFill>
                <a:effectLst/>
                <a:latin typeface="Arial"/>
                <a:ea typeface="Arial"/>
                <a:cs typeface="Arial"/>
                <a:sym typeface="Arial"/>
              </a:rPr>
              <a:t>RETURN </a:t>
            </a:r>
            <a:r>
              <a:rPr lang="en-US" sz="1800" b="0" i="0" u="none" strike="noStrike" cap="none" dirty="0" err="1">
                <a:solidFill>
                  <a:srgbClr val="000000"/>
                </a:solidFill>
                <a:effectLst/>
                <a:latin typeface="Arial"/>
                <a:ea typeface="Arial"/>
                <a:cs typeface="Arial"/>
                <a:sym typeface="Arial"/>
              </a:rPr>
              <a:t>pessoa.nome</a:t>
            </a:r>
            <a:r>
              <a:rPr lang="en-US" sz="1800" b="0" i="0" u="none" strike="noStrike" cap="none" dirty="0">
                <a:solidFill>
                  <a:srgbClr val="000000"/>
                </a:solidFill>
                <a:effectLst/>
                <a:latin typeface="Arial"/>
                <a:ea typeface="Arial"/>
                <a:cs typeface="Arial"/>
                <a:sym typeface="Arial"/>
              </a:rPr>
              <a:t>, count(</a:t>
            </a:r>
            <a:r>
              <a:rPr lang="en-US" sz="1800" b="0" i="0" u="none" strike="noStrike" cap="none" dirty="0" err="1">
                <a:solidFill>
                  <a:srgbClr val="000000"/>
                </a:solidFill>
                <a:effectLst/>
                <a:latin typeface="Arial"/>
                <a:ea typeface="Arial"/>
                <a:cs typeface="Arial"/>
                <a:sym typeface="Arial"/>
              </a:rPr>
              <a:t>gosto</a:t>
            </a:r>
            <a:r>
              <a:rPr lang="en-US" sz="1800" b="0" i="0" u="none" strike="noStrike" cap="none" dirty="0">
                <a:solidFill>
                  <a:srgbClr val="000000"/>
                </a:solidFill>
                <a:effectLst/>
                <a:latin typeface="Arial"/>
                <a:ea typeface="Arial"/>
                <a:cs typeface="Arial"/>
                <a:sym typeface="Arial"/>
              </a:rPr>
              <a:t>) ORDER BY count(</a:t>
            </a:r>
            <a:r>
              <a:rPr lang="en-US" sz="1800" b="0" i="0" u="none" strike="noStrike" cap="none" dirty="0" err="1">
                <a:solidFill>
                  <a:srgbClr val="000000"/>
                </a:solidFill>
                <a:effectLst/>
                <a:latin typeface="Arial"/>
                <a:ea typeface="Arial"/>
                <a:cs typeface="Arial"/>
                <a:sym typeface="Arial"/>
              </a:rPr>
              <a:t>gosto</a:t>
            </a:r>
            <a:r>
              <a:rPr lang="en-US" sz="1800" b="0" i="0" u="none" strike="noStrike" cap="none" dirty="0">
                <a:solidFill>
                  <a:srgbClr val="000000"/>
                </a:solidFill>
                <a:effectLst/>
                <a:latin typeface="Arial"/>
                <a:ea typeface="Arial"/>
                <a:cs typeface="Arial"/>
                <a:sym typeface="Arial"/>
              </a:rPr>
              <a:t>) DESC</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94567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71</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1856453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https://neo4j.com/docs/operations-manual/current/reference/procedures/</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030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73</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2962476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ltLang="pt-BR"/>
          </a:p>
        </p:txBody>
      </p:sp>
    </p:spTree>
    <p:extLst>
      <p:ext uri="{BB962C8B-B14F-4D97-AF65-F5344CB8AC3E}">
        <p14:creationId xmlns:p14="http://schemas.microsoft.com/office/powerpoint/2010/main" val="4272974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8113554" y="21272751"/>
            <a:ext cx="6205576"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50" tIns="99025" rIns="198050" bIns="99025"/>
          <a:lstStyle>
            <a:lvl1pPr defTabSz="2107720">
              <a:defRPr sz="5200">
                <a:solidFill>
                  <a:schemeClr val="tx1"/>
                </a:solidFill>
                <a:latin typeface="Tahoma" panose="020B0604030504040204" pitchFamily="34" charset="0"/>
              </a:defRPr>
            </a:lvl1pPr>
            <a:lvl2pPr marL="1609157" indent="-618906" defTabSz="2107720">
              <a:defRPr sz="5200">
                <a:solidFill>
                  <a:schemeClr val="tx1"/>
                </a:solidFill>
                <a:latin typeface="Tahoma" panose="020B0604030504040204" pitchFamily="34" charset="0"/>
              </a:defRPr>
            </a:lvl2pPr>
            <a:lvl3pPr marL="2475625" indent="-495126" defTabSz="2107720">
              <a:defRPr sz="5200">
                <a:solidFill>
                  <a:schemeClr val="tx1"/>
                </a:solidFill>
                <a:latin typeface="Tahoma" panose="020B0604030504040204" pitchFamily="34" charset="0"/>
              </a:defRPr>
            </a:lvl3pPr>
            <a:lvl4pPr marL="3465874" indent="-495126" defTabSz="2107720">
              <a:defRPr sz="5200">
                <a:solidFill>
                  <a:schemeClr val="tx1"/>
                </a:solidFill>
                <a:latin typeface="Tahoma" panose="020B0604030504040204" pitchFamily="34" charset="0"/>
              </a:defRPr>
            </a:lvl4pPr>
            <a:lvl5pPr marL="4456125" indent="-495126" defTabSz="2107720">
              <a:defRPr sz="5200">
                <a:solidFill>
                  <a:schemeClr val="tx1"/>
                </a:solidFill>
                <a:latin typeface="Tahoma" panose="020B0604030504040204" pitchFamily="34" charset="0"/>
              </a:defRPr>
            </a:lvl5pPr>
            <a:lvl6pPr marL="5446375" indent="-495126" defTabSz="2107720" eaLnBrk="0" fontAlgn="base" hangingPunct="0">
              <a:spcBef>
                <a:spcPct val="0"/>
              </a:spcBef>
              <a:spcAft>
                <a:spcPct val="0"/>
              </a:spcAft>
              <a:defRPr sz="5200">
                <a:solidFill>
                  <a:schemeClr val="tx1"/>
                </a:solidFill>
                <a:latin typeface="Tahoma" panose="020B0604030504040204" pitchFamily="34" charset="0"/>
              </a:defRPr>
            </a:lvl6pPr>
            <a:lvl7pPr marL="6436624" indent="-495126" defTabSz="2107720" eaLnBrk="0" fontAlgn="base" hangingPunct="0">
              <a:spcBef>
                <a:spcPct val="0"/>
              </a:spcBef>
              <a:spcAft>
                <a:spcPct val="0"/>
              </a:spcAft>
              <a:defRPr sz="5200">
                <a:solidFill>
                  <a:schemeClr val="tx1"/>
                </a:solidFill>
                <a:latin typeface="Tahoma" panose="020B0604030504040204" pitchFamily="34" charset="0"/>
              </a:defRPr>
            </a:lvl7pPr>
            <a:lvl8pPr marL="7426874" indent="-495126" defTabSz="2107720" eaLnBrk="0" fontAlgn="base" hangingPunct="0">
              <a:spcBef>
                <a:spcPct val="0"/>
              </a:spcBef>
              <a:spcAft>
                <a:spcPct val="0"/>
              </a:spcAft>
              <a:defRPr sz="5200">
                <a:solidFill>
                  <a:schemeClr val="tx1"/>
                </a:solidFill>
                <a:latin typeface="Tahoma" panose="020B0604030504040204" pitchFamily="34" charset="0"/>
              </a:defRPr>
            </a:lvl8pPr>
            <a:lvl9pPr marL="8417125" indent="-495126" defTabSz="2107720"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720" rtl="0" eaLnBrk="1" fontAlgn="auto" latinLnBrk="0" hangingPunct="1">
              <a:lnSpc>
                <a:spcPct val="100000"/>
              </a:lnSpc>
              <a:spcBef>
                <a:spcPts val="0"/>
              </a:spcBef>
              <a:spcAft>
                <a:spcPts val="0"/>
              </a:spcAft>
              <a:buClrTx/>
              <a:buSzTx/>
              <a:buFontTx/>
              <a:buNone/>
              <a:tabLst/>
              <a:defRPr/>
            </a:pPr>
            <a:fld id="{AACEE54A-95E7-4533-B8BC-B7320915C44C}" type="slidenum">
              <a:rPr kumimoji="0" lang="en-GB" altLang="pt-BR" sz="28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720" rtl="0" eaLnBrk="1" fontAlgn="auto" latinLnBrk="0" hangingPunct="1">
                <a:lnSpc>
                  <a:spcPct val="100000"/>
                </a:lnSpc>
                <a:spcBef>
                  <a:spcPts val="0"/>
                </a:spcBef>
                <a:spcAft>
                  <a:spcPts val="0"/>
                </a:spcAft>
                <a:buClrTx/>
                <a:buSzTx/>
                <a:buFontTx/>
                <a:buNone/>
                <a:tabLst/>
                <a:defRPr/>
              </a:pPr>
              <a:t>99</a:t>
            </a:fld>
            <a:endParaRPr kumimoji="0" lang="en-GB" altLang="pt-BR" sz="2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1747" name="Rectangle 2"/>
          <p:cNvSpPr>
            <a:spLocks noGrp="1" noRot="1" noChangeAspect="1" noChangeArrowheads="1" noTextEdit="1"/>
          </p:cNvSpPr>
          <p:nvPr>
            <p:ph type="sldImg"/>
          </p:nvPr>
        </p:nvSpPr>
        <p:spPr>
          <a:xfrm>
            <a:off x="1563688" y="1677988"/>
            <a:ext cx="11198225" cy="8399462"/>
          </a:xfrm>
          <a:ln/>
        </p:spPr>
      </p:sp>
      <p:sp>
        <p:nvSpPr>
          <p:cNvPr id="31748" name="Rectangle 3"/>
          <p:cNvSpPr>
            <a:spLocks noGrp="1" noChangeArrowheads="1"/>
          </p:cNvSpPr>
          <p:nvPr>
            <p:ph type="body" idx="1"/>
          </p:nvPr>
        </p:nvSpPr>
        <p:spPr>
          <a:xfrm>
            <a:off x="1907975" y="10632675"/>
            <a:ext cx="10503182"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3229881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774813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064030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745453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97488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rtl="0">
              <a:spcBef>
                <a:spcPts val="0"/>
              </a:spcBef>
              <a:spcAft>
                <a:spcPts val="0"/>
              </a:spcAft>
              <a:buNone/>
            </a:pPr>
            <a:r>
              <a:rPr lang="pt-BR" dirty="0"/>
              <a:t>Modelo de dados do gráfico de propriedades</a:t>
            </a:r>
          </a:p>
          <a:p>
            <a:pPr marL="0" lvl="0" indent="0" rtl="0">
              <a:spcBef>
                <a:spcPts val="0"/>
              </a:spcBef>
              <a:spcAft>
                <a:spcPts val="0"/>
              </a:spcAft>
              <a:buNone/>
            </a:pPr>
            <a:r>
              <a:rPr lang="pt-BR" dirty="0"/>
              <a:t>O modelo de gráfico de propriedade rotulado - iniciado pela equipe do Neo4j - mapeia intuitivamente o modelo de dados entre o quadro branco e o teclado.</a:t>
            </a:r>
          </a:p>
          <a:p>
            <a:pPr marL="0" lvl="0" indent="0" rtl="0">
              <a:spcBef>
                <a:spcPts val="0"/>
              </a:spcBef>
              <a:spcAft>
                <a:spcPts val="0"/>
              </a:spcAft>
              <a:buNone/>
            </a:pPr>
            <a:endParaRPr lang="pt-BR" dirty="0"/>
          </a:p>
          <a:p>
            <a:pPr marL="0" lvl="0" indent="0" rtl="0">
              <a:spcBef>
                <a:spcPts val="0"/>
              </a:spcBef>
              <a:spcAft>
                <a:spcPts val="0"/>
              </a:spcAft>
              <a:buNone/>
            </a:pPr>
            <a:r>
              <a:rPr lang="pt-BR" dirty="0"/>
              <a:t>Linguagem de consulta específica do gráfico</a:t>
            </a:r>
          </a:p>
          <a:p>
            <a:pPr marL="0" lvl="0" indent="0" rtl="0">
              <a:spcBef>
                <a:spcPts val="0"/>
              </a:spcBef>
              <a:spcAft>
                <a:spcPts val="0"/>
              </a:spcAft>
              <a:buNone/>
            </a:pPr>
            <a:r>
              <a:rPr lang="pt-BR" dirty="0" err="1"/>
              <a:t>Cypher</a:t>
            </a:r>
            <a:r>
              <a:rPr lang="pt-BR" dirty="0"/>
              <a:t> é uma linguagem de consulta legível por humanos projetada especificamente para manipular dados gráficos conectados. Está se tornando uma linguagem de consulta de gráficos neutra de fornecedor através do projeto </a:t>
            </a:r>
            <a:r>
              <a:rPr lang="pt-BR" dirty="0" err="1"/>
              <a:t>openCypher</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Visualização e ferramentas específicas para gráficos</a:t>
            </a:r>
          </a:p>
          <a:p>
            <a:pPr marL="0" lvl="0" indent="0" rtl="0">
              <a:spcBef>
                <a:spcPts val="0"/>
              </a:spcBef>
              <a:spcAft>
                <a:spcPts val="0"/>
              </a:spcAft>
              <a:buNone/>
            </a:pPr>
            <a:r>
              <a:rPr lang="pt-BR" dirty="0"/>
              <a:t>O Navegador Neo4j permite que você visualize seus dados conectados, simplifique seus comandos </a:t>
            </a:r>
            <a:r>
              <a:rPr lang="pt-BR" dirty="0" err="1"/>
              <a:t>Cypher</a:t>
            </a:r>
            <a:r>
              <a:rPr lang="pt-BR" dirty="0"/>
              <a:t> e ofereça ferramentas de desenvolvimento de consulta além da linha de comando.</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armazenamento específico do gráfico</a:t>
            </a:r>
          </a:p>
          <a:p>
            <a:pPr marL="0" lvl="0" indent="0" rtl="0">
              <a:spcBef>
                <a:spcPts val="0"/>
              </a:spcBef>
              <a:spcAft>
                <a:spcPts val="0"/>
              </a:spcAft>
              <a:buNone/>
            </a:pPr>
            <a:r>
              <a:rPr lang="pt-BR" dirty="0"/>
              <a:t>O Neo4j é projetado de cima para baixo para armazenar dados conectados sem uma dependência excessiva em índices (adjacência livre de índice) e sem comprometer a integridade dos dados por meio de transações compatíveis com ACID.</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processamento específico do gráfico</a:t>
            </a:r>
          </a:p>
          <a:p>
            <a:pPr marL="0" lvl="0" indent="0" rtl="0">
              <a:spcBef>
                <a:spcPts val="0"/>
              </a:spcBef>
              <a:spcAft>
                <a:spcPts val="0"/>
              </a:spcAft>
              <a:buNone/>
            </a:pPr>
            <a:r>
              <a:rPr lang="pt-BR" dirty="0"/>
              <a:t>Para desempenho de nível corporativo, um banco de dados de gráfico nativo deve oferecer consultas de gráficos compiladas, planejamento de consulta de gráficos, </a:t>
            </a:r>
            <a:r>
              <a:rPr lang="pt-BR" dirty="0" err="1"/>
              <a:t>APIs</a:t>
            </a:r>
            <a:r>
              <a:rPr lang="pt-BR" dirty="0"/>
              <a:t> específicas de gráficos, drivers de aplicativos nativos, </a:t>
            </a:r>
            <a:r>
              <a:rPr lang="pt-BR" dirty="0" err="1"/>
              <a:t>otimizadores</a:t>
            </a:r>
            <a:r>
              <a:rPr lang="pt-BR" dirty="0"/>
              <a:t> baseados em gráficos específicos de gráficos e cache de alto desempenho.</a:t>
            </a:r>
          </a:p>
          <a:p>
            <a:pPr marL="0" lvl="0" indent="0" rtl="0">
              <a:spcBef>
                <a:spcPts val="0"/>
              </a:spcBef>
              <a:spcAft>
                <a:spcPts val="0"/>
              </a:spcAft>
              <a:buNone/>
            </a:pPr>
            <a:endParaRPr lang="pt-BR" dirty="0"/>
          </a:p>
          <a:p>
            <a:pPr marL="0" lvl="0" indent="0" rtl="0">
              <a:spcBef>
                <a:spcPts val="0"/>
              </a:spcBef>
              <a:spcAft>
                <a:spcPts val="0"/>
              </a:spcAft>
              <a:buNone/>
            </a:pPr>
            <a:r>
              <a:rPr lang="pt-BR" dirty="0"/>
              <a:t>Recursos de escalabilidade específicos do gráfico</a:t>
            </a:r>
          </a:p>
          <a:p>
            <a:pPr marL="0" lvl="0" indent="0" rtl="0">
              <a:spcBef>
                <a:spcPts val="0"/>
              </a:spcBef>
              <a:spcAft>
                <a:spcPts val="0"/>
              </a:spcAft>
              <a:buNone/>
            </a:pPr>
            <a:r>
              <a:rPr lang="pt-BR" dirty="0"/>
              <a:t>O Neo4j inclui gerenciamento de memória fora do </a:t>
            </a:r>
            <a:r>
              <a:rPr lang="pt-BR" dirty="0" err="1"/>
              <a:t>heap</a:t>
            </a:r>
            <a:r>
              <a:rPr lang="pt-BR" dirty="0"/>
              <a:t>, Causal </a:t>
            </a:r>
            <a:r>
              <a:rPr lang="pt-BR" dirty="0" err="1"/>
              <a:t>Clustering</a:t>
            </a:r>
            <a:r>
              <a:rPr lang="pt-BR" dirty="0"/>
              <a:t>, que otimiza tanto o acesso somente leitura quanto o acesso de leitura / gravação, alta disponibilidade (HA), recuperação de desastre e suporte a vários data centers.</a:t>
            </a:r>
          </a:p>
          <a:p>
            <a:pPr marL="0" lvl="0" indent="0" rtl="0">
              <a:spcBef>
                <a:spcPts val="0"/>
              </a:spcBef>
              <a:spcAft>
                <a:spcPts val="0"/>
              </a:spcAft>
              <a:buNone/>
            </a:pPr>
            <a:endParaRPr lang="pt-BR" dirty="0"/>
          </a:p>
          <a:p>
            <a:pPr marL="0" lvl="0" indent="0" rtl="0">
              <a:spcBef>
                <a:spcPts val="0"/>
              </a:spcBef>
              <a:spcAft>
                <a:spcPts val="0"/>
              </a:spcAft>
              <a:buNone/>
            </a:pPr>
            <a:r>
              <a:rPr lang="pt-BR" dirty="0"/>
              <a:t>Segurança do usuário corporativo específica do gráfico</a:t>
            </a:r>
          </a:p>
          <a:p>
            <a:pPr marL="0" lvl="0" indent="0" rtl="0">
              <a:spcBef>
                <a:spcPts val="0"/>
              </a:spcBef>
              <a:spcAft>
                <a:spcPts val="0"/>
              </a:spcAft>
              <a:buNone/>
            </a:pPr>
            <a:r>
              <a:rPr lang="pt-BR" dirty="0"/>
              <a:t>A tecnologia de gráfico nativa deve oferecer uma arquitetura de banco de dados fundamentalmente robusta que inclua segurança baseada em usuário e função, integração LDAP e Active </a:t>
            </a:r>
            <a:r>
              <a:rPr lang="pt-BR" dirty="0" err="1"/>
              <a:t>Directory</a:t>
            </a:r>
            <a:r>
              <a:rPr lang="pt-BR" dirty="0"/>
              <a:t>, autenticação </a:t>
            </a:r>
            <a:r>
              <a:rPr lang="pt-BR" dirty="0" err="1"/>
              <a:t>Kerberos</a:t>
            </a:r>
            <a:r>
              <a:rPr lang="pt-BR" dirty="0"/>
              <a:t>, opções de implantação na nuvem e no local e licenciamento comercial e de código aberto.</a:t>
            </a:r>
          </a:p>
        </p:txBody>
      </p:sp>
    </p:spTree>
    <p:extLst>
      <p:ext uri="{BB962C8B-B14F-4D97-AF65-F5344CB8AC3E}">
        <p14:creationId xmlns:p14="http://schemas.microsoft.com/office/powerpoint/2010/main" val="8054579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8366468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https://www.infoq.com/br/presentations/grafos-com-neo4j-de-hidreletricas-a-eletronicos?utm_source=presentations_about_neo4j-br&amp;utm_medium=link&amp;utm_campaign=neo4j-br</a:t>
            </a:r>
          </a:p>
        </p:txBody>
      </p:sp>
    </p:spTree>
    <p:extLst>
      <p:ext uri="{BB962C8B-B14F-4D97-AF65-F5344CB8AC3E}">
        <p14:creationId xmlns:p14="http://schemas.microsoft.com/office/powerpoint/2010/main" val="13716277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00052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512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modelo de gráfico de propriedades</a:t>
            </a:r>
          </a:p>
          <a:p>
            <a:r>
              <a:rPr lang="pt-BR" dirty="0"/>
              <a:t>Se você já trabalhou com um modelo de objeto ou um diagrama de relacionamento de entidade, o modelo de gráfico de propriedade rotulado parecerá familiar.</a:t>
            </a:r>
          </a:p>
          <a:p>
            <a:endParaRPr lang="pt-BR" dirty="0"/>
          </a:p>
          <a:p>
            <a:r>
              <a:rPr lang="pt-BR" dirty="0"/>
              <a:t>Nós são as entidades no gráfico. Eles podem conter qualquer número de atributos (pares de valor-chave) chamados propriedades. Os nós podem ser marcados com marcadores representando suas diferentes funções no seu domínio. Além de contextualizar propriedades de nó e relacionamento, os rótulos também podem servir para anexar </a:t>
            </a:r>
            <a:r>
              <a:rPr lang="pt-BR" dirty="0" err="1"/>
              <a:t>metadados</a:t>
            </a:r>
            <a:r>
              <a:rPr lang="pt-BR" dirty="0"/>
              <a:t> - informações de índice ou restrição - a determinados nós.</a:t>
            </a:r>
          </a:p>
          <a:p>
            <a:endParaRPr lang="pt-BR" dirty="0"/>
          </a:p>
          <a:p>
            <a:r>
              <a:rPr lang="pt-BR" dirty="0"/>
              <a:t>Relacionamentos fornecem conexões dirigidas, nomeadas semanticamente relevantes entre duas entidades de nó (por exemplo, </a:t>
            </a:r>
            <a:r>
              <a:rPr lang="pt-BR" dirty="0" err="1"/>
              <a:t>Employee</a:t>
            </a:r>
            <a:r>
              <a:rPr lang="pt-BR" dirty="0"/>
              <a:t> WORKS_FOR </a:t>
            </a:r>
            <a:r>
              <a:rPr lang="pt-BR" dirty="0" err="1"/>
              <a:t>Company</a:t>
            </a:r>
            <a:r>
              <a:rPr lang="pt-BR" dirty="0"/>
              <a:t>). Um relacionamento sempre tem uma direção, um tipo, um nó inicial e um nó final. Como os nós, os relacionamentos também podem ter propriedades. Na maioria dos casos, os relacionamentos têm propriedades quantitativas, como pesos, custos, distâncias, classificações, intervalos de tempo ou intensidades. Como os relacionamentos são armazenados eficientemente, dois nós podem compartilhar qualquer número ou tipo de relacionamento sem sacrificar o desempenho. Observe que, embora sejam direcionadas, os relacionamentos sempre podem ser navegados eficientemente em qualquer direção.</a:t>
            </a:r>
            <a:endParaRPr lang="en-US" dirty="0"/>
          </a:p>
        </p:txBody>
      </p:sp>
    </p:spTree>
    <p:extLst>
      <p:ext uri="{BB962C8B-B14F-4D97-AF65-F5344CB8AC3E}">
        <p14:creationId xmlns:p14="http://schemas.microsoft.com/office/powerpoint/2010/main" val="1530022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modelo de gráfico de propriedades</a:t>
            </a:r>
          </a:p>
          <a:p>
            <a:r>
              <a:rPr lang="pt-BR" dirty="0"/>
              <a:t>Se você já trabalhou com um modelo de objeto ou um diagrama de relacionamento de entidade, o modelo de gráfico de propriedade rotulado parecerá familiar.</a:t>
            </a:r>
          </a:p>
          <a:p>
            <a:endParaRPr lang="pt-BR" dirty="0"/>
          </a:p>
          <a:p>
            <a:r>
              <a:rPr lang="pt-BR" dirty="0"/>
              <a:t>Nós são as entidades no gráfico. Eles podem conter qualquer número de atributos (pares de valor-chave) chamados propriedades. Os nós podem ser marcados com marcadores representando suas diferentes funções no seu domínio. Além de contextualizar propriedades de nó e relacionamento, os rótulos também podem servir para anexar </a:t>
            </a:r>
            <a:r>
              <a:rPr lang="pt-BR" dirty="0" err="1"/>
              <a:t>metadados</a:t>
            </a:r>
            <a:r>
              <a:rPr lang="pt-BR" dirty="0"/>
              <a:t> - informações de índice ou restrição - a determinados nós.</a:t>
            </a:r>
          </a:p>
          <a:p>
            <a:endParaRPr lang="pt-BR" dirty="0"/>
          </a:p>
          <a:p>
            <a:r>
              <a:rPr lang="pt-BR" dirty="0"/>
              <a:t>Relacionamentos fornecem conexões dirigidas, nomeadas semanticamente relevantes entre duas entidades de nó (por exemplo, </a:t>
            </a:r>
            <a:r>
              <a:rPr lang="pt-BR" dirty="0" err="1"/>
              <a:t>Employee</a:t>
            </a:r>
            <a:r>
              <a:rPr lang="pt-BR" dirty="0"/>
              <a:t> WORKS_FOR </a:t>
            </a:r>
            <a:r>
              <a:rPr lang="pt-BR" dirty="0" err="1"/>
              <a:t>Company</a:t>
            </a:r>
            <a:r>
              <a:rPr lang="pt-BR" dirty="0"/>
              <a:t>). Um relacionamento sempre tem uma direção, um tipo, um nó inicial e um nó final. Como os nós, os relacionamentos também podem ter propriedades. Na maioria dos casos, os relacionamentos têm propriedades quantitativas, como pesos, custos, distâncias, classificações, intervalos de tempo ou intensidades. Como os relacionamentos são armazenados eficientemente, dois nós podem compartilhar qualquer número ou tipo de relacionamento sem sacrificar o desempenho. Observe que, embora sejam direcionadas, os relacionamentos sempre podem ser navegados eficientemente em qualquer direção.</a:t>
            </a:r>
            <a:endParaRPr lang="en-US" dirty="0"/>
          </a:p>
        </p:txBody>
      </p:sp>
    </p:spTree>
    <p:extLst>
      <p:ext uri="{BB962C8B-B14F-4D97-AF65-F5344CB8AC3E}">
        <p14:creationId xmlns:p14="http://schemas.microsoft.com/office/powerpoint/2010/main" val="42851004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modelo de gráfico de propriedades</a:t>
            </a:r>
          </a:p>
          <a:p>
            <a:r>
              <a:rPr lang="pt-BR" dirty="0"/>
              <a:t>Se você já trabalhou com um modelo de objeto ou um diagrama de relacionamento de entidade, o modelo de gráfico de propriedade rotulado parecerá familiar.</a:t>
            </a:r>
          </a:p>
          <a:p>
            <a:endParaRPr lang="pt-BR" dirty="0"/>
          </a:p>
          <a:p>
            <a:r>
              <a:rPr lang="pt-BR" dirty="0"/>
              <a:t>Nós são as entidades no gráfico. Eles podem conter qualquer número de atributos (pares de valor-chave) chamados propriedades. Os nós podem ser marcados com marcadores representando suas diferentes funções no seu domínio. Além de contextualizar propriedades de nó e relacionamento, os rótulos também podem servir para anexar </a:t>
            </a:r>
            <a:r>
              <a:rPr lang="pt-BR" dirty="0" err="1"/>
              <a:t>metadados</a:t>
            </a:r>
            <a:r>
              <a:rPr lang="pt-BR" dirty="0"/>
              <a:t> - informações de índice ou restrição - a determinados nós.</a:t>
            </a:r>
          </a:p>
          <a:p>
            <a:endParaRPr lang="pt-BR" dirty="0"/>
          </a:p>
          <a:p>
            <a:r>
              <a:rPr lang="pt-BR" dirty="0"/>
              <a:t>Relacionamentos fornecem conexões dirigidas, nomeadas semanticamente relevantes entre duas entidades de nó (por exemplo, </a:t>
            </a:r>
            <a:r>
              <a:rPr lang="pt-BR" dirty="0" err="1"/>
              <a:t>Employee</a:t>
            </a:r>
            <a:r>
              <a:rPr lang="pt-BR" dirty="0"/>
              <a:t> WORKS_FOR </a:t>
            </a:r>
            <a:r>
              <a:rPr lang="pt-BR" dirty="0" err="1"/>
              <a:t>Company</a:t>
            </a:r>
            <a:r>
              <a:rPr lang="pt-BR" dirty="0"/>
              <a:t>). Um relacionamento sempre tem uma direção, um tipo, um nó inicial e um nó final. Como os nós, os relacionamentos também podem ter propriedades. Na maioria dos casos, os relacionamentos têm propriedades quantitativas, como pesos, custos, distâncias, classificações, intervalos de tempo ou intensidades. Como os relacionamentos são armazenados eficientemente, dois nós podem compartilhar qualquer número ou tipo de relacionamento sem sacrificar o desempenho. Observe que, embora sejam direcionadas, os relacionamentos sempre podem ser navegados eficientemente em qualquer direção.</a:t>
            </a:r>
            <a:endParaRPr lang="en-US" dirty="0"/>
          </a:p>
        </p:txBody>
      </p:sp>
    </p:spTree>
    <p:extLst>
      <p:ext uri="{BB962C8B-B14F-4D97-AF65-F5344CB8AC3E}">
        <p14:creationId xmlns:p14="http://schemas.microsoft.com/office/powerpoint/2010/main" val="1307413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modelo de gráfico de propriedades</a:t>
            </a:r>
          </a:p>
          <a:p>
            <a:r>
              <a:rPr lang="pt-BR" dirty="0"/>
              <a:t>Se você já trabalhou com um modelo de objeto ou um diagrama de relacionamento de entidade, o modelo de gráfico de propriedade rotulado parecerá familiar.</a:t>
            </a:r>
          </a:p>
          <a:p>
            <a:endParaRPr lang="pt-BR" dirty="0"/>
          </a:p>
          <a:p>
            <a:r>
              <a:rPr lang="pt-BR" dirty="0"/>
              <a:t>Nós são as entidades no gráfico. Eles podem conter qualquer número de atributos (pares de valor-chave) chamados propriedades. Os nós podem ser marcados com marcadores representando suas diferentes funções no seu domínio. Além de contextualizar propriedades de nó e relacionamento, os rótulos também podem servir para anexar </a:t>
            </a:r>
            <a:r>
              <a:rPr lang="pt-BR" dirty="0" err="1"/>
              <a:t>metadados</a:t>
            </a:r>
            <a:r>
              <a:rPr lang="pt-BR" dirty="0"/>
              <a:t> - informações de índice ou restrição - a determinados nós.</a:t>
            </a:r>
          </a:p>
          <a:p>
            <a:endParaRPr lang="pt-BR" dirty="0"/>
          </a:p>
          <a:p>
            <a:r>
              <a:rPr lang="pt-BR" dirty="0"/>
              <a:t>Relacionamentos fornecem conexões dirigidas, nomeadas semanticamente relevantes entre duas entidades de nó (por exemplo, </a:t>
            </a:r>
            <a:r>
              <a:rPr lang="pt-BR" dirty="0" err="1"/>
              <a:t>Employee</a:t>
            </a:r>
            <a:r>
              <a:rPr lang="pt-BR" dirty="0"/>
              <a:t> WORKS_FOR </a:t>
            </a:r>
            <a:r>
              <a:rPr lang="pt-BR" dirty="0" err="1"/>
              <a:t>Company</a:t>
            </a:r>
            <a:r>
              <a:rPr lang="pt-BR" dirty="0"/>
              <a:t>). Um relacionamento sempre tem uma direção, um tipo, um nó inicial e um nó final. Como os nós, os relacionamentos também podem ter propriedades. Na maioria dos casos, os relacionamentos têm propriedades quantitativas, como pesos, custos, distâncias, classificações, intervalos de tempo ou intensidades. Como os relacionamentos são armazenados eficientemente, dois nós podem compartilhar qualquer número ou tipo de relacionamento sem sacrificar o desempenho. Observe que, embora sejam direcionadas, os relacionamentos sempre podem ser navegados eficientemente em qualquer direção.</a:t>
            </a:r>
            <a:endParaRPr lang="en-US" dirty="0"/>
          </a:p>
        </p:txBody>
      </p:sp>
    </p:spTree>
    <p:extLst>
      <p:ext uri="{BB962C8B-B14F-4D97-AF65-F5344CB8AC3E}">
        <p14:creationId xmlns:p14="http://schemas.microsoft.com/office/powerpoint/2010/main" val="698085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192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74820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rtl="0">
              <a:spcBef>
                <a:spcPts val="0"/>
              </a:spcBef>
              <a:spcAft>
                <a:spcPts val="0"/>
              </a:spcAft>
              <a:buNone/>
            </a:pPr>
            <a:r>
              <a:rPr lang="pt-BR" dirty="0"/>
              <a:t>Modelo de dados do gráfico de propriedades</a:t>
            </a:r>
          </a:p>
          <a:p>
            <a:pPr marL="0" lvl="0" indent="0" rtl="0">
              <a:spcBef>
                <a:spcPts val="0"/>
              </a:spcBef>
              <a:spcAft>
                <a:spcPts val="0"/>
              </a:spcAft>
              <a:buNone/>
            </a:pPr>
            <a:r>
              <a:rPr lang="pt-BR" dirty="0"/>
              <a:t>O modelo de gráfico de propriedade rotulado - iniciado pela equipe do Neo4j - mapeia intuitivamente o modelo de dados entre o quadro branco e o teclado.</a:t>
            </a:r>
          </a:p>
          <a:p>
            <a:pPr marL="0" lvl="0" indent="0" rtl="0">
              <a:spcBef>
                <a:spcPts val="0"/>
              </a:spcBef>
              <a:spcAft>
                <a:spcPts val="0"/>
              </a:spcAft>
              <a:buNone/>
            </a:pPr>
            <a:endParaRPr lang="pt-BR" dirty="0"/>
          </a:p>
          <a:p>
            <a:pPr marL="0" lvl="0" indent="0" rtl="0">
              <a:spcBef>
                <a:spcPts val="0"/>
              </a:spcBef>
              <a:spcAft>
                <a:spcPts val="0"/>
              </a:spcAft>
              <a:buNone/>
            </a:pPr>
            <a:r>
              <a:rPr lang="pt-BR" dirty="0"/>
              <a:t>Linguagem de consulta específica do gráfico</a:t>
            </a:r>
          </a:p>
          <a:p>
            <a:pPr marL="0" lvl="0" indent="0" rtl="0">
              <a:spcBef>
                <a:spcPts val="0"/>
              </a:spcBef>
              <a:spcAft>
                <a:spcPts val="0"/>
              </a:spcAft>
              <a:buNone/>
            </a:pPr>
            <a:r>
              <a:rPr lang="pt-BR" dirty="0" err="1"/>
              <a:t>Cypher</a:t>
            </a:r>
            <a:r>
              <a:rPr lang="pt-BR" dirty="0"/>
              <a:t> é uma linguagem de consulta legível por humanos projetada especificamente para manipular dados gráficos conectados. Está se tornando uma linguagem de consulta de gráficos neutra de fornecedor através do projeto </a:t>
            </a:r>
            <a:r>
              <a:rPr lang="pt-BR" dirty="0" err="1"/>
              <a:t>openCypher</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Visualização e ferramentas específicas para gráficos</a:t>
            </a:r>
          </a:p>
          <a:p>
            <a:pPr marL="0" lvl="0" indent="0" rtl="0">
              <a:spcBef>
                <a:spcPts val="0"/>
              </a:spcBef>
              <a:spcAft>
                <a:spcPts val="0"/>
              </a:spcAft>
              <a:buNone/>
            </a:pPr>
            <a:r>
              <a:rPr lang="pt-BR" dirty="0"/>
              <a:t>O Navegador Neo4j permite que você visualize seus dados conectados, simplifique seus comandos </a:t>
            </a:r>
            <a:r>
              <a:rPr lang="pt-BR" dirty="0" err="1"/>
              <a:t>Cypher</a:t>
            </a:r>
            <a:r>
              <a:rPr lang="pt-BR" dirty="0"/>
              <a:t> e ofereça ferramentas de desenvolvimento de consulta além da linha de comando.</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armazenamento específico do gráfico</a:t>
            </a:r>
          </a:p>
          <a:p>
            <a:pPr marL="0" lvl="0" indent="0" rtl="0">
              <a:spcBef>
                <a:spcPts val="0"/>
              </a:spcBef>
              <a:spcAft>
                <a:spcPts val="0"/>
              </a:spcAft>
              <a:buNone/>
            </a:pPr>
            <a:r>
              <a:rPr lang="pt-BR" dirty="0"/>
              <a:t>O Neo4j é projetado de cima para baixo para armazenar dados conectados sem uma dependência excessiva em índices (adjacência livre de índice) e sem comprometer a integridade dos dados por meio de transações compatíveis com ACID.</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processamento específico do gráfico</a:t>
            </a:r>
          </a:p>
          <a:p>
            <a:pPr marL="0" lvl="0" indent="0" rtl="0">
              <a:spcBef>
                <a:spcPts val="0"/>
              </a:spcBef>
              <a:spcAft>
                <a:spcPts val="0"/>
              </a:spcAft>
              <a:buNone/>
            </a:pPr>
            <a:r>
              <a:rPr lang="pt-BR" dirty="0"/>
              <a:t>Para desempenho de nível corporativo, um banco de dados de gráfico nativo deve oferecer consultas de gráficos compiladas, planejamento de consulta de gráficos, </a:t>
            </a:r>
            <a:r>
              <a:rPr lang="pt-BR" dirty="0" err="1"/>
              <a:t>APIs</a:t>
            </a:r>
            <a:r>
              <a:rPr lang="pt-BR" dirty="0"/>
              <a:t> específicas de gráficos, drivers de aplicativos nativos, </a:t>
            </a:r>
            <a:r>
              <a:rPr lang="pt-BR" dirty="0" err="1"/>
              <a:t>otimizadores</a:t>
            </a:r>
            <a:r>
              <a:rPr lang="pt-BR" dirty="0"/>
              <a:t> baseados em gráficos específicos de gráficos e cache de alto desempenho.</a:t>
            </a:r>
          </a:p>
          <a:p>
            <a:pPr marL="0" lvl="0" indent="0" rtl="0">
              <a:spcBef>
                <a:spcPts val="0"/>
              </a:spcBef>
              <a:spcAft>
                <a:spcPts val="0"/>
              </a:spcAft>
              <a:buNone/>
            </a:pPr>
            <a:endParaRPr lang="pt-BR" dirty="0"/>
          </a:p>
          <a:p>
            <a:pPr marL="0" lvl="0" indent="0" rtl="0">
              <a:spcBef>
                <a:spcPts val="0"/>
              </a:spcBef>
              <a:spcAft>
                <a:spcPts val="0"/>
              </a:spcAft>
              <a:buNone/>
            </a:pPr>
            <a:r>
              <a:rPr lang="pt-BR" dirty="0"/>
              <a:t>Recursos de escalabilidade específicos do gráfico</a:t>
            </a:r>
          </a:p>
          <a:p>
            <a:pPr marL="0" lvl="0" indent="0" rtl="0">
              <a:spcBef>
                <a:spcPts val="0"/>
              </a:spcBef>
              <a:spcAft>
                <a:spcPts val="0"/>
              </a:spcAft>
              <a:buNone/>
            </a:pPr>
            <a:r>
              <a:rPr lang="pt-BR" dirty="0"/>
              <a:t>O Neo4j inclui gerenciamento de memória fora do </a:t>
            </a:r>
            <a:r>
              <a:rPr lang="pt-BR" dirty="0" err="1"/>
              <a:t>heap</a:t>
            </a:r>
            <a:r>
              <a:rPr lang="pt-BR" dirty="0"/>
              <a:t>, Causal </a:t>
            </a:r>
            <a:r>
              <a:rPr lang="pt-BR" dirty="0" err="1"/>
              <a:t>Clustering</a:t>
            </a:r>
            <a:r>
              <a:rPr lang="pt-BR" dirty="0"/>
              <a:t>, que otimiza tanto o acesso somente leitura quanto o acesso de leitura / gravação, alta disponibilidade (HA), recuperação de desastre e suporte a vários data centers.</a:t>
            </a:r>
          </a:p>
          <a:p>
            <a:pPr marL="0" lvl="0" indent="0" rtl="0">
              <a:spcBef>
                <a:spcPts val="0"/>
              </a:spcBef>
              <a:spcAft>
                <a:spcPts val="0"/>
              </a:spcAft>
              <a:buNone/>
            </a:pPr>
            <a:endParaRPr lang="pt-BR" dirty="0"/>
          </a:p>
          <a:p>
            <a:pPr marL="0" lvl="0" indent="0" rtl="0">
              <a:spcBef>
                <a:spcPts val="0"/>
              </a:spcBef>
              <a:spcAft>
                <a:spcPts val="0"/>
              </a:spcAft>
              <a:buNone/>
            </a:pPr>
            <a:r>
              <a:rPr lang="pt-BR" dirty="0"/>
              <a:t>Segurança do usuário corporativo específica do gráfico</a:t>
            </a:r>
          </a:p>
          <a:p>
            <a:pPr marL="0" lvl="0" indent="0" rtl="0">
              <a:spcBef>
                <a:spcPts val="0"/>
              </a:spcBef>
              <a:spcAft>
                <a:spcPts val="0"/>
              </a:spcAft>
              <a:buNone/>
            </a:pPr>
            <a:r>
              <a:rPr lang="pt-BR" dirty="0"/>
              <a:t>A tecnologia de gráfico nativa deve oferecer uma arquitetura de banco de dados fundamentalmente robusta que inclua segurança baseada em usuário e função, integração LDAP e Active </a:t>
            </a:r>
            <a:r>
              <a:rPr lang="pt-BR" dirty="0" err="1"/>
              <a:t>Directory</a:t>
            </a:r>
            <a:r>
              <a:rPr lang="pt-BR" dirty="0"/>
              <a:t>, autenticação </a:t>
            </a:r>
            <a:r>
              <a:rPr lang="pt-BR" dirty="0" err="1"/>
              <a:t>Kerberos</a:t>
            </a:r>
            <a:r>
              <a:rPr lang="pt-BR" dirty="0"/>
              <a:t>, opções de implantação na nuvem e no local e licenciamento comercial e de código aberto.</a:t>
            </a:r>
          </a:p>
        </p:txBody>
      </p:sp>
    </p:spTree>
    <p:extLst>
      <p:ext uri="{BB962C8B-B14F-4D97-AF65-F5344CB8AC3E}">
        <p14:creationId xmlns:p14="http://schemas.microsoft.com/office/powerpoint/2010/main" val="7796845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8425984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0213024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a:t>https://neo4j.com/developer/kb/how-to-list-and-install-neo4j-versions-using-yum/</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154</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348226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155</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546028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156</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76850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157</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828613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158</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740999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159</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430887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160</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320469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161</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60762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rtl="0">
              <a:spcBef>
                <a:spcPts val="0"/>
              </a:spcBef>
              <a:spcAft>
                <a:spcPts val="0"/>
              </a:spcAft>
              <a:buNone/>
            </a:pPr>
            <a:r>
              <a:rPr lang="pt-BR" dirty="0"/>
              <a:t>Modelo de dados do gráfico de propriedades</a:t>
            </a:r>
          </a:p>
          <a:p>
            <a:pPr marL="0" lvl="0" indent="0" rtl="0">
              <a:spcBef>
                <a:spcPts val="0"/>
              </a:spcBef>
              <a:spcAft>
                <a:spcPts val="0"/>
              </a:spcAft>
              <a:buNone/>
            </a:pPr>
            <a:r>
              <a:rPr lang="pt-BR" dirty="0"/>
              <a:t>O modelo de gráfico de propriedade rotulado - iniciado pela equipe do Neo4j - mapeia intuitivamente o modelo de dados entre o quadro branco e o teclado.</a:t>
            </a:r>
          </a:p>
          <a:p>
            <a:pPr marL="0" lvl="0" indent="0" rtl="0">
              <a:spcBef>
                <a:spcPts val="0"/>
              </a:spcBef>
              <a:spcAft>
                <a:spcPts val="0"/>
              </a:spcAft>
              <a:buNone/>
            </a:pPr>
            <a:endParaRPr lang="pt-BR" dirty="0"/>
          </a:p>
          <a:p>
            <a:pPr marL="0" lvl="0" indent="0" rtl="0">
              <a:spcBef>
                <a:spcPts val="0"/>
              </a:spcBef>
              <a:spcAft>
                <a:spcPts val="0"/>
              </a:spcAft>
              <a:buNone/>
            </a:pPr>
            <a:r>
              <a:rPr lang="pt-BR" dirty="0"/>
              <a:t>Linguagem de consulta específica do gráfico</a:t>
            </a:r>
          </a:p>
          <a:p>
            <a:pPr marL="0" lvl="0" indent="0" rtl="0">
              <a:spcBef>
                <a:spcPts val="0"/>
              </a:spcBef>
              <a:spcAft>
                <a:spcPts val="0"/>
              </a:spcAft>
              <a:buNone/>
            </a:pPr>
            <a:r>
              <a:rPr lang="pt-BR" dirty="0" err="1"/>
              <a:t>Cypher</a:t>
            </a:r>
            <a:r>
              <a:rPr lang="pt-BR" dirty="0"/>
              <a:t> é uma linguagem de consulta legível por humanos projetada especificamente para manipular dados gráficos conectados. Está se tornando uma linguagem de consulta de gráficos neutra de fornecedor através do projeto </a:t>
            </a:r>
            <a:r>
              <a:rPr lang="pt-BR" dirty="0" err="1"/>
              <a:t>openCypher</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Visualização e ferramentas específicas para gráficos</a:t>
            </a:r>
          </a:p>
          <a:p>
            <a:pPr marL="0" lvl="0" indent="0" rtl="0">
              <a:spcBef>
                <a:spcPts val="0"/>
              </a:spcBef>
              <a:spcAft>
                <a:spcPts val="0"/>
              </a:spcAft>
              <a:buNone/>
            </a:pPr>
            <a:r>
              <a:rPr lang="pt-BR" dirty="0"/>
              <a:t>O Navegador Neo4j permite que você visualize seus dados conectados, simplifique seus comandos </a:t>
            </a:r>
            <a:r>
              <a:rPr lang="pt-BR" dirty="0" err="1"/>
              <a:t>Cypher</a:t>
            </a:r>
            <a:r>
              <a:rPr lang="pt-BR" dirty="0"/>
              <a:t> e ofereça ferramentas de desenvolvimento de consulta além da linha de comando.</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armazenamento específico do gráfico</a:t>
            </a:r>
          </a:p>
          <a:p>
            <a:pPr marL="0" lvl="0" indent="0" rtl="0">
              <a:spcBef>
                <a:spcPts val="0"/>
              </a:spcBef>
              <a:spcAft>
                <a:spcPts val="0"/>
              </a:spcAft>
              <a:buNone/>
            </a:pPr>
            <a:r>
              <a:rPr lang="pt-BR" dirty="0"/>
              <a:t>O Neo4j é projetado de cima para baixo para armazenar dados conectados sem uma dependência excessiva em índices (adjacência livre de índice) e sem comprometer a integridade dos dados por meio de transações compatíveis com ACID.</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processamento específico do gráfico</a:t>
            </a:r>
          </a:p>
          <a:p>
            <a:pPr marL="0" lvl="0" indent="0" rtl="0">
              <a:spcBef>
                <a:spcPts val="0"/>
              </a:spcBef>
              <a:spcAft>
                <a:spcPts val="0"/>
              </a:spcAft>
              <a:buNone/>
            </a:pPr>
            <a:r>
              <a:rPr lang="pt-BR" dirty="0"/>
              <a:t>Para desempenho de nível corporativo, um banco de dados de gráfico nativo deve oferecer consultas de gráficos compiladas, planejamento de consulta de gráficos, </a:t>
            </a:r>
            <a:r>
              <a:rPr lang="pt-BR" dirty="0" err="1"/>
              <a:t>APIs</a:t>
            </a:r>
            <a:r>
              <a:rPr lang="pt-BR" dirty="0"/>
              <a:t> específicas de gráficos, drivers de aplicativos nativos, </a:t>
            </a:r>
            <a:r>
              <a:rPr lang="pt-BR" dirty="0" err="1"/>
              <a:t>otimizadores</a:t>
            </a:r>
            <a:r>
              <a:rPr lang="pt-BR" dirty="0"/>
              <a:t> baseados em gráficos específicos de gráficos e cache de alto desempenho.</a:t>
            </a:r>
          </a:p>
          <a:p>
            <a:pPr marL="0" lvl="0" indent="0" rtl="0">
              <a:spcBef>
                <a:spcPts val="0"/>
              </a:spcBef>
              <a:spcAft>
                <a:spcPts val="0"/>
              </a:spcAft>
              <a:buNone/>
            </a:pPr>
            <a:endParaRPr lang="pt-BR" dirty="0"/>
          </a:p>
          <a:p>
            <a:pPr marL="0" lvl="0" indent="0" rtl="0">
              <a:spcBef>
                <a:spcPts val="0"/>
              </a:spcBef>
              <a:spcAft>
                <a:spcPts val="0"/>
              </a:spcAft>
              <a:buNone/>
            </a:pPr>
            <a:r>
              <a:rPr lang="pt-BR" dirty="0"/>
              <a:t>Recursos de escalabilidade específicos do gráfico</a:t>
            </a:r>
          </a:p>
          <a:p>
            <a:pPr marL="0" lvl="0" indent="0" rtl="0">
              <a:spcBef>
                <a:spcPts val="0"/>
              </a:spcBef>
              <a:spcAft>
                <a:spcPts val="0"/>
              </a:spcAft>
              <a:buNone/>
            </a:pPr>
            <a:r>
              <a:rPr lang="pt-BR" dirty="0"/>
              <a:t>O Neo4j inclui gerenciamento de memória fora do </a:t>
            </a:r>
            <a:r>
              <a:rPr lang="pt-BR" dirty="0" err="1"/>
              <a:t>heap</a:t>
            </a:r>
            <a:r>
              <a:rPr lang="pt-BR" dirty="0"/>
              <a:t>, Causal </a:t>
            </a:r>
            <a:r>
              <a:rPr lang="pt-BR" dirty="0" err="1"/>
              <a:t>Clustering</a:t>
            </a:r>
            <a:r>
              <a:rPr lang="pt-BR" dirty="0"/>
              <a:t>, que otimiza tanto o acesso somente leitura quanto o acesso de leitura / gravação, alta disponibilidade (HA), recuperação de desastre e suporte a vários data centers.</a:t>
            </a:r>
          </a:p>
          <a:p>
            <a:pPr marL="0" lvl="0" indent="0" rtl="0">
              <a:spcBef>
                <a:spcPts val="0"/>
              </a:spcBef>
              <a:spcAft>
                <a:spcPts val="0"/>
              </a:spcAft>
              <a:buNone/>
            </a:pPr>
            <a:endParaRPr lang="pt-BR" dirty="0"/>
          </a:p>
          <a:p>
            <a:pPr marL="0" lvl="0" indent="0" rtl="0">
              <a:spcBef>
                <a:spcPts val="0"/>
              </a:spcBef>
              <a:spcAft>
                <a:spcPts val="0"/>
              </a:spcAft>
              <a:buNone/>
            </a:pPr>
            <a:r>
              <a:rPr lang="pt-BR" dirty="0"/>
              <a:t>Segurança do usuário corporativo específica do gráfico</a:t>
            </a:r>
          </a:p>
          <a:p>
            <a:pPr marL="0" lvl="0" indent="0" rtl="0">
              <a:spcBef>
                <a:spcPts val="0"/>
              </a:spcBef>
              <a:spcAft>
                <a:spcPts val="0"/>
              </a:spcAft>
              <a:buNone/>
            </a:pPr>
            <a:r>
              <a:rPr lang="pt-BR" dirty="0"/>
              <a:t>A tecnologia de gráfico nativa deve oferecer uma arquitetura de banco de dados fundamentalmente robusta que inclua segurança baseada em usuário e função, integração LDAP e Active </a:t>
            </a:r>
            <a:r>
              <a:rPr lang="pt-BR" dirty="0" err="1"/>
              <a:t>Directory</a:t>
            </a:r>
            <a:r>
              <a:rPr lang="pt-BR" dirty="0"/>
              <a:t>, autenticação </a:t>
            </a:r>
            <a:r>
              <a:rPr lang="pt-BR" dirty="0" err="1"/>
              <a:t>Kerberos</a:t>
            </a:r>
            <a:r>
              <a:rPr lang="pt-BR" dirty="0"/>
              <a:t>, opções de implantação na nuvem e no local e licenciamento comercial e de código aberto.</a:t>
            </a:r>
          </a:p>
        </p:txBody>
      </p:sp>
    </p:spTree>
    <p:extLst>
      <p:ext uri="{BB962C8B-B14F-4D97-AF65-F5344CB8AC3E}">
        <p14:creationId xmlns:p14="http://schemas.microsoft.com/office/powerpoint/2010/main" val="3821886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15987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52336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833733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489691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rot="5400000">
            <a:off x="4715860" y="2137817"/>
            <a:ext cx="5859600" cy="205704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4" name="Shape 24"/>
          <p:cNvSpPr txBox="1">
            <a:spLocks noGrp="1"/>
          </p:cNvSpPr>
          <p:nvPr>
            <p:ph type="body" idx="1"/>
          </p:nvPr>
        </p:nvSpPr>
        <p:spPr>
          <a:xfrm rot="5400000">
            <a:off x="524838" y="156211"/>
            <a:ext cx="5859600" cy="6020254"/>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78596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2122380" y="-601713"/>
            <a:ext cx="5043600" cy="835205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77494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791977" y="4800600"/>
            <a:ext cx="5486947" cy="5667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0" name="Shape 30"/>
          <p:cNvSpPr>
            <a:spLocks noGrp="1"/>
          </p:cNvSpPr>
          <p:nvPr>
            <p:ph type="pic" idx="2"/>
          </p:nvPr>
        </p:nvSpPr>
        <p:spPr>
          <a:xfrm>
            <a:off x="1791977" y="612775"/>
            <a:ext cx="5486947" cy="4114800"/>
          </a:xfrm>
          <a:prstGeom prst="rect">
            <a:avLst/>
          </a:prstGeom>
          <a:noFill/>
          <a:ln>
            <a:noFill/>
          </a:ln>
        </p:spPr>
        <p:txBody>
          <a:bodyPr spcFirstLastPara="1" wrap="square" lIns="91425" tIns="91425" rIns="91425" bIns="91425" anchor="t" anchorCtr="0"/>
          <a:lstStyle>
            <a:lvl1pPr marR="0" lvl="0" algn="l"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l"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l"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6pPr>
            <a:lvl7pPr marR="0" lvl="6"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7pPr>
            <a:lvl8pPr marR="0" lvl="7"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8pPr>
            <a:lvl9pPr marR="0" lvl="8"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body" idx="1"/>
          </p:nvPr>
        </p:nvSpPr>
        <p:spPr>
          <a:xfrm>
            <a:off x="1791977" y="5367338"/>
            <a:ext cx="5486947" cy="8049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53767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120" y="273050"/>
            <a:ext cx="3007878" cy="11619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4" name="Shape 34"/>
          <p:cNvSpPr txBox="1">
            <a:spLocks noGrp="1"/>
          </p:cNvSpPr>
          <p:nvPr>
            <p:ph type="body" idx="1"/>
          </p:nvPr>
        </p:nvSpPr>
        <p:spPr>
          <a:xfrm>
            <a:off x="3574429" y="273050"/>
            <a:ext cx="5112312" cy="58530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6pPr>
            <a:lvl7pPr marL="3199760" marR="0" lvl="6"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7pPr>
            <a:lvl8pPr marL="3656868" marR="0" lvl="7"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8pPr>
            <a:lvl9pPr marL="4113977" marR="0" lvl="8"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57120" y="1435100"/>
            <a:ext cx="3007878" cy="46911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8345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671"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3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3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6" y="1535113"/>
            <a:ext cx="40411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6" y="2174875"/>
            <a:ext cx="40411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447375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0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61413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0"/>
            <a:ext cx="7772550" cy="1362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550" cy="15003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50927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188"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89374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99324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918807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671"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3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3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6" y="1535113"/>
            <a:ext cx="40411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6" y="2174875"/>
            <a:ext cx="40411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5260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0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276254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0"/>
            <a:ext cx="7772550" cy="1362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550" cy="15003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70338806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188"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458191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0495810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478411" y="625852"/>
            <a:ext cx="8178929" cy="304623"/>
          </a:xfrm>
        </p:spPr>
        <p:txBody>
          <a:bodyPr lIns="0" tIns="0" rIns="0" bIns="0">
            <a:normAutofit/>
          </a:bodyPr>
          <a:lstStyle>
            <a:lvl1pPr marL="0" indent="0" algn="l">
              <a:buNone/>
              <a:defRPr sz="1500" b="1" kern="0" spc="113">
                <a:solidFill>
                  <a:srgbClr val="07A990"/>
                </a:solidFill>
                <a:latin typeface="Arial" panose="020B0604020202020204" pitchFamily="34" charset="0"/>
                <a:ea typeface="Arial" panose="020B0604020202020204" pitchFamily="34" charset="0"/>
                <a:cs typeface="Arial" panose="020B0604020202020204" pitchFamily="34" charset="0"/>
              </a:defRPr>
            </a:lvl1pPr>
          </a:lstStyle>
          <a:p>
            <a:pPr lvl="0"/>
            <a:r>
              <a:rPr lang="pt-BR"/>
              <a:t>Editar estilos de texto Mestre</a:t>
            </a:r>
          </a:p>
        </p:txBody>
      </p:sp>
      <p:sp>
        <p:nvSpPr>
          <p:cNvPr id="11" name="Rectangle 10"/>
          <p:cNvSpPr/>
          <p:nvPr userDrawn="1"/>
        </p:nvSpPr>
        <p:spPr>
          <a:xfrm>
            <a:off x="487936" y="1016001"/>
            <a:ext cx="479819" cy="457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13" dirty="0">
              <a:solidFill>
                <a:srgbClr val="118CE7"/>
              </a:solidFill>
            </a:endParaRPr>
          </a:p>
        </p:txBody>
      </p:sp>
    </p:spTree>
    <p:extLst>
      <p:ext uri="{BB962C8B-B14F-4D97-AF65-F5344CB8AC3E}">
        <p14:creationId xmlns:p14="http://schemas.microsoft.com/office/powerpoint/2010/main" val="26101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anim calcmode="lin" valueType="num">
                                      <p:cBhvr>
                                        <p:cTn id="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045E5-2FFF-4EA1-99D6-F353DAFE44F0}"/>
              </a:ext>
            </a:extLst>
          </p:cNvPr>
          <p:cNvSpPr>
            <a:spLocks noGrp="1"/>
          </p:cNvSpPr>
          <p:nvPr>
            <p:ph type="ctrTitle"/>
          </p:nvPr>
        </p:nvSpPr>
        <p:spPr>
          <a:xfrm>
            <a:off x="1143000" y="1122363"/>
            <a:ext cx="6858000" cy="2387600"/>
          </a:xfrm>
        </p:spPr>
        <p:txBody>
          <a:bodyPr anchor="b"/>
          <a:lstStyle>
            <a:lvl1pPr algn="ctr">
              <a:defRPr sz="45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0E75AA3-A4C9-4FEA-9E08-8BA1C8B7213F}"/>
              </a:ext>
            </a:extLst>
          </p:cNvPr>
          <p:cNvSpPr>
            <a:spLocks noGrp="1"/>
          </p:cNvSpPr>
          <p:nvPr>
            <p:ph type="subTitle" idx="1"/>
          </p:nvPr>
        </p:nvSpPr>
        <p:spPr>
          <a:xfrm>
            <a:off x="1143000" y="3602038"/>
            <a:ext cx="6858000" cy="1655762"/>
          </a:xfrm>
        </p:spPr>
        <p:txBody>
          <a:bodyPr/>
          <a:lstStyle>
            <a:lvl1pPr marL="0" indent="0" algn="ctr">
              <a:buNone/>
              <a:defRPr sz="1800" b="1">
                <a:solidFill>
                  <a:schemeClr val="bg1">
                    <a:lumMod val="50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D52199A7-4AB6-47C1-87E7-C079C49692F6}"/>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5" name="Espaço Reservado para Rodapé 4">
            <a:extLst>
              <a:ext uri="{FF2B5EF4-FFF2-40B4-BE49-F238E27FC236}">
                <a16:creationId xmlns:a16="http://schemas.microsoft.com/office/drawing/2014/main" id="{2C2896E0-5837-46AA-9446-D998B3F84620}"/>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21044688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1EABD-F897-4C91-9EE6-A258A7263B5F}"/>
              </a:ext>
            </a:extLst>
          </p:cNvPr>
          <p:cNvSpPr>
            <a:spLocks noGrp="1"/>
          </p:cNvSpPr>
          <p:nvPr>
            <p:ph type="title"/>
          </p:nvPr>
        </p:nvSpPr>
        <p:spPr>
          <a:xfrm>
            <a:off x="252323" y="189782"/>
            <a:ext cx="8637198" cy="517585"/>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A484E6F3-3FBB-4032-AB8E-2E10272C9B1E}"/>
              </a:ext>
            </a:extLst>
          </p:cNvPr>
          <p:cNvSpPr>
            <a:spLocks noGrp="1"/>
          </p:cNvSpPr>
          <p:nvPr>
            <p:ph idx="1"/>
          </p:nvPr>
        </p:nvSpPr>
        <p:spPr>
          <a:xfrm>
            <a:off x="252323" y="809898"/>
            <a:ext cx="8637198" cy="5081452"/>
          </a:xfrm>
          <a:solidFill>
            <a:schemeClr val="bg1"/>
          </a:solidFill>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TextBox 7">
            <a:extLst>
              <a:ext uri="{FF2B5EF4-FFF2-40B4-BE49-F238E27FC236}">
                <a16:creationId xmlns:a16="http://schemas.microsoft.com/office/drawing/2014/main" id="{26918763-B346-4500-A13A-F5B615B38509}"/>
              </a:ext>
            </a:extLst>
          </p:cNvPr>
          <p:cNvSpPr txBox="1"/>
          <p:nvPr userDrawn="1"/>
        </p:nvSpPr>
        <p:spPr>
          <a:xfrm>
            <a:off x="7001494" y="6360442"/>
            <a:ext cx="468398" cy="30008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A8B614E7-2400-45CE-848D-BA84F4236734}" type="slidenum">
              <a:rPr lang="en-US" altLang="pt-BR" sz="1350">
                <a:solidFill>
                  <a:schemeClr val="bg1"/>
                </a:solidFill>
                <a:latin typeface="Gotham-Bold"/>
                <a:ea typeface="Gotham-Bold"/>
                <a:cs typeface="Gotham-Bold"/>
              </a:rPr>
              <a:pPr algn="r"/>
              <a:t>‹nº›</a:t>
            </a:fld>
            <a:endParaRPr lang="en-US" altLang="pt-BR" sz="1350" dirty="0">
              <a:solidFill>
                <a:schemeClr val="bg1"/>
              </a:solidFill>
              <a:latin typeface="Gotham-Bold"/>
              <a:ea typeface="Gotham-Bold"/>
              <a:cs typeface="Gotham-Bold"/>
            </a:endParaRPr>
          </a:p>
        </p:txBody>
      </p:sp>
    </p:spTree>
    <p:extLst>
      <p:ext uri="{BB962C8B-B14F-4D97-AF65-F5344CB8AC3E}">
        <p14:creationId xmlns:p14="http://schemas.microsoft.com/office/powerpoint/2010/main" val="4262965530"/>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C3CC0-B9F9-4795-871F-2C9C1C85E1AF}"/>
              </a:ext>
            </a:extLst>
          </p:cNvPr>
          <p:cNvSpPr>
            <a:spLocks noGrp="1"/>
          </p:cNvSpPr>
          <p:nvPr>
            <p:ph type="title"/>
          </p:nvPr>
        </p:nvSpPr>
        <p:spPr>
          <a:xfrm>
            <a:off x="623888" y="1709739"/>
            <a:ext cx="7886700" cy="2852737"/>
          </a:xfrm>
        </p:spPr>
        <p:txBody>
          <a:bodyPr anchor="b"/>
          <a:lstStyle>
            <a:lvl1pPr>
              <a:defRPr sz="4500" b="1">
                <a:solidFill>
                  <a:srgbClr val="07A990"/>
                </a:solidFill>
                <a:latin typeface="Arial Narrow" panose="020B060602020203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C31C9D13-66D2-44C8-822C-D1DE3CDF6CBA}"/>
              </a:ext>
            </a:extLst>
          </p:cNvPr>
          <p:cNvSpPr>
            <a:spLocks noGrp="1"/>
          </p:cNvSpPr>
          <p:nvPr>
            <p:ph type="body" idx="1"/>
          </p:nvPr>
        </p:nvSpPr>
        <p:spPr>
          <a:xfrm>
            <a:off x="623888" y="4589464"/>
            <a:ext cx="7886700" cy="1311005"/>
          </a:xfrm>
        </p:spPr>
        <p:txBody>
          <a:bodyPr/>
          <a:lstStyle>
            <a:lvl1pPr marL="0" indent="0">
              <a:buNone/>
              <a:defRPr sz="1800">
                <a:solidFill>
                  <a:schemeClr val="tx1">
                    <a:tint val="75000"/>
                  </a:schemeClr>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23A676B-5C13-429F-8C81-CB54021352FD}"/>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5" name="Espaço Reservado para Rodapé 4">
            <a:extLst>
              <a:ext uri="{FF2B5EF4-FFF2-40B4-BE49-F238E27FC236}">
                <a16:creationId xmlns:a16="http://schemas.microsoft.com/office/drawing/2014/main" id="{8AE87292-3F06-4C28-B1F6-A7706C873545}"/>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41942952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07638-BC33-4787-91AF-5D5C5D6B5DC1}"/>
              </a:ext>
            </a:extLst>
          </p:cNvPr>
          <p:cNvSpPr>
            <a:spLocks noGrp="1"/>
          </p:cNvSpPr>
          <p:nvPr>
            <p:ph type="title"/>
          </p:nvPr>
        </p:nvSpPr>
        <p:spPr>
          <a:xfrm>
            <a:off x="252322" y="181156"/>
            <a:ext cx="8625338" cy="793631"/>
          </a:xfrm>
        </p:spPr>
        <p:txBody>
          <a:bodyPr>
            <a:normAutofit/>
          </a:bodyPr>
          <a:lstStyle>
            <a:lvl1pPr>
              <a:defRPr sz="2400" b="1">
                <a:solidFill>
                  <a:srgbClr val="07A990"/>
                </a:solidFill>
                <a:latin typeface="Arial" panose="020B0604020202020204" pitchFamily="34" charset="0"/>
                <a:cs typeface="Arial" panose="020B0604020202020204" pitchFamily="34"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001D46-32F8-440C-AD0D-F2D20337D607}"/>
              </a:ext>
            </a:extLst>
          </p:cNvPr>
          <p:cNvSpPr>
            <a:spLocks noGrp="1"/>
          </p:cNvSpPr>
          <p:nvPr>
            <p:ph sz="half" idx="1"/>
          </p:nvPr>
        </p:nvSpPr>
        <p:spPr>
          <a:xfrm>
            <a:off x="272810"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205E18C2-8179-44CD-A0AB-3499CF58088E}"/>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6" name="Espaço Reservado para Rodapé 5">
            <a:extLst>
              <a:ext uri="{FF2B5EF4-FFF2-40B4-BE49-F238E27FC236}">
                <a16:creationId xmlns:a16="http://schemas.microsoft.com/office/drawing/2014/main" id="{A6BD4C35-C6A3-4360-AEE1-324E72FE05EB}"/>
              </a:ext>
            </a:extLst>
          </p:cNvPr>
          <p:cNvSpPr>
            <a:spLocks noGrp="1"/>
          </p:cNvSpPr>
          <p:nvPr>
            <p:ph type="ftr" sz="quarter" idx="11"/>
          </p:nvPr>
        </p:nvSpPr>
        <p:spPr/>
        <p:txBody>
          <a:bodyPr/>
          <a:lstStyle>
            <a:lvl1pPr>
              <a:defRPr>
                <a:solidFill>
                  <a:schemeClr val="bg1"/>
                </a:solidFill>
              </a:defRPr>
            </a:lvl1pPr>
          </a:lstStyle>
          <a:p>
            <a:endParaRPr lang="pt-BR"/>
          </a:p>
        </p:txBody>
      </p:sp>
      <p:sp>
        <p:nvSpPr>
          <p:cNvPr id="7" name="Espaço Reservado para Número de Slide 6">
            <a:extLst>
              <a:ext uri="{FF2B5EF4-FFF2-40B4-BE49-F238E27FC236}">
                <a16:creationId xmlns:a16="http://schemas.microsoft.com/office/drawing/2014/main" id="{506CE9C7-6739-41B2-B2D9-A286AC33C3B2}"/>
              </a:ext>
            </a:extLst>
          </p:cNvPr>
          <p:cNvSpPr>
            <a:spLocks noGrp="1"/>
          </p:cNvSpPr>
          <p:nvPr>
            <p:ph type="sldNum" sz="quarter" idx="12"/>
          </p:nvPr>
        </p:nvSpPr>
        <p:spPr/>
        <p:txBody>
          <a:bodyPr/>
          <a:lstStyle/>
          <a:p>
            <a:fld id="{CB34E426-9B0F-4FDD-821D-9C318AC0C01E}" type="slidenum">
              <a:rPr lang="pt-BR" smtClean="0"/>
              <a:t>‹nº›</a:t>
            </a:fld>
            <a:endParaRPr lang="pt-BR"/>
          </a:p>
        </p:txBody>
      </p:sp>
      <p:sp>
        <p:nvSpPr>
          <p:cNvPr id="8" name="Espaço Reservado para Conteúdo 2">
            <a:extLst>
              <a:ext uri="{FF2B5EF4-FFF2-40B4-BE49-F238E27FC236}">
                <a16:creationId xmlns:a16="http://schemas.microsoft.com/office/drawing/2014/main" id="{3DF1A564-DF05-458D-AE26-46AA4BF18A6C}"/>
              </a:ext>
            </a:extLst>
          </p:cNvPr>
          <p:cNvSpPr>
            <a:spLocks noGrp="1"/>
          </p:cNvSpPr>
          <p:nvPr>
            <p:ph sz="half" idx="13"/>
          </p:nvPr>
        </p:nvSpPr>
        <p:spPr>
          <a:xfrm>
            <a:off x="4770408"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1064091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913408" y="332656"/>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543525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717E7-2478-4584-9076-7AC20C7192E5}"/>
              </a:ext>
            </a:extLst>
          </p:cNvPr>
          <p:cNvSpPr>
            <a:spLocks noGrp="1"/>
          </p:cNvSpPr>
          <p:nvPr>
            <p:ph type="title"/>
          </p:nvPr>
        </p:nvSpPr>
        <p:spPr>
          <a:xfrm>
            <a:off x="252323" y="365126"/>
            <a:ext cx="8637198" cy="1325563"/>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B75AC31D-F09D-4647-B7FA-D2E338E74BD0}"/>
              </a:ext>
            </a:extLst>
          </p:cNvPr>
          <p:cNvSpPr>
            <a:spLocks noGrp="1"/>
          </p:cNvSpPr>
          <p:nvPr>
            <p:ph type="body" idx="1"/>
          </p:nvPr>
        </p:nvSpPr>
        <p:spPr>
          <a:xfrm>
            <a:off x="252323"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84F015E2-600F-4F27-B76A-F466A6EAAB2F}"/>
              </a:ext>
            </a:extLst>
          </p:cNvPr>
          <p:cNvSpPr>
            <a:spLocks noGrp="1"/>
          </p:cNvSpPr>
          <p:nvPr>
            <p:ph sz="half" idx="2"/>
          </p:nvPr>
        </p:nvSpPr>
        <p:spPr>
          <a:xfrm>
            <a:off x="252323"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2BB85145-CA57-4630-B772-5200A6F8CCAC}"/>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8" name="Espaço Reservado para Rodapé 7">
            <a:extLst>
              <a:ext uri="{FF2B5EF4-FFF2-40B4-BE49-F238E27FC236}">
                <a16:creationId xmlns:a16="http://schemas.microsoft.com/office/drawing/2014/main" id="{69F1E8B3-8B99-4839-8089-5493DF246BD2}"/>
              </a:ext>
            </a:extLst>
          </p:cNvPr>
          <p:cNvSpPr>
            <a:spLocks noGrp="1"/>
          </p:cNvSpPr>
          <p:nvPr>
            <p:ph type="ftr" sz="quarter" idx="11"/>
          </p:nvPr>
        </p:nvSpPr>
        <p:spPr/>
        <p:txBody>
          <a:bodyPr/>
          <a:lstStyle>
            <a:lvl1pPr>
              <a:defRPr>
                <a:solidFill>
                  <a:schemeClr val="bg1"/>
                </a:solidFill>
              </a:defRPr>
            </a:lvl1pPr>
          </a:lstStyle>
          <a:p>
            <a:endParaRPr lang="pt-BR"/>
          </a:p>
        </p:txBody>
      </p:sp>
      <p:sp>
        <p:nvSpPr>
          <p:cNvPr id="10" name="Espaço Reservado para Texto 2">
            <a:extLst>
              <a:ext uri="{FF2B5EF4-FFF2-40B4-BE49-F238E27FC236}">
                <a16:creationId xmlns:a16="http://schemas.microsoft.com/office/drawing/2014/main" id="{26FB951A-FC54-4548-BE20-BCD51D258E00}"/>
              </a:ext>
            </a:extLst>
          </p:cNvPr>
          <p:cNvSpPr>
            <a:spLocks noGrp="1"/>
          </p:cNvSpPr>
          <p:nvPr>
            <p:ph type="body" idx="13"/>
          </p:nvPr>
        </p:nvSpPr>
        <p:spPr>
          <a:xfrm>
            <a:off x="5021181"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11" name="Espaço Reservado para Conteúdo 3">
            <a:extLst>
              <a:ext uri="{FF2B5EF4-FFF2-40B4-BE49-F238E27FC236}">
                <a16:creationId xmlns:a16="http://schemas.microsoft.com/office/drawing/2014/main" id="{CC193089-498E-4335-96A0-04859B985D25}"/>
              </a:ext>
            </a:extLst>
          </p:cNvPr>
          <p:cNvSpPr>
            <a:spLocks noGrp="1"/>
          </p:cNvSpPr>
          <p:nvPr>
            <p:ph sz="half" idx="14"/>
          </p:nvPr>
        </p:nvSpPr>
        <p:spPr>
          <a:xfrm>
            <a:off x="5021181"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40735300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0CE5D-5BD2-4FE4-A2E8-59DBF895C649}"/>
              </a:ext>
            </a:extLst>
          </p:cNvPr>
          <p:cNvSpPr>
            <a:spLocks noGrp="1"/>
          </p:cNvSpPr>
          <p:nvPr>
            <p:ph type="title"/>
          </p:nvPr>
        </p:nvSpPr>
        <p:spPr>
          <a:xfrm>
            <a:off x="250166" y="192598"/>
            <a:ext cx="8643668" cy="566528"/>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Data 2">
            <a:extLst>
              <a:ext uri="{FF2B5EF4-FFF2-40B4-BE49-F238E27FC236}">
                <a16:creationId xmlns:a16="http://schemas.microsoft.com/office/drawing/2014/main" id="{AB25A183-799B-4880-A698-2916DDC5921B}"/>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4" name="Espaço Reservado para Rodapé 3">
            <a:extLst>
              <a:ext uri="{FF2B5EF4-FFF2-40B4-BE49-F238E27FC236}">
                <a16:creationId xmlns:a16="http://schemas.microsoft.com/office/drawing/2014/main" id="{1761EA66-31D8-4D92-96AE-85D9374D104C}"/>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36569606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F4A7CC-C051-43D1-B38F-60DC2A97E764}"/>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3" name="Espaço Reservado para Rodapé 2">
            <a:extLst>
              <a:ext uri="{FF2B5EF4-FFF2-40B4-BE49-F238E27FC236}">
                <a16:creationId xmlns:a16="http://schemas.microsoft.com/office/drawing/2014/main" id="{9F16F9A9-8DE7-4170-9774-5865C26CBB81}"/>
              </a:ext>
            </a:extLst>
          </p:cNvPr>
          <p:cNvSpPr>
            <a:spLocks noGrp="1"/>
          </p:cNvSpPr>
          <p:nvPr>
            <p:ph type="ftr" sz="quarter" idx="11"/>
          </p:nvPr>
        </p:nvSpPr>
        <p:spPr/>
        <p:txBody>
          <a:bodyPr/>
          <a:lstStyle>
            <a:lvl1pPr>
              <a:defRPr>
                <a:solidFill>
                  <a:schemeClr val="bg1"/>
                </a:solidFill>
              </a:defRPr>
            </a:lvl1pPr>
          </a:lstStyle>
          <a:p>
            <a:endParaRPr lang="pt-BR"/>
          </a:p>
        </p:txBody>
      </p:sp>
      <p:sp>
        <p:nvSpPr>
          <p:cNvPr id="4" name="Text Placeholder 7">
            <a:extLst>
              <a:ext uri="{FF2B5EF4-FFF2-40B4-BE49-F238E27FC236}">
                <a16:creationId xmlns:a16="http://schemas.microsoft.com/office/drawing/2014/main" id="{4C1B3B06-6A51-4B3F-AB6D-B8213424707E}"/>
              </a:ext>
            </a:extLst>
          </p:cNvPr>
          <p:cNvSpPr>
            <a:spLocks noGrp="1"/>
          </p:cNvSpPr>
          <p:nvPr>
            <p:ph type="body" sz="quarter" idx="4294967295" hasCustomPrompt="1"/>
          </p:nvPr>
        </p:nvSpPr>
        <p:spPr>
          <a:xfrm>
            <a:off x="1520688" y="5406888"/>
            <a:ext cx="7046843" cy="354703"/>
          </a:xfrm>
        </p:spPr>
        <p:txBody>
          <a:bodyPr>
            <a:normAutofit/>
          </a:bodyPr>
          <a:lstStyle>
            <a:lvl1pPr marL="0" indent="0">
              <a:buNone/>
              <a:defRPr sz="1200" b="1">
                <a:solidFill>
                  <a:srgbClr val="07A990"/>
                </a:solidFill>
              </a:defRPr>
            </a:lvl1pPr>
          </a:lstStyle>
          <a:p>
            <a:pPr marL="0" indent="0">
              <a:buNone/>
            </a:pPr>
            <a:r>
              <a:rPr lang="en-US" sz="1350" dirty="0" err="1"/>
              <a:t>Autoria</a:t>
            </a:r>
            <a:endParaRPr lang="en-US" sz="1350" dirty="0"/>
          </a:p>
        </p:txBody>
      </p:sp>
    </p:spTree>
    <p:extLst>
      <p:ext uri="{BB962C8B-B14F-4D97-AF65-F5344CB8AC3E}">
        <p14:creationId xmlns:p14="http://schemas.microsoft.com/office/powerpoint/2010/main" val="26337090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6876256" y="6311732"/>
            <a:ext cx="373820" cy="23083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900">
                <a:solidFill>
                  <a:schemeClr val="bg1"/>
                </a:solidFill>
                <a:latin typeface="Gotham-Bold"/>
                <a:ea typeface="Gotham-Bold"/>
                <a:cs typeface="Gotham-Bold"/>
              </a:rPr>
              <a:pPr/>
              <a:t>‹nº›</a:t>
            </a:fld>
            <a:endParaRPr lang="en-US" altLang="pt-BR" sz="9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17128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409274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11560" y="1166018"/>
            <a:ext cx="8229600" cy="4525963"/>
          </a:xfrm>
          <a:prstGeom prst="rect">
            <a:avLst/>
          </a:prstGeom>
          <a:solidFill>
            <a:schemeClr val="tx2"/>
          </a:solidFill>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TextBox 7">
            <a:extLst>
              <a:ext uri="{FF2B5EF4-FFF2-40B4-BE49-F238E27FC236}">
                <a16:creationId xmlns:a16="http://schemas.microsoft.com/office/drawing/2014/main" id="{9E4525F1-84BD-4D76-878C-1E9D979DACFE}"/>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1277893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422164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51997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58530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175828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14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204006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356088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913081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84767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82850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07905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18583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682540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DAA9E71-A69E-4C04-AB1B-B0D794265213}"/>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3689039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84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78090249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3379409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5" name="Footer Placeholder 4"/>
          <p:cNvSpPr>
            <a:spLocks noGrp="1"/>
          </p:cNvSpPr>
          <p:nvPr>
            <p:ph type="ftr" sz="quarter" idx="11"/>
          </p:nvPr>
        </p:nvSpPr>
        <p:spPr/>
        <p:txBody>
          <a:bodyPr/>
          <a:lstStyle/>
          <a:p>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602165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2785465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5" name="Footer Placeholder 4"/>
          <p:cNvSpPr>
            <a:spLocks noGrp="1"/>
          </p:cNvSpPr>
          <p:nvPr>
            <p:ph type="ftr" sz="quarter" idx="11"/>
          </p:nvPr>
        </p:nvSpPr>
        <p:spPr/>
        <p:txBody>
          <a:bodyPr/>
          <a:lstStyle/>
          <a:p>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274526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6" name="Footer Placeholder 5"/>
          <p:cNvSpPr>
            <a:spLocks noGrp="1"/>
          </p:cNvSpPr>
          <p:nvPr>
            <p:ph type="ftr" sz="quarter" idx="11"/>
          </p:nvPr>
        </p:nvSpPr>
        <p:spPr/>
        <p:txBody>
          <a:bodyPr/>
          <a:lstStyle/>
          <a:p>
            <a:endParaRPr lang="pt-BR">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5862085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629842" y="2505075"/>
            <a:ext cx="3868340"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4629150" y="2505075"/>
            <a:ext cx="3887391"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8" name="Footer Placeholder 7"/>
          <p:cNvSpPr>
            <a:spLocks noGrp="1"/>
          </p:cNvSpPr>
          <p:nvPr>
            <p:ph type="ftr" sz="quarter" idx="11"/>
          </p:nvPr>
        </p:nvSpPr>
        <p:spPr/>
        <p:txBody>
          <a:bodyPr/>
          <a:lstStyle/>
          <a:p>
            <a:endParaRPr lang="pt-BR">
              <a:solidFill>
                <a:prstClr val="black">
                  <a:tint val="75000"/>
                </a:prstClr>
              </a:solidFill>
            </a:endParaRPr>
          </a:p>
        </p:txBody>
      </p:sp>
      <p:sp>
        <p:nvSpPr>
          <p:cNvPr id="9" name="Slide Number Placeholder 8"/>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41321326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4" name="Footer Placeholder 3"/>
          <p:cNvSpPr>
            <a:spLocks noGrp="1"/>
          </p:cNvSpPr>
          <p:nvPr>
            <p:ph type="ftr" sz="quarter" idx="11"/>
          </p:nvPr>
        </p:nvSpPr>
        <p:spPr/>
        <p:txBody>
          <a:bodyPr/>
          <a:lstStyle/>
          <a:p>
            <a:endParaRPr lang="pt-BR">
              <a:solidFill>
                <a:prstClr val="black">
                  <a:tint val="75000"/>
                </a:prstClr>
              </a:solidFill>
            </a:endParaRPr>
          </a:p>
        </p:txBody>
      </p:sp>
      <p:sp>
        <p:nvSpPr>
          <p:cNvPr id="5" name="Slide Number Placeholder 4"/>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1468780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3" name="Footer Placeholder 2"/>
          <p:cNvSpPr>
            <a:spLocks noGrp="1"/>
          </p:cNvSpPr>
          <p:nvPr>
            <p:ph type="ftr" sz="quarter" idx="11"/>
          </p:nvPr>
        </p:nvSpPr>
        <p:spPr/>
        <p:txBody>
          <a:bodyPr/>
          <a:lstStyle/>
          <a:p>
            <a:endParaRPr lang="pt-BR">
              <a:solidFill>
                <a:prstClr val="black">
                  <a:tint val="75000"/>
                </a:prstClr>
              </a:solidFill>
            </a:endParaRPr>
          </a:p>
        </p:txBody>
      </p:sp>
      <p:sp>
        <p:nvSpPr>
          <p:cNvPr id="4" name="Slide Number Placeholder 3"/>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36064490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6" name="Footer Placeholder 5"/>
          <p:cNvSpPr>
            <a:spLocks noGrp="1"/>
          </p:cNvSpPr>
          <p:nvPr>
            <p:ph type="ftr" sz="quarter" idx="11"/>
          </p:nvPr>
        </p:nvSpPr>
        <p:spPr/>
        <p:txBody>
          <a:bodyPr/>
          <a:lstStyle/>
          <a:p>
            <a:endParaRPr lang="pt-BR">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5045321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6" name="Footer Placeholder 5"/>
          <p:cNvSpPr>
            <a:spLocks noGrp="1"/>
          </p:cNvSpPr>
          <p:nvPr>
            <p:ph type="ftr" sz="quarter" idx="11"/>
          </p:nvPr>
        </p:nvSpPr>
        <p:spPr/>
        <p:txBody>
          <a:bodyPr/>
          <a:lstStyle/>
          <a:p>
            <a:endParaRPr lang="pt-BR">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2925561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5" name="Footer Placeholder 4"/>
          <p:cNvSpPr>
            <a:spLocks noGrp="1"/>
          </p:cNvSpPr>
          <p:nvPr>
            <p:ph type="ftr" sz="quarter" idx="11"/>
          </p:nvPr>
        </p:nvSpPr>
        <p:spPr/>
        <p:txBody>
          <a:bodyPr/>
          <a:lstStyle/>
          <a:p>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372706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49504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03/06/2019</a:t>
            </a:fld>
            <a:endParaRPr lang="pt-BR">
              <a:solidFill>
                <a:prstClr val="black">
                  <a:tint val="75000"/>
                </a:prstClr>
              </a:solidFill>
            </a:endParaRPr>
          </a:p>
        </p:txBody>
      </p:sp>
      <p:sp>
        <p:nvSpPr>
          <p:cNvPr id="5" name="Footer Placeholder 4"/>
          <p:cNvSpPr>
            <a:spLocks noGrp="1"/>
          </p:cNvSpPr>
          <p:nvPr>
            <p:ph type="ftr" sz="quarter" idx="11"/>
          </p:nvPr>
        </p:nvSpPr>
        <p:spPr/>
        <p:txBody>
          <a:bodyPr/>
          <a:lstStyle/>
          <a:p>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371193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ítulo e conteúdo">
    <p:spTree>
      <p:nvGrpSpPr>
        <p:cNvPr id="1" name=""/>
        <p:cNvGrpSpPr/>
        <p:nvPr/>
      </p:nvGrpSpPr>
      <p:grpSpPr>
        <a:xfrm>
          <a:off x="0" y="0"/>
          <a:ext cx="0" cy="0"/>
          <a:chOff x="0" y="0"/>
          <a:chExt cx="0" cy="0"/>
        </a:xfrm>
      </p:grpSpPr>
      <p:pic>
        <p:nvPicPr>
          <p:cNvPr id="10" name="Imagem 9"/>
          <p:cNvPicPr>
            <a:picLocks noChangeAspect="1"/>
          </p:cNvPicPr>
          <p:nvPr userDrawn="1"/>
        </p:nvPicPr>
        <p:blipFill rotWithShape="1">
          <a:blip r:embed="rId2"/>
          <a:srcRect l="2932" r="3460" b="15315"/>
          <a:stretch/>
        </p:blipFill>
        <p:spPr>
          <a:xfrm>
            <a:off x="0" y="-24981"/>
            <a:ext cx="9180872" cy="5828881"/>
          </a:xfrm>
          <a:prstGeom prst="rect">
            <a:avLst/>
          </a:prstGeom>
        </p:spPr>
      </p:pic>
      <p:sp>
        <p:nvSpPr>
          <p:cNvPr id="14" name="Espaço Reservado para Título 1"/>
          <p:cNvSpPr>
            <a:spLocks noGrp="1"/>
          </p:cNvSpPr>
          <p:nvPr>
            <p:ph type="title"/>
          </p:nvPr>
        </p:nvSpPr>
        <p:spPr>
          <a:xfrm>
            <a:off x="199105" y="188150"/>
            <a:ext cx="8760542" cy="766973"/>
          </a:xfrm>
          <a:prstGeom prst="rect">
            <a:avLst/>
          </a:prstGeom>
        </p:spPr>
        <p:txBody>
          <a:bodyPr vert="horz" lIns="91440" tIns="45720" rIns="91440" bIns="45720" rtlCol="0" anchor="ctr">
            <a:normAutofit/>
          </a:bodyPr>
          <a:lstStyle/>
          <a:p>
            <a:r>
              <a:rPr lang="pt-BR" dirty="0"/>
              <a:t>Clique para editar o título mestre</a:t>
            </a:r>
          </a:p>
        </p:txBody>
      </p:sp>
      <p:sp>
        <p:nvSpPr>
          <p:cNvPr id="15" name="Espaço Reservado para Texto 2"/>
          <p:cNvSpPr>
            <a:spLocks noGrp="1"/>
          </p:cNvSpPr>
          <p:nvPr>
            <p:ph idx="1"/>
          </p:nvPr>
        </p:nvSpPr>
        <p:spPr>
          <a:xfrm>
            <a:off x="199105" y="1155757"/>
            <a:ext cx="8760542" cy="4537127"/>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16" name="Espaço Reservado para Data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0B6C1C7-2623-427A-A502-3E8654A7449B}" type="datetimeFigureOut">
              <a:rPr lang="pt-BR" smtClean="0">
                <a:solidFill>
                  <a:srgbClr val="FFFFFF">
                    <a:tint val="75000"/>
                  </a:srgbClr>
                </a:solidFill>
              </a:rPr>
              <a:pPr/>
              <a:t>03/06/2019</a:t>
            </a:fld>
            <a:endParaRPr lang="pt-BR">
              <a:solidFill>
                <a:srgbClr val="FFFFFF">
                  <a:tint val="75000"/>
                </a:srgbClr>
              </a:solidFill>
            </a:endParaRPr>
          </a:p>
        </p:txBody>
      </p:sp>
      <p:sp>
        <p:nvSpPr>
          <p:cNvPr id="17" name="Espaço Reservado para Rodapé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solidFill>
                <a:srgbClr val="FFFFFF">
                  <a:tint val="75000"/>
                </a:srgbClr>
              </a:solidFill>
            </a:endParaRPr>
          </a:p>
        </p:txBody>
      </p:sp>
      <p:pic>
        <p:nvPicPr>
          <p:cNvPr id="8"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9"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11"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2"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369509"/>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685800" y="260350"/>
            <a:ext cx="7989888" cy="5905500"/>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16420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3100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1121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958099"/>
      </p:ext>
    </p:extLst>
  </p:cSld>
  <p:clrMapOvr>
    <a:masterClrMapping/>
  </p:clrMapOvr>
  <p:transition spd="slow">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lvl1pPr>
              <a:defRPr>
                <a:latin typeface="Calibri" panose="020F0502020204030204" pitchFamily="34" charset="0"/>
                <a:cs typeface="Calibri" panose="020F0502020204030204" pitchFamily="34" charset="0"/>
              </a:defRPr>
            </a:lvl1pPr>
          </a:lstStyle>
          <a:p>
            <a:fld id="{86CB4B4D-7CA3-9044-876B-883B54F8677D}" type="slidenum">
              <a:rPr lang="pt-BR" smtClean="0">
                <a:solidFill>
                  <a:prstClr val="black">
                    <a:tint val="75000"/>
                  </a:prstClr>
                </a:solidFill>
              </a:rPr>
              <a:pPr/>
              <a:t>‹nº›</a:t>
            </a:fld>
            <a:endParaRPr lang="pt-BR" dirty="0">
              <a:solidFill>
                <a:prstClr val="black">
                  <a:tint val="75000"/>
                </a:prstClr>
              </a:solidFill>
            </a:endParaRPr>
          </a:p>
        </p:txBody>
      </p:sp>
    </p:spTree>
    <p:extLst>
      <p:ext uri="{BB962C8B-B14F-4D97-AF65-F5344CB8AC3E}">
        <p14:creationId xmlns:p14="http://schemas.microsoft.com/office/powerpoint/2010/main" val="272888400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401701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11560" y="1166018"/>
            <a:ext cx="8229600" cy="4525963"/>
          </a:xfrm>
          <a:prstGeom prst="rect">
            <a:avLst/>
          </a:prstGeom>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182291795"/>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tretch>
            <a:fillRect/>
          </a:stretch>
        </p:blipFill>
        <p:spPr>
          <a:xfrm>
            <a:off x="-108520" y="-27384"/>
            <a:ext cx="9334500" cy="6877050"/>
          </a:xfrm>
          <a:prstGeom prst="rect">
            <a:avLst/>
          </a:prstGeom>
        </p:spPr>
      </p:pic>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339163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26265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28048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432999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5176222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68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034262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432652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5518054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9042230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0046754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71363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extLst>
      <p:ext uri="{BB962C8B-B14F-4D97-AF65-F5344CB8AC3E}">
        <p14:creationId xmlns:p14="http://schemas.microsoft.com/office/powerpoint/2010/main" val="32870406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0" name="Imagem 9"/>
          <p:cNvPicPr>
            <a:picLocks noChangeAspect="1"/>
          </p:cNvPicPr>
          <p:nvPr userDrawn="1"/>
        </p:nvPicPr>
        <p:blipFill>
          <a:blip r:embed="rId2"/>
          <a:stretch>
            <a:fillRect/>
          </a:stretch>
        </p:blipFill>
        <p:spPr>
          <a:xfrm>
            <a:off x="8306046" y="6216481"/>
            <a:ext cx="781050" cy="371475"/>
          </a:xfrm>
          <a:prstGeom prst="rect">
            <a:avLst/>
          </a:prstGeom>
        </p:spPr>
      </p:pic>
      <p:sp>
        <p:nvSpPr>
          <p:cNvPr id="5" name="TextBox 7"/>
          <p:cNvSpPr txBox="1"/>
          <p:nvPr userDrawn="1"/>
        </p:nvSpPr>
        <p:spPr>
          <a:xfrm>
            <a:off x="8426450" y="621665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5693564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9150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6321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1589245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163501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2949122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rot="5400000">
            <a:off x="4715860" y="2137817"/>
            <a:ext cx="5859600" cy="205704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4" name="Shape 24"/>
          <p:cNvSpPr txBox="1">
            <a:spLocks noGrp="1"/>
          </p:cNvSpPr>
          <p:nvPr>
            <p:ph type="body" idx="1"/>
          </p:nvPr>
        </p:nvSpPr>
        <p:spPr>
          <a:xfrm rot="5400000">
            <a:off x="524838" y="156211"/>
            <a:ext cx="5859600" cy="6020254"/>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542870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2122380" y="-601713"/>
            <a:ext cx="5043600" cy="835205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8373804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791977" y="4800600"/>
            <a:ext cx="5486947" cy="5667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0" name="Shape 30"/>
          <p:cNvSpPr>
            <a:spLocks noGrp="1"/>
          </p:cNvSpPr>
          <p:nvPr>
            <p:ph type="pic" idx="2"/>
          </p:nvPr>
        </p:nvSpPr>
        <p:spPr>
          <a:xfrm>
            <a:off x="1791977" y="612775"/>
            <a:ext cx="5486947" cy="4114800"/>
          </a:xfrm>
          <a:prstGeom prst="rect">
            <a:avLst/>
          </a:prstGeom>
          <a:noFill/>
          <a:ln>
            <a:noFill/>
          </a:ln>
        </p:spPr>
        <p:txBody>
          <a:bodyPr spcFirstLastPara="1" wrap="square" lIns="91425" tIns="91425" rIns="91425" bIns="91425" anchor="t" anchorCtr="0"/>
          <a:lstStyle>
            <a:lvl1pPr marR="0" lvl="0" algn="l"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l"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l"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6pPr>
            <a:lvl7pPr marR="0" lvl="6"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7pPr>
            <a:lvl8pPr marR="0" lvl="7"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8pPr>
            <a:lvl9pPr marR="0" lvl="8"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body" idx="1"/>
          </p:nvPr>
        </p:nvSpPr>
        <p:spPr>
          <a:xfrm>
            <a:off x="1791977" y="5367338"/>
            <a:ext cx="5486947" cy="8049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22385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120" y="273050"/>
            <a:ext cx="3007878" cy="11619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4" name="Shape 34"/>
          <p:cNvSpPr txBox="1">
            <a:spLocks noGrp="1"/>
          </p:cNvSpPr>
          <p:nvPr>
            <p:ph type="body" idx="1"/>
          </p:nvPr>
        </p:nvSpPr>
        <p:spPr>
          <a:xfrm>
            <a:off x="3574429" y="273050"/>
            <a:ext cx="5112312" cy="58530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6pPr>
            <a:lvl7pPr marL="3199760" marR="0" lvl="6"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7pPr>
            <a:lvl8pPr marL="3656868" marR="0" lvl="7"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8pPr>
            <a:lvl9pPr marL="4113977" marR="0" lvl="8"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57120" y="1435100"/>
            <a:ext cx="3007878" cy="46911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91049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549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671"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3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3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6" y="1535113"/>
            <a:ext cx="40411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6" y="2174875"/>
            <a:ext cx="40411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269409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0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178212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0"/>
            <a:ext cx="7772550" cy="1362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550" cy="15003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858015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188"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430360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71502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4619936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rot="5400000">
            <a:off x="4715860" y="2137817"/>
            <a:ext cx="5859600" cy="205704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4" name="Shape 24"/>
          <p:cNvSpPr txBox="1">
            <a:spLocks noGrp="1"/>
          </p:cNvSpPr>
          <p:nvPr>
            <p:ph type="body" idx="1"/>
          </p:nvPr>
        </p:nvSpPr>
        <p:spPr>
          <a:xfrm rot="5400000">
            <a:off x="524838" y="156211"/>
            <a:ext cx="5859600" cy="6020254"/>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93702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2122380" y="-601713"/>
            <a:ext cx="5043600" cy="835205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659020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791977" y="4800600"/>
            <a:ext cx="5486947" cy="5667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0" name="Shape 30"/>
          <p:cNvSpPr>
            <a:spLocks noGrp="1"/>
          </p:cNvSpPr>
          <p:nvPr>
            <p:ph type="pic" idx="2"/>
          </p:nvPr>
        </p:nvSpPr>
        <p:spPr>
          <a:xfrm>
            <a:off x="1791977" y="612775"/>
            <a:ext cx="5486947" cy="4114800"/>
          </a:xfrm>
          <a:prstGeom prst="rect">
            <a:avLst/>
          </a:prstGeom>
          <a:noFill/>
          <a:ln>
            <a:noFill/>
          </a:ln>
        </p:spPr>
        <p:txBody>
          <a:bodyPr spcFirstLastPara="1" wrap="square" lIns="91425" tIns="91425" rIns="91425" bIns="91425" anchor="t" anchorCtr="0"/>
          <a:lstStyle>
            <a:lvl1pPr marR="0" lvl="0" algn="l"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l"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l"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6pPr>
            <a:lvl7pPr marR="0" lvl="6"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7pPr>
            <a:lvl8pPr marR="0" lvl="7"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8pPr>
            <a:lvl9pPr marR="0" lvl="8"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body" idx="1"/>
          </p:nvPr>
        </p:nvSpPr>
        <p:spPr>
          <a:xfrm>
            <a:off x="1791977" y="5367338"/>
            <a:ext cx="5486947" cy="8049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165531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120" y="273050"/>
            <a:ext cx="3007878" cy="11619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4" name="Shape 34"/>
          <p:cNvSpPr txBox="1">
            <a:spLocks noGrp="1"/>
          </p:cNvSpPr>
          <p:nvPr>
            <p:ph type="body" idx="1"/>
          </p:nvPr>
        </p:nvSpPr>
        <p:spPr>
          <a:xfrm>
            <a:off x="3574429" y="273050"/>
            <a:ext cx="5112312" cy="58530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6pPr>
            <a:lvl7pPr marL="3199760" marR="0" lvl="6"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7pPr>
            <a:lvl8pPr marL="3656868" marR="0" lvl="7"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8pPr>
            <a:lvl9pPr marL="4113977" marR="0" lvl="8"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57120" y="1435100"/>
            <a:ext cx="3007878" cy="46911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391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4648531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671"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3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3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6" y="1535113"/>
            <a:ext cx="40411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6" y="2174875"/>
            <a:ext cx="40411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61332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0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975657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0"/>
            <a:ext cx="7772550" cy="1362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550" cy="15003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86757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188"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685527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27919368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11560" y="1166018"/>
            <a:ext cx="8229600" cy="4525963"/>
          </a:xfrm>
          <a:prstGeom prst="rect">
            <a:avLst/>
          </a:prstGeom>
          <a:solidFill>
            <a:schemeClr val="tx2"/>
          </a:solidFill>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TextBox 7">
            <a:extLst>
              <a:ext uri="{FF2B5EF4-FFF2-40B4-BE49-F238E27FC236}">
                <a16:creationId xmlns:a16="http://schemas.microsoft.com/office/drawing/2014/main" id="{9E4525F1-84BD-4D76-878C-1E9D979DACFE}"/>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828687035"/>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2297762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7308277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281914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33581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9153725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9593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0851077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8211237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5827310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2843472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4887847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7992377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0577967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DAA9E71-A69E-4C04-AB1B-B0D794265213}"/>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6491781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88827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111.xml"/><Relationship Id="rId7" Type="http://schemas.openxmlformats.org/officeDocument/2006/relationships/theme" Target="../theme/theme1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image" Target="../media/image4.png"/><Relationship Id="rId5" Type="http://schemas.openxmlformats.org/officeDocument/2006/relationships/slideLayout" Target="../slideLayouts/slideLayout113.xml"/><Relationship Id="rId10" Type="http://schemas.openxmlformats.org/officeDocument/2006/relationships/image" Target="../media/image3.tiff"/><Relationship Id="rId4" Type="http://schemas.openxmlformats.org/officeDocument/2006/relationships/slideLayout" Target="../slideLayouts/slideLayout112.xml"/><Relationship Id="rId9" Type="http://schemas.openxmlformats.org/officeDocument/2006/relationships/image" Target="../media/image2.tif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image" Target="../media/image3.tiff"/><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image" Target="../media/image2.tiff"/><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image" Target="../media/image1.tiff"/><Relationship Id="rId5" Type="http://schemas.openxmlformats.org/officeDocument/2006/relationships/slideLayout" Target="../slideLayouts/slideLayout119.xml"/><Relationship Id="rId10" Type="http://schemas.openxmlformats.org/officeDocument/2006/relationships/theme" Target="../theme/theme11.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3.tiff"/><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2.tif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tif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5.emf"/><Relationship Id="rId3" Type="http://schemas.openxmlformats.org/officeDocument/2006/relationships/slideLayout" Target="../slideLayouts/slideLayout32.xml"/><Relationship Id="rId21" Type="http://schemas.openxmlformats.org/officeDocument/2006/relationships/image" Target="../media/image3.tif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oleObject" Target="../embeddings/oleObject1.bin"/><Relationship Id="rId2" Type="http://schemas.openxmlformats.org/officeDocument/2006/relationships/slideLayout" Target="../slideLayouts/slideLayout31.xml"/><Relationship Id="rId16" Type="http://schemas.openxmlformats.org/officeDocument/2006/relationships/tags" Target="../tags/tag1.xml"/><Relationship Id="rId20" Type="http://schemas.openxmlformats.org/officeDocument/2006/relationships/image" Target="../media/image2.tif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vmlDrawing" Target="../drawings/vmlDrawing1.vml"/><Relationship Id="rId10" Type="http://schemas.openxmlformats.org/officeDocument/2006/relationships/slideLayout" Target="../slideLayouts/slideLayout39.xml"/><Relationship Id="rId19" Type="http://schemas.openxmlformats.org/officeDocument/2006/relationships/image" Target="../media/image1.tif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 Id="rId22"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slideLayout" Target="../slideLayouts/slideLayout45.xml"/><Relationship Id="rId7" Type="http://schemas.openxmlformats.org/officeDocument/2006/relationships/image" Target="../media/image2.tiff"/><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1.tiff"/><Relationship Id="rId5"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5.xml"/><Relationship Id="rId3" Type="http://schemas.openxmlformats.org/officeDocument/2006/relationships/slideLayout" Target="../slideLayouts/slideLayout49.xml"/><Relationship Id="rId21" Type="http://schemas.openxmlformats.org/officeDocument/2006/relationships/image" Target="../media/image3.tif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2.tif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tiff"/><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2.tif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1.tiff"/><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6.xml"/><Relationship Id="rId5" Type="http://schemas.openxmlformats.org/officeDocument/2006/relationships/slideLayout" Target="../slideLayouts/slideLayout68.xml"/><Relationship Id="rId15" Type="http://schemas.openxmlformats.org/officeDocument/2006/relationships/image" Target="../media/image4.png"/><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3.tif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image" Target="../media/image2.tiff"/><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tiff"/><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7.xml"/><Relationship Id="rId5" Type="http://schemas.openxmlformats.org/officeDocument/2006/relationships/slideLayout" Target="../slideLayouts/slideLayout78.xml"/><Relationship Id="rId15" Type="http://schemas.openxmlformats.org/officeDocument/2006/relationships/image" Target="../media/image4.png"/><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3.tif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image" Target="../media/image2.tiff"/><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tiff"/><Relationship Id="rId2" Type="http://schemas.openxmlformats.org/officeDocument/2006/relationships/slideLayout" Target="../slideLayouts/slideLayout85.xml"/><Relationship Id="rId16" Type="http://schemas.openxmlformats.org/officeDocument/2006/relationships/theme" Target="../theme/theme8.xml"/><Relationship Id="rId20" Type="http://schemas.openxmlformats.org/officeDocument/2006/relationships/image" Target="../media/image4.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image" Target="../media/image3.tiff"/><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image" Target="../media/image2.tiff"/><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image" Target="../media/image1.tiff"/><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9.xml"/><Relationship Id="rId5" Type="http://schemas.openxmlformats.org/officeDocument/2006/relationships/slideLayout" Target="../slideLayouts/slideLayout103.xml"/><Relationship Id="rId15" Type="http://schemas.openxmlformats.org/officeDocument/2006/relationships/image" Target="../media/image4.png"/><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3.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3"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4"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5"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dirty="0"/>
          </a:p>
        </p:txBody>
      </p:sp>
      <p:sp>
        <p:nvSpPr>
          <p:cNvPr id="16" name="Shape 1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7"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8"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9"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620471"/>
      </p:ext>
    </p:extLst>
  </p:cSld>
  <p:clrMap bg1="lt1" tx1="dk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61A265A-0AD1-4355-8A65-B9F3F4963EF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C5BB11-A91C-4FDE-88C9-647B298D56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7D2323-D095-45F3-826C-3525EF25C1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E1BB25E-2443-4DA3-94DD-5CA5E81E7056}" type="datetimeFigureOut">
              <a:rPr lang="pt-BR" smtClean="0"/>
              <a:t>03/06/2019</a:t>
            </a:fld>
            <a:endParaRPr lang="pt-BR"/>
          </a:p>
        </p:txBody>
      </p:sp>
      <p:sp>
        <p:nvSpPr>
          <p:cNvPr id="5" name="Espaço Reservado para Rodapé 4">
            <a:extLst>
              <a:ext uri="{FF2B5EF4-FFF2-40B4-BE49-F238E27FC236}">
                <a16:creationId xmlns:a16="http://schemas.microsoft.com/office/drawing/2014/main" id="{C982C1E8-6CAE-4822-A614-064F06B192C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8329BC0-470C-4807-9E0F-6B22CC2C4F2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4E426-9B0F-4FDD-821D-9C318AC0C01E}" type="slidenum">
              <a:rPr lang="pt-BR" smtClean="0"/>
              <a:t>‹nº›</a:t>
            </a:fld>
            <a:endParaRPr lang="pt-BR"/>
          </a:p>
        </p:txBody>
      </p:sp>
      <p:pic>
        <p:nvPicPr>
          <p:cNvPr id="8"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6410" y="211018"/>
            <a:ext cx="1146811" cy="1034233"/>
          </a:xfrm>
          <a:prstGeom prst="rect">
            <a:avLst/>
          </a:prstGeom>
        </p:spPr>
      </p:pic>
      <p:pic>
        <p:nvPicPr>
          <p:cNvPr id="9"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436594" y="6251943"/>
            <a:ext cx="421656" cy="469532"/>
          </a:xfrm>
          <a:prstGeom prst="rect">
            <a:avLst/>
          </a:prstGeom>
        </p:spPr>
      </p:pic>
      <p:pic>
        <p:nvPicPr>
          <p:cNvPr id="10"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06410" y="6254496"/>
            <a:ext cx="4512116" cy="469532"/>
          </a:xfrm>
          <a:prstGeom prst="rect">
            <a:avLst/>
          </a:prstGeom>
        </p:spPr>
      </p:pic>
      <p:pic>
        <p:nvPicPr>
          <p:cNvPr id="12"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36088" y="147451"/>
            <a:ext cx="981280"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73996"/>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6"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7"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8"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74" r:id="rId1"/>
    <p:sldLayoutId id="2147483673" r:id="rId2"/>
    <p:sldLayoutId id="2147483672"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78" r:id="rId14"/>
    <p:sldLayoutId id="2147483764" r:id="rId15"/>
    <p:sldLayoutId id="2147483765" r:id="rId16"/>
    <p:sldLayoutId id="2147483766" r:id="rId17"/>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16"/>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47" name="Slide do think-cell" r:id="rId17" imgW="270" imgH="270" progId="TCLayout.ActiveDocument.1">
                  <p:embed/>
                </p:oleObj>
              </mc:Choice>
              <mc:Fallback>
                <p:oleObj name="Slide do think-cell" r:id="rId17" imgW="270" imgH="270"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F0B6C1C7-2623-427A-A502-3E8654A7449B}" type="datetimeFigureOut">
              <a:rPr lang="pt-BR" b="0" i="0" smtClean="0">
                <a:solidFill>
                  <a:prstClr val="black">
                    <a:tint val="75000"/>
                  </a:prstClr>
                </a:solidFill>
                <a:latin typeface="Calibri" panose="020F0502020204030204"/>
              </a:rPr>
              <a:pPr eaLnBrk="1" fontAlgn="auto" hangingPunct="1">
                <a:spcBef>
                  <a:spcPts val="0"/>
                </a:spcBef>
                <a:spcAft>
                  <a:spcPts val="0"/>
                </a:spcAft>
              </a:pPr>
              <a:t>03/06/2019</a:t>
            </a:fld>
            <a:endParaRPr lang="pt-BR" b="0" i="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pt-BR" b="0" i="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48F63A3B-78C7-47BE-AE5E-E10140E04643}" type="slidenum">
              <a:rPr lang="en-US" b="0" i="0" dirty="0">
                <a:solidFill>
                  <a:prstClr val="black">
                    <a:tint val="75000"/>
                  </a:prstClr>
                </a:solidFill>
                <a:latin typeface="Calibri" panose="020F0502020204030204"/>
              </a:rPr>
              <a:pPr eaLnBrk="1" fontAlgn="auto" hangingPunct="1">
                <a:spcBef>
                  <a:spcPts val="0"/>
                </a:spcBef>
                <a:spcAft>
                  <a:spcPts val="0"/>
                </a:spcAft>
              </a:pPr>
              <a:t>‹nº›</a:t>
            </a:fld>
            <a:endParaRPr lang="en-US" b="0" i="0" dirty="0">
              <a:solidFill>
                <a:prstClr val="black">
                  <a:tint val="75000"/>
                </a:prstClr>
              </a:solidFill>
              <a:latin typeface="Calibri" panose="020F0502020204030204"/>
            </a:endParaRPr>
          </a:p>
        </p:txBody>
      </p:sp>
      <p:pic>
        <p:nvPicPr>
          <p:cNvPr id="11"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12"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13"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4"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69494"/>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Espaço Reservado para Título 1"/>
          <p:cNvSpPr>
            <a:spLocks noGrp="1"/>
          </p:cNvSpPr>
          <p:nvPr>
            <p:ph type="title"/>
          </p:nvPr>
        </p:nvSpPr>
        <p:spPr bwMode="auto">
          <a:xfrm>
            <a:off x="457121" y="274638"/>
            <a:ext cx="8229759"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dirty="0"/>
              <a:t>Clique para editar o estilo do título mestre</a:t>
            </a:r>
          </a:p>
        </p:txBody>
      </p:sp>
      <p:sp>
        <p:nvSpPr>
          <p:cNvPr id="5123" name="Espaço Reservado para Texto 2"/>
          <p:cNvSpPr>
            <a:spLocks noGrp="1"/>
          </p:cNvSpPr>
          <p:nvPr>
            <p:ph type="body" idx="1"/>
          </p:nvPr>
        </p:nvSpPr>
        <p:spPr bwMode="auto">
          <a:xfrm>
            <a:off x="457121" y="1600206"/>
            <a:ext cx="8229759"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57120" y="6356369"/>
            <a:ext cx="2133230" cy="365125"/>
          </a:xfrm>
          <a:prstGeom prst="rect">
            <a:avLst/>
          </a:prstGeom>
        </p:spPr>
        <p:txBody>
          <a:bodyPr vert="horz" lIns="91440" tIns="45720" rIns="91440" bIns="45720" rtlCol="0" anchor="ctr"/>
          <a:lstStyle>
            <a:lvl1pPr algn="l">
              <a:defRPr sz="1200" smtClean="0">
                <a:solidFill>
                  <a:schemeClr val="tx1">
                    <a:tint val="75000"/>
                  </a:schemeClr>
                </a:solidFill>
                <a:latin typeface="Calibri" panose="020F0502020204030204" pitchFamily="34" charset="0"/>
                <a:cs typeface="Calibri" panose="020F0502020204030204" pitchFamily="34" charset="0"/>
              </a:defRPr>
            </a:lvl1pPr>
          </a:lstStyle>
          <a:p>
            <a:pPr>
              <a:defRPr/>
            </a:pPr>
            <a:fld id="{6DC66395-0B1F-4777-90F4-084629CB2088}" type="datetimeFigureOut">
              <a:rPr lang="pt-BR" smtClean="0"/>
              <a:pPr>
                <a:defRPr/>
              </a:pPr>
              <a:t>03/06/2019</a:t>
            </a:fld>
            <a:endParaRPr lang="pt-BR" dirty="0"/>
          </a:p>
        </p:txBody>
      </p:sp>
      <p:sp>
        <p:nvSpPr>
          <p:cNvPr id="5" name="Espaço Reservado para Rodapé 4"/>
          <p:cNvSpPr>
            <a:spLocks noGrp="1"/>
          </p:cNvSpPr>
          <p:nvPr>
            <p:ph type="ftr" sz="quarter" idx="3"/>
          </p:nvPr>
        </p:nvSpPr>
        <p:spPr>
          <a:xfrm>
            <a:off x="3123658" y="6356369"/>
            <a:ext cx="2896685"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cs typeface="Calibri" panose="020F0502020204030204" pitchFamily="34" charset="0"/>
              </a:defRPr>
            </a:lvl1pPr>
          </a:lstStyle>
          <a:p>
            <a:pPr>
              <a:defRPr/>
            </a:pPr>
            <a:endParaRPr lang="pt-BR" dirty="0"/>
          </a:p>
        </p:txBody>
      </p:sp>
      <p:sp>
        <p:nvSpPr>
          <p:cNvPr id="6" name="Espaço Reservado para Número de Slide 5"/>
          <p:cNvSpPr>
            <a:spLocks noGrp="1"/>
          </p:cNvSpPr>
          <p:nvPr>
            <p:ph type="sldNum" sz="quarter" idx="4"/>
          </p:nvPr>
        </p:nvSpPr>
        <p:spPr>
          <a:xfrm>
            <a:off x="6553650" y="6356369"/>
            <a:ext cx="2133230" cy="365125"/>
          </a:xfrm>
          <a:prstGeom prst="rect">
            <a:avLst/>
          </a:prstGeom>
        </p:spPr>
        <p:txBody>
          <a:bodyPr vert="horz" lIns="91440" tIns="45720" rIns="91440" bIns="45720" rtlCol="0" anchor="ctr"/>
          <a:lstStyle>
            <a:lvl1pPr algn="r">
              <a:defRPr sz="1200" smtClean="0">
                <a:solidFill>
                  <a:schemeClr val="tx1">
                    <a:tint val="75000"/>
                  </a:schemeClr>
                </a:solidFill>
                <a:latin typeface="Calibri" panose="020F0502020204030204" pitchFamily="34" charset="0"/>
                <a:cs typeface="Calibri" panose="020F0502020204030204" pitchFamily="34" charset="0"/>
              </a:defRPr>
            </a:lvl1pPr>
          </a:lstStyle>
          <a:p>
            <a:pPr>
              <a:defRPr/>
            </a:pPr>
            <a:fld id="{0ECC1FAE-F612-4536-B6D3-7B2B7507E7FF}" type="slidenum">
              <a:rPr lang="pt-BR" smtClean="0"/>
              <a:pPr>
                <a:defRPr/>
              </a:pPr>
              <a:t>‹nº›</a:t>
            </a:fld>
            <a:endParaRPr lang="pt-BR" dirty="0"/>
          </a:p>
        </p:txBody>
      </p:sp>
      <p:pic>
        <p:nvPicPr>
          <p:cNvPr id="7"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8"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9"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0"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2486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Lst>
  <p:txStyles>
    <p:titleStyle>
      <a:lvl1pPr algn="ctr" rtl="0" fontAlgn="base">
        <a:spcBef>
          <a:spcPct val="0"/>
        </a:spcBef>
        <a:spcAft>
          <a:spcPct val="0"/>
        </a:spcAft>
        <a:defRPr sz="4400" kern="1200">
          <a:solidFill>
            <a:schemeClr val="tx1"/>
          </a:solidFill>
          <a:latin typeface="Calibri" panose="020F0502020204030204" pitchFamily="34" charset="0"/>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6"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7"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8"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658808"/>
      </p:ext>
    </p:extLst>
  </p:cSld>
  <p:clrMap bg1="dk2" tx1="lt1" bg2="dk1"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7"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8"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9"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02367"/>
      </p:ext>
    </p:extLst>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dirty="0"/>
          </a:p>
        </p:txBody>
      </p:sp>
      <p:sp>
        <p:nvSpPr>
          <p:cNvPr id="16" name="Shape 1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7"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8"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9"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69363"/>
      </p:ext>
    </p:extLst>
  </p:cSld>
  <p:clrMap bg1="lt1" tx1="dk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5"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6"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7"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193929"/>
      </p:ext>
    </p:extLst>
  </p:cSld>
  <p:clrMap bg1="dk2" tx1="lt1" bg2="dk1"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7"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8"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9"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72589"/>
      </p:ext>
    </p:extLst>
  </p:cSld>
  <p:clrMap bg1="lt1" tx1="dk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10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67.xml"/><Relationship Id="rId1" Type="http://schemas.openxmlformats.org/officeDocument/2006/relationships/slideLayout" Target="../slideLayouts/slideLayout27.xml"/><Relationship Id="rId4" Type="http://schemas.openxmlformats.org/officeDocument/2006/relationships/image" Target="../media/image86.jpeg"/></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8.xml"/><Relationship Id="rId4" Type="http://schemas.openxmlformats.org/officeDocument/2006/relationships/image" Target="../media/image89.png"/></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65.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2.png"/><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68.xml"/><Relationship Id="rId1" Type="http://schemas.openxmlformats.org/officeDocument/2006/relationships/slideLayout" Target="../slideLayouts/slideLayout27.xml"/><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9.xml"/><Relationship Id="rId1" Type="http://schemas.openxmlformats.org/officeDocument/2006/relationships/slideLayout" Target="../slideLayouts/slideLayout27.xml"/><Relationship Id="rId5" Type="http://schemas.openxmlformats.org/officeDocument/2006/relationships/image" Target="../media/image94.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7.tif"/><Relationship Id="rId2" Type="http://schemas.openxmlformats.org/officeDocument/2006/relationships/image" Target="../media/image99.png"/><Relationship Id="rId1" Type="http://schemas.openxmlformats.org/officeDocument/2006/relationships/slideLayout" Target="../slideLayouts/slideLayout29.xml"/><Relationship Id="rId4" Type="http://schemas.openxmlformats.org/officeDocument/2006/relationships/image" Target="../media/image106.png"/></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65.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tif"/><Relationship Id="rId2" Type="http://schemas.openxmlformats.org/officeDocument/2006/relationships/hyperlink" Target="https://panamapapers.icij.org/graphs/#_ga=2.76114581.1203325373.1504025617-57608160.1504025617" TargetMode="External"/><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3" Type="http://schemas.openxmlformats.org/officeDocument/2006/relationships/image" Target="../media/image107.tif"/><Relationship Id="rId2" Type="http://schemas.openxmlformats.org/officeDocument/2006/relationships/image" Target="../media/image99.png"/><Relationship Id="rId1" Type="http://schemas.openxmlformats.org/officeDocument/2006/relationships/slideLayout" Target="../slideLayouts/slideLayout29.xml"/><Relationship Id="rId4" Type="http://schemas.openxmlformats.org/officeDocument/2006/relationships/image" Target="../media/image112.png"/></Relationships>
</file>

<file path=ppt/slides/_rels/slide1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130.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72.xml"/><Relationship Id="rId1" Type="http://schemas.openxmlformats.org/officeDocument/2006/relationships/slideLayout" Target="../slideLayouts/slideLayout75.xml"/></Relationships>
</file>

<file path=ppt/slides/_rels/slide13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73.xml"/><Relationship Id="rId1" Type="http://schemas.openxmlformats.org/officeDocument/2006/relationships/slideLayout" Target="../slideLayouts/slideLayout75.xml"/><Relationship Id="rId4" Type="http://schemas.openxmlformats.org/officeDocument/2006/relationships/image" Target="../media/image126.emf"/></Relationships>
</file>

<file path=ppt/slides/_rels/slide136.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74.xml"/><Relationship Id="rId1" Type="http://schemas.openxmlformats.org/officeDocument/2006/relationships/slideLayout" Target="../slideLayouts/slideLayout75.xml"/></Relationships>
</file>

<file path=ppt/slides/_rels/slide137.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75.xml"/><Relationship Id="rId1" Type="http://schemas.openxmlformats.org/officeDocument/2006/relationships/slideLayout" Target="../slideLayouts/slideLayout75.xml"/></Relationships>
</file>

<file path=ppt/slides/_rels/slide1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6.xml"/><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77.xml"/><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4.xml"/></Relationships>
</file>

<file path=ppt/slides/_rels/slide1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99.png"/><Relationship Id="rId1" Type="http://schemas.openxmlformats.org/officeDocument/2006/relationships/slideLayout" Target="../slideLayouts/slideLayout29.xml"/><Relationship Id="rId5" Type="http://schemas.openxmlformats.org/officeDocument/2006/relationships/image" Target="../media/image136.png"/><Relationship Id="rId4" Type="http://schemas.openxmlformats.org/officeDocument/2006/relationships/image" Target="../media/image135.png"/></Relationships>
</file>

<file path=ppt/slides/_rels/slide15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9.xml"/></Relationships>
</file>

<file path=ppt/slides/_rels/slide155.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83.xml"/><Relationship Id="rId1" Type="http://schemas.openxmlformats.org/officeDocument/2006/relationships/slideLayout" Target="../slideLayouts/slideLayout9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9.xml"/></Relationships>
</file>

<file path=ppt/slides/_rels/slide158.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86.xml"/><Relationship Id="rId1" Type="http://schemas.openxmlformats.org/officeDocument/2006/relationships/slideLayout" Target="../slideLayouts/slideLayout9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9.xml"/></Relationships>
</file>

<file path=ppt/slides/_rels/slide161.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89.xml"/><Relationship Id="rId1" Type="http://schemas.openxmlformats.org/officeDocument/2006/relationships/slideLayout" Target="../slideLayouts/slideLayout9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4.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7.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85.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9.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neo4j.com/docs/developer-manual/3.4/cypher/clauses/create/#create-nodes" TargetMode="External"/><Relationship Id="rId2" Type="http://schemas.openxmlformats.org/officeDocument/2006/relationships/notesSlide" Target="../notesSlides/notesSlide18.xml"/><Relationship Id="rId1" Type="http://schemas.openxmlformats.org/officeDocument/2006/relationships/slideLayout" Target="../slideLayouts/slideLayout109.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109.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9.xml"/></Relationships>
</file>

<file path=ppt/slides/_rels/slide32.xml.rels><?xml version="1.0" encoding="UTF-8" standalone="yes"?>
<Relationships xmlns="http://schemas.openxmlformats.org/package/2006/relationships"><Relationship Id="rId3" Type="http://schemas.openxmlformats.org/officeDocument/2006/relationships/hyperlink" Target="https://neo4j.com/docs/developer-manual/3.4/cypher/clauses/create/#create-nodes" TargetMode="External"/><Relationship Id="rId2" Type="http://schemas.openxmlformats.org/officeDocument/2006/relationships/notesSlide" Target="../notesSlides/notesSlide22.xml"/><Relationship Id="rId1" Type="http://schemas.openxmlformats.org/officeDocument/2006/relationships/slideLayout" Target="../slideLayouts/slideLayout109.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9.xml"/></Relationships>
</file>

<file path=ppt/slides/_rels/slide35.xml.rels><?xml version="1.0" encoding="UTF-8" standalone="yes"?>
<Relationships xmlns="http://schemas.openxmlformats.org/package/2006/relationships"><Relationship Id="rId3" Type="http://schemas.openxmlformats.org/officeDocument/2006/relationships/hyperlink" Target="https://neo4j.com/docs/developer-manual/3.4/cypher/clauses/foreach" TargetMode="External"/><Relationship Id="rId2" Type="http://schemas.openxmlformats.org/officeDocument/2006/relationships/notesSlide" Target="../notesSlides/notesSlide25.xml"/><Relationship Id="rId1" Type="http://schemas.openxmlformats.org/officeDocument/2006/relationships/slideLayout" Target="../slideLayouts/slideLayout109.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09.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109.xml"/><Relationship Id="rId5" Type="http://schemas.openxmlformats.org/officeDocument/2006/relationships/image" Target="../media/image34.png"/><Relationship Id="rId4" Type="http://schemas.openxmlformats.org/officeDocument/2006/relationships/hyperlink" Target="https://neo4j.com/docs/developer-manual/3.4/cypher/clauses/load-csv/"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9.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09.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9.xm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1.xml"/><Relationship Id="rId1" Type="http://schemas.openxmlformats.org/officeDocument/2006/relationships/slideLayout" Target="../slideLayouts/slideLayout109.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3.xml"/><Relationship Id="rId1" Type="http://schemas.openxmlformats.org/officeDocument/2006/relationships/slideLayout" Target="../slideLayouts/slideLayout109.xml"/></Relationships>
</file>

<file path=ppt/slides/_rels/slide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4.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5.xml"/><Relationship Id="rId1" Type="http://schemas.openxmlformats.org/officeDocument/2006/relationships/slideLayout" Target="../slideLayouts/slideLayout109.xml"/></Relationships>
</file>

<file path=ppt/slides/_rels/slide4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6.xml"/><Relationship Id="rId1" Type="http://schemas.openxmlformats.org/officeDocument/2006/relationships/slideLayout" Target="../slideLayouts/slideLayout109.xml"/></Relationships>
</file>

<file path=ppt/slides/_rels/slide4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7.xml"/><Relationship Id="rId1" Type="http://schemas.openxmlformats.org/officeDocument/2006/relationships/slideLayout" Target="../slideLayouts/slideLayout109.xml"/></Relationships>
</file>

<file path=ppt/slides/_rels/slide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8.xml"/><Relationship Id="rId1" Type="http://schemas.openxmlformats.org/officeDocument/2006/relationships/slideLayout" Target="../slideLayouts/slideLayout109.xml"/><Relationship Id="rId5" Type="http://schemas.openxmlformats.org/officeDocument/2006/relationships/image" Target="../media/image34.png"/><Relationship Id="rId4" Type="http://schemas.openxmlformats.org/officeDocument/2006/relationships/hyperlink" Target="https://neo4j.com/docs/developer-manual/3.4/cypher/clauses/match/"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9.xml"/></Relationships>
</file>

<file path=ppt/slides/_rels/slide51.xml.rels><?xml version="1.0" encoding="UTF-8" standalone="yes"?>
<Relationships xmlns="http://schemas.openxmlformats.org/package/2006/relationships"><Relationship Id="rId3" Type="http://schemas.openxmlformats.org/officeDocument/2006/relationships/hyperlink" Target="https://neo4j.com/docs/developer-manual/3.4/cypher/clauses/where/" TargetMode="External"/><Relationship Id="rId2" Type="http://schemas.openxmlformats.org/officeDocument/2006/relationships/notesSlide" Target="../notesSlides/notesSlide41.xml"/><Relationship Id="rId1" Type="http://schemas.openxmlformats.org/officeDocument/2006/relationships/slideLayout" Target="../slideLayouts/slideLayout109.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9.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09.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s://neo4j.com/docs/developer-manual/3.4/cypher/clauses/set/" TargetMode="External"/><Relationship Id="rId2" Type="http://schemas.openxmlformats.org/officeDocument/2006/relationships/notesSlide" Target="../notesSlides/notesSlide50.xml"/><Relationship Id="rId1" Type="http://schemas.openxmlformats.org/officeDocument/2006/relationships/slideLayout" Target="../slideLayouts/slideLayout109.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9.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09.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9.xml"/></Relationships>
</file>

<file path=ppt/slides/_rels/slide65.xml.rels><?xml version="1.0" encoding="UTF-8" standalone="yes"?>
<Relationships xmlns="http://schemas.openxmlformats.org/package/2006/relationships"><Relationship Id="rId3" Type="http://schemas.openxmlformats.org/officeDocument/2006/relationships/hyperlink" Target="https://neo4j.com/docs/developer-manual/3.4/cypher/clauses/delete" TargetMode="External"/><Relationship Id="rId2" Type="http://schemas.openxmlformats.org/officeDocument/2006/relationships/notesSlide" Target="../notesSlides/notesSlide55.xml"/><Relationship Id="rId1" Type="http://schemas.openxmlformats.org/officeDocument/2006/relationships/slideLayout" Target="../slideLayouts/slideLayout109.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9.xml"/></Relationships>
</file>

<file path=ppt/slides/_rels/slide68.xml.rels><?xml version="1.0" encoding="UTF-8" standalone="yes"?>
<Relationships xmlns="http://schemas.openxmlformats.org/package/2006/relationships"><Relationship Id="rId3" Type="http://schemas.openxmlformats.org/officeDocument/2006/relationships/hyperlink" Target="https://neo4j.com/docs/developer-manual/3.4/cypher/clauses/remove/" TargetMode="External"/><Relationship Id="rId2" Type="http://schemas.openxmlformats.org/officeDocument/2006/relationships/notesSlide" Target="../notesSlides/notesSlide58.xml"/><Relationship Id="rId1" Type="http://schemas.openxmlformats.org/officeDocument/2006/relationships/slideLayout" Target="../slideLayouts/slideLayout109.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09.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09.xml"/><Relationship Id="rId5" Type="http://schemas.openxmlformats.org/officeDocument/2006/relationships/image" Target="../media/image32.png"/><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09.xml"/><Relationship Id="rId5" Type="http://schemas.openxmlformats.org/officeDocument/2006/relationships/image" Target="../media/image32.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8.xml"/><Relationship Id="rId4" Type="http://schemas.openxmlformats.org/officeDocument/2006/relationships/image" Target="../media/image62.png"/></Relationships>
</file>

<file path=ppt/slides/_rels/slide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8.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8.xml"/><Relationship Id="rId4" Type="http://schemas.openxmlformats.org/officeDocument/2006/relationships/image" Target="../media/image75.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14.xml"/><Relationship Id="rId5" Type="http://schemas.openxmlformats.org/officeDocument/2006/relationships/image" Target="../media/image78.png"/><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MBA em IA</a:t>
            </a:r>
            <a:br>
              <a:rPr lang="pt-BR" dirty="0"/>
            </a:br>
            <a:br>
              <a:rPr lang="pt-BR" dirty="0"/>
            </a:br>
            <a:r>
              <a:rPr lang="pt-BR" sz="2100" dirty="0"/>
              <a:t>Arquitetura de Dados</a:t>
            </a:r>
            <a:endParaRPr lang="pt-BR" dirty="0"/>
          </a:p>
        </p:txBody>
      </p:sp>
      <p:sp>
        <p:nvSpPr>
          <p:cNvPr id="3" name="Subtítulo 2"/>
          <p:cNvSpPr>
            <a:spLocks noGrp="1"/>
          </p:cNvSpPr>
          <p:nvPr>
            <p:ph type="subTitle" idx="1"/>
          </p:nvPr>
        </p:nvSpPr>
        <p:spPr/>
        <p:txBody>
          <a:bodyPr/>
          <a:lstStyle/>
          <a:p>
            <a:r>
              <a:rPr lang="pt-BR" dirty="0">
                <a:solidFill>
                  <a:srgbClr val="07A990"/>
                </a:solidFill>
              </a:rPr>
              <a:t>NO-SQL</a:t>
            </a:r>
          </a:p>
          <a:p>
            <a:r>
              <a:rPr lang="pt-BR" dirty="0">
                <a:solidFill>
                  <a:srgbClr val="07A990"/>
                </a:solidFill>
              </a:rPr>
              <a:t>Neo4j</a:t>
            </a:r>
          </a:p>
        </p:txBody>
      </p:sp>
    </p:spTree>
    <p:extLst>
      <p:ext uri="{BB962C8B-B14F-4D97-AF65-F5344CB8AC3E}">
        <p14:creationId xmlns:p14="http://schemas.microsoft.com/office/powerpoint/2010/main" val="3072657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5"/>
          <p:cNvSpPr txBox="1"/>
          <p:nvPr/>
        </p:nvSpPr>
        <p:spPr>
          <a:xfrm>
            <a:off x="3779912" y="905670"/>
            <a:ext cx="5104835" cy="5046660"/>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Escrito em</a:t>
            </a:r>
            <a:r>
              <a:rPr lang="pt-BR" sz="1400" b="0" i="0" kern="0" dirty="0">
                <a:solidFill>
                  <a:srgbClr val="000000"/>
                </a:solidFill>
                <a:latin typeface="Arial"/>
                <a:cs typeface="Arial"/>
                <a:sym typeface="Arial"/>
              </a:rPr>
              <a:t>: Java</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Ponto principal</a:t>
            </a:r>
            <a:r>
              <a:rPr lang="pt-BR" sz="1400" b="0" i="0" kern="0" dirty="0">
                <a:solidFill>
                  <a:srgbClr val="000000"/>
                </a:solidFill>
                <a:latin typeface="Arial"/>
                <a:cs typeface="Arial"/>
                <a:sym typeface="Arial"/>
              </a:rPr>
              <a:t>: banco de dados gráfico - dados conectados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Licença</a:t>
            </a:r>
            <a:r>
              <a:rPr lang="pt-BR" sz="1400" b="0" i="0" kern="0" dirty="0">
                <a:solidFill>
                  <a:srgbClr val="000000"/>
                </a:solidFill>
                <a:latin typeface="Arial"/>
                <a:cs typeface="Arial"/>
                <a:sym typeface="Arial"/>
              </a:rPr>
              <a:t>: GPL, algumas características AGPL / comercial</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Protocolo</a:t>
            </a:r>
            <a:r>
              <a:rPr lang="pt-BR" sz="1400" b="0" i="0" kern="0" dirty="0">
                <a:solidFill>
                  <a:srgbClr val="000000"/>
                </a:solidFill>
                <a:latin typeface="Arial"/>
                <a:cs typeface="Arial"/>
                <a:sym typeface="Arial"/>
              </a:rPr>
              <a:t>: HTTP / REST (ou incorporação em Java)</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14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Independente ou incorporável em aplicativos Java</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Conformidade total com ACID (incluindo dados duráveis)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Ambos os nós e relacionamentos podem ter </a:t>
            </a:r>
            <a:r>
              <a:rPr lang="pt-BR" sz="1400" b="0" i="0" kern="0" dirty="0" err="1">
                <a:solidFill>
                  <a:srgbClr val="000000"/>
                </a:solidFill>
                <a:latin typeface="Arial"/>
                <a:cs typeface="Arial"/>
                <a:sym typeface="Arial"/>
              </a:rPr>
              <a:t>metadados</a:t>
            </a:r>
            <a:endParaRPr lang="pt-BR" sz="14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Linguagem de consulta baseada em correspondência de padrões integrada ("</a:t>
            </a:r>
            <a:r>
              <a:rPr lang="pt-BR" sz="1400" b="0" i="0" kern="0" dirty="0" err="1">
                <a:solidFill>
                  <a:srgbClr val="000000"/>
                </a:solidFill>
                <a:latin typeface="Arial"/>
                <a:cs typeface="Arial"/>
                <a:sym typeface="Arial"/>
              </a:rPr>
              <a:t>Cypher</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Além disso, a linguagem de travessia do gráfico "</a:t>
            </a:r>
            <a:r>
              <a:rPr lang="pt-BR" sz="1400" b="0" i="0" kern="0" dirty="0" err="1">
                <a:solidFill>
                  <a:srgbClr val="000000"/>
                </a:solidFill>
                <a:latin typeface="Arial"/>
                <a:cs typeface="Arial"/>
                <a:sym typeface="Arial"/>
              </a:rPr>
              <a:t>Gremlin</a:t>
            </a:r>
            <a:r>
              <a:rPr lang="pt-BR" sz="1400" b="0" i="0" kern="0" dirty="0">
                <a:solidFill>
                  <a:srgbClr val="000000"/>
                </a:solidFill>
                <a:latin typeface="Arial"/>
                <a:cs typeface="Arial"/>
                <a:sym typeface="Arial"/>
              </a:rPr>
              <a:t>" pode ser usada</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Indexação de nós e relacionamentos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Bom administrador da web independente</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Localização avançada de caminhos com múltiplos algoritmos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Indexação de chaves e relacionamentos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Otimizado para leituras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Tem transações (na API Java)</a:t>
            </a:r>
          </a:p>
          <a:p>
            <a:pPr defTabSz="914217" eaLnBrk="1" fontAlgn="auto" hangingPunct="1">
              <a:spcBef>
                <a:spcPts val="0"/>
              </a:spcBef>
              <a:spcAft>
                <a:spcPts val="0"/>
              </a:spcAft>
              <a:buClr>
                <a:srgbClr val="FF0000"/>
              </a:buClr>
            </a:pPr>
            <a:r>
              <a:rPr lang="pt-BR" sz="1400" b="0" i="0" kern="0" dirty="0" err="1">
                <a:solidFill>
                  <a:srgbClr val="000000"/>
                </a:solidFill>
                <a:latin typeface="Arial"/>
                <a:cs typeface="Arial"/>
                <a:sym typeface="Arial"/>
              </a:rPr>
              <a:t>Scriptable</a:t>
            </a:r>
            <a:r>
              <a:rPr lang="pt-BR" sz="1400" b="0" i="0" kern="0" dirty="0">
                <a:solidFill>
                  <a:srgbClr val="000000"/>
                </a:solidFill>
                <a:latin typeface="Arial"/>
                <a:cs typeface="Arial"/>
                <a:sym typeface="Arial"/>
              </a:rPr>
              <a:t> em </a:t>
            </a:r>
            <a:r>
              <a:rPr lang="pt-BR" sz="1400" b="0" i="0" kern="0" dirty="0" err="1">
                <a:solidFill>
                  <a:srgbClr val="000000"/>
                </a:solidFill>
                <a:latin typeface="Arial"/>
                <a:cs typeface="Arial"/>
                <a:sym typeface="Arial"/>
              </a:rPr>
              <a:t>Groovy</a:t>
            </a:r>
            <a:endParaRPr lang="pt-BR" sz="14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Cluster, replicação, cache, backup online, monitoramento avançado e alta disponibilidade são comercialmente licenciados</a:t>
            </a:r>
          </a:p>
        </p:txBody>
      </p:sp>
      <p:sp>
        <p:nvSpPr>
          <p:cNvPr id="2" name="Title 1"/>
          <p:cNvSpPr>
            <a:spLocks noGrp="1"/>
          </p:cNvSpPr>
          <p:nvPr>
            <p:ph type="title"/>
          </p:nvPr>
        </p:nvSpPr>
        <p:spPr>
          <a:xfrm>
            <a:off x="444423" y="267566"/>
            <a:ext cx="7007595" cy="455533"/>
          </a:xfrm>
          <a:noFill/>
          <a:ln>
            <a:noFill/>
          </a:ln>
        </p:spPr>
        <p:txBody>
          <a:bodyPr spcFirstLastPara="1" wrap="square" lIns="91409" tIns="91409" rIns="91409" bIns="91409" anchor="ctr" anchorCtr="0"/>
          <a:lstStyle/>
          <a:p>
            <a:r>
              <a:rPr lang="pt-BR" dirty="0"/>
              <a:t>Neo4j: Detalhamento Técnico</a:t>
            </a:r>
            <a:endParaRPr lang="en-US" dirty="0"/>
          </a:p>
        </p:txBody>
      </p:sp>
      <p:pic>
        <p:nvPicPr>
          <p:cNvPr id="5" name="Picture 4"/>
          <p:cNvPicPr>
            <a:picLocks noChangeAspect="1"/>
          </p:cNvPicPr>
          <p:nvPr/>
        </p:nvPicPr>
        <p:blipFill>
          <a:blip r:embed="rId3"/>
          <a:stretch>
            <a:fillRect/>
          </a:stretch>
        </p:blipFill>
        <p:spPr>
          <a:xfrm>
            <a:off x="902208" y="2335175"/>
            <a:ext cx="2322126" cy="2031859"/>
          </a:xfrm>
          <a:prstGeom prst="rect">
            <a:avLst/>
          </a:prstGeom>
        </p:spPr>
      </p:pic>
    </p:spTree>
    <p:extLst>
      <p:ext uri="{BB962C8B-B14F-4D97-AF65-F5344CB8AC3E}">
        <p14:creationId xmlns:p14="http://schemas.microsoft.com/office/powerpoint/2010/main" val="5911479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179512" y="1700808"/>
            <a:ext cx="3646504" cy="2784053"/>
          </a:xfrm>
          <a:prstGeom prst="rect">
            <a:avLst/>
          </a:prstGeom>
          <a:ln w="57150">
            <a:solidFill>
              <a:srgbClr val="FF0066"/>
            </a:solidFill>
          </a:ln>
        </p:spPr>
      </p:pic>
      <p:sp>
        <p:nvSpPr>
          <p:cNvPr id="6" name="CaixaDeTexto 5">
            <a:extLst>
              <a:ext uri="{FF2B5EF4-FFF2-40B4-BE49-F238E27FC236}">
                <a16:creationId xmlns:a16="http://schemas.microsoft.com/office/drawing/2014/main" id="{DE58DC4C-A893-46A4-BBCA-9AD7A49D859D}"/>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CF65D13F-B0BA-4AA4-B264-833EEB21B7EC}"/>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pic>
        <p:nvPicPr>
          <p:cNvPr id="7" name="Imagem 6">
            <a:extLst>
              <a:ext uri="{FF2B5EF4-FFF2-40B4-BE49-F238E27FC236}">
                <a16:creationId xmlns:a16="http://schemas.microsoft.com/office/drawing/2014/main" id="{707B9D84-9502-407E-A78D-031CB0050F29}"/>
              </a:ext>
            </a:extLst>
          </p:cNvPr>
          <p:cNvPicPr>
            <a:picLocks noChangeAspect="1"/>
          </p:cNvPicPr>
          <p:nvPr/>
        </p:nvPicPr>
        <p:blipFill>
          <a:blip r:embed="rId3"/>
          <a:stretch>
            <a:fillRect/>
          </a:stretch>
        </p:blipFill>
        <p:spPr>
          <a:xfrm>
            <a:off x="4006787" y="3182741"/>
            <a:ext cx="4978694" cy="2604240"/>
          </a:xfrm>
          <a:prstGeom prst="rect">
            <a:avLst/>
          </a:prstGeom>
          <a:ln w="57150">
            <a:solidFill>
              <a:srgbClr val="FF0066"/>
            </a:solidFill>
          </a:ln>
        </p:spPr>
      </p:pic>
    </p:spTree>
    <p:extLst>
      <p:ext uri="{BB962C8B-B14F-4D97-AF65-F5344CB8AC3E}">
        <p14:creationId xmlns:p14="http://schemas.microsoft.com/office/powerpoint/2010/main" val="753798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7189" y="1412776"/>
            <a:ext cx="9028862" cy="4369680"/>
          </a:xfrm>
          <a:prstGeom prst="rect">
            <a:avLst/>
          </a:prstGeom>
        </p:spPr>
      </p:pic>
      <p:sp>
        <p:nvSpPr>
          <p:cNvPr id="3" name="CaixaDeTexto 2"/>
          <p:cNvSpPr txBox="1"/>
          <p:nvPr/>
        </p:nvSpPr>
        <p:spPr>
          <a:xfrm>
            <a:off x="-4268" y="1280954"/>
            <a:ext cx="8046641"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Quem viu este produto, também viu</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 name="CaixaDeTexto 4">
            <a:extLst>
              <a:ext uri="{FF2B5EF4-FFF2-40B4-BE49-F238E27FC236}">
                <a16:creationId xmlns:a16="http://schemas.microsoft.com/office/drawing/2014/main" id="{355AFB88-8BE6-4CF5-855F-7285EFA1161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F918735A-BAA0-4954-B2DA-2A8BC41BBF59}"/>
              </a:ext>
            </a:extLst>
          </p:cNvPr>
          <p:cNvSpPr txBox="1"/>
          <p:nvPr/>
        </p:nvSpPr>
        <p:spPr>
          <a:xfrm>
            <a:off x="2195736" y="483294"/>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24145704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5536" y="1700808"/>
            <a:ext cx="8353573" cy="3949098"/>
          </a:xfrm>
          <a:prstGeom prst="rect">
            <a:avLst/>
          </a:prstGeom>
        </p:spPr>
      </p:pic>
      <p:sp>
        <p:nvSpPr>
          <p:cNvPr id="3" name="CaixaDeTexto 2"/>
          <p:cNvSpPr txBox="1"/>
          <p:nvPr/>
        </p:nvSpPr>
        <p:spPr>
          <a:xfrm>
            <a:off x="3563888" y="1874112"/>
            <a:ext cx="3816424"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Produtos Similares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 name="CaixaDeTexto 4">
            <a:extLst>
              <a:ext uri="{FF2B5EF4-FFF2-40B4-BE49-F238E27FC236}">
                <a16:creationId xmlns:a16="http://schemas.microsoft.com/office/drawing/2014/main" id="{C1806245-1583-4125-9A6C-646E07922720}"/>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61DFE07B-C593-4E72-9A22-25B9A8D8D5A6}"/>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41702525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737027" y="2140734"/>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Compre junto</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4" name="Imagem 3"/>
          <p:cNvPicPr>
            <a:picLocks noChangeAspect="1"/>
          </p:cNvPicPr>
          <p:nvPr/>
        </p:nvPicPr>
        <p:blipFill>
          <a:blip r:embed="rId2"/>
          <a:stretch>
            <a:fillRect/>
          </a:stretch>
        </p:blipFill>
        <p:spPr>
          <a:xfrm>
            <a:off x="360332" y="2708920"/>
            <a:ext cx="8244116" cy="2826673"/>
          </a:xfrm>
          <a:prstGeom prst="rect">
            <a:avLst/>
          </a:prstGeom>
        </p:spPr>
      </p:pic>
      <p:sp>
        <p:nvSpPr>
          <p:cNvPr id="5" name="CaixaDeTexto 4">
            <a:extLst>
              <a:ext uri="{FF2B5EF4-FFF2-40B4-BE49-F238E27FC236}">
                <a16:creationId xmlns:a16="http://schemas.microsoft.com/office/drawing/2014/main" id="{7A718EDF-056D-4FD4-A07F-8BEB2C40C4C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73067CFB-EA96-4C8F-B869-C27979C0CB88}"/>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2617607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251520" y="1683453"/>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Produtos Desejados na semana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 name="Imagem 1"/>
          <p:cNvPicPr>
            <a:picLocks noChangeAspect="1"/>
          </p:cNvPicPr>
          <p:nvPr/>
        </p:nvPicPr>
        <p:blipFill>
          <a:blip r:embed="rId2"/>
          <a:stretch>
            <a:fillRect/>
          </a:stretch>
        </p:blipFill>
        <p:spPr>
          <a:xfrm>
            <a:off x="428601" y="2098952"/>
            <a:ext cx="8195390" cy="3301519"/>
          </a:xfrm>
          <a:prstGeom prst="rect">
            <a:avLst/>
          </a:prstGeom>
        </p:spPr>
      </p:pic>
      <p:sp>
        <p:nvSpPr>
          <p:cNvPr id="5" name="CaixaDeTexto 4">
            <a:extLst>
              <a:ext uri="{FF2B5EF4-FFF2-40B4-BE49-F238E27FC236}">
                <a16:creationId xmlns:a16="http://schemas.microsoft.com/office/drawing/2014/main" id="{3F9D546B-BCC4-4674-9123-08CCB4D0243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86498BE0-A287-484F-9E12-36AF0BE13900}"/>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785743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aixaDeTexto 2"/>
          <p:cNvSpPr txBox="1"/>
          <p:nvPr/>
        </p:nvSpPr>
        <p:spPr>
          <a:xfrm>
            <a:off x="3341780" y="1568702"/>
            <a:ext cx="3823048"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Modelo de Grafos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endParaRPr>
          </a:p>
        </p:txBody>
      </p:sp>
      <p:sp>
        <p:nvSpPr>
          <p:cNvPr id="5" name="CaixaDeTexto 4"/>
          <p:cNvSpPr txBox="1"/>
          <p:nvPr/>
        </p:nvSpPr>
        <p:spPr>
          <a:xfrm>
            <a:off x="410020" y="2116133"/>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Vértices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endParaRPr>
          </a:p>
        </p:txBody>
      </p:sp>
      <p:sp>
        <p:nvSpPr>
          <p:cNvPr id="6" name="CaixaDeTexto 5"/>
          <p:cNvSpPr txBox="1"/>
          <p:nvPr/>
        </p:nvSpPr>
        <p:spPr>
          <a:xfrm>
            <a:off x="410020" y="4430834"/>
            <a:ext cx="8046641" cy="83099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Arestas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endParaRPr>
          </a:p>
        </p:txBody>
      </p:sp>
      <p:sp>
        <p:nvSpPr>
          <p:cNvPr id="4" name="Elipse 3"/>
          <p:cNvSpPr/>
          <p:nvPr/>
        </p:nvSpPr>
        <p:spPr>
          <a:xfrm>
            <a:off x="1532579" y="2640321"/>
            <a:ext cx="1152128" cy="1122518"/>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tx1"/>
                </a:solidFill>
                <a:effectLst/>
                <a:uLnTx/>
                <a:uFillTx/>
                <a:latin typeface="Calibri"/>
                <a:ea typeface="+mn-ea"/>
                <a:cs typeface="+mn-cs"/>
              </a:rPr>
              <a:t>Pessoa</a:t>
            </a:r>
          </a:p>
        </p:txBody>
      </p:sp>
      <p:sp>
        <p:nvSpPr>
          <p:cNvPr id="8" name="Elipse 7"/>
          <p:cNvSpPr/>
          <p:nvPr/>
        </p:nvSpPr>
        <p:spPr>
          <a:xfrm>
            <a:off x="6012699" y="2640321"/>
            <a:ext cx="1152128" cy="1122518"/>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solidFill>
                  <a:schemeClr val="tx1"/>
                </a:solidFill>
                <a:effectLst/>
                <a:uLnTx/>
                <a:uFillTx/>
                <a:latin typeface="Calibri"/>
                <a:ea typeface="+mn-ea"/>
                <a:cs typeface="+mn-cs"/>
              </a:rPr>
              <a:t>Cate-goria</a:t>
            </a:r>
            <a:endParaRPr kumimoji="0" lang="pt-BR" sz="1600" b="0" i="0" u="none" strike="noStrike" kern="1200" cap="none" spc="0" normalizeH="0" baseline="0" noProof="0" dirty="0">
              <a:ln>
                <a:noFill/>
              </a:ln>
              <a:solidFill>
                <a:schemeClr val="tx1"/>
              </a:solidFill>
              <a:effectLst/>
              <a:uLnTx/>
              <a:uFillTx/>
              <a:latin typeface="Calibri"/>
              <a:ea typeface="+mn-ea"/>
              <a:cs typeface="+mn-cs"/>
            </a:endParaRPr>
          </a:p>
        </p:txBody>
      </p:sp>
      <p:sp>
        <p:nvSpPr>
          <p:cNvPr id="10" name="Elipse 9"/>
          <p:cNvSpPr/>
          <p:nvPr/>
        </p:nvSpPr>
        <p:spPr>
          <a:xfrm>
            <a:off x="7506073" y="2640321"/>
            <a:ext cx="1152128" cy="1213994"/>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solidFill>
                  <a:schemeClr val="tx1"/>
                </a:solidFill>
                <a:effectLst/>
                <a:uLnTx/>
                <a:uFillTx/>
                <a:latin typeface="Calibri"/>
                <a:ea typeface="+mn-ea"/>
                <a:cs typeface="+mn-cs"/>
              </a:rPr>
              <a:t>Dpto</a:t>
            </a:r>
            <a:endParaRPr kumimoji="0" lang="pt-BR" sz="1600" b="0" i="0" u="none" strike="noStrike" kern="1200" cap="none" spc="0" normalizeH="0" baseline="0" noProof="0" dirty="0">
              <a:ln>
                <a:noFill/>
              </a:ln>
              <a:solidFill>
                <a:schemeClr val="tx1"/>
              </a:solidFill>
              <a:effectLst/>
              <a:uLnTx/>
              <a:uFillTx/>
              <a:latin typeface="Calibri"/>
              <a:ea typeface="+mn-ea"/>
              <a:cs typeface="+mn-cs"/>
            </a:endParaRPr>
          </a:p>
        </p:txBody>
      </p:sp>
      <p:sp>
        <p:nvSpPr>
          <p:cNvPr id="11" name="Elipse 10"/>
          <p:cNvSpPr/>
          <p:nvPr/>
        </p:nvSpPr>
        <p:spPr>
          <a:xfrm>
            <a:off x="4519326" y="2640321"/>
            <a:ext cx="1152128" cy="1122518"/>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solidFill>
                  <a:schemeClr val="tx1"/>
                </a:solidFill>
                <a:effectLst/>
                <a:uLnTx/>
                <a:uFillTx/>
                <a:latin typeface="Calibri"/>
                <a:ea typeface="+mn-ea"/>
                <a:cs typeface="+mn-cs"/>
              </a:rPr>
              <a:t>Produ-to</a:t>
            </a:r>
            <a:endParaRPr kumimoji="0" lang="pt-BR" sz="1600" b="0" i="0" u="none" strike="noStrike" kern="1200" cap="none" spc="0" normalizeH="0" baseline="0" noProof="0" dirty="0">
              <a:ln>
                <a:noFill/>
              </a:ln>
              <a:solidFill>
                <a:schemeClr val="tx1"/>
              </a:solidFill>
              <a:effectLst/>
              <a:uLnTx/>
              <a:uFillTx/>
              <a:latin typeface="Calibri"/>
              <a:ea typeface="+mn-ea"/>
              <a:cs typeface="+mn-cs"/>
            </a:endParaRPr>
          </a:p>
        </p:txBody>
      </p:sp>
      <p:sp>
        <p:nvSpPr>
          <p:cNvPr id="12" name="Elipse 11"/>
          <p:cNvSpPr/>
          <p:nvPr/>
        </p:nvSpPr>
        <p:spPr>
          <a:xfrm>
            <a:off x="3025952" y="2640321"/>
            <a:ext cx="1152128" cy="1122518"/>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tx1"/>
                </a:solidFill>
                <a:effectLst/>
                <a:uLnTx/>
                <a:uFillTx/>
                <a:latin typeface="Calibri"/>
                <a:ea typeface="+mn-ea"/>
                <a:cs typeface="+mn-cs"/>
              </a:rPr>
              <a:t>Sessão</a:t>
            </a:r>
          </a:p>
        </p:txBody>
      </p:sp>
      <p:cxnSp>
        <p:nvCxnSpPr>
          <p:cNvPr id="14" name="Conector de Seta Reta 13"/>
          <p:cNvCxnSpPr/>
          <p:nvPr/>
        </p:nvCxnSpPr>
        <p:spPr>
          <a:xfrm>
            <a:off x="899592" y="5239907"/>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2621699" y="5239907"/>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p:nvPr/>
        </p:nvCxnSpPr>
        <p:spPr>
          <a:xfrm>
            <a:off x="4343806" y="5239907"/>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p:cNvCxnSpPr/>
          <p:nvPr/>
        </p:nvCxnSpPr>
        <p:spPr>
          <a:xfrm>
            <a:off x="6065913" y="5239907"/>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a:off x="899592" y="484633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visitou</a:t>
            </a:r>
          </a:p>
        </p:txBody>
      </p:sp>
      <p:sp>
        <p:nvSpPr>
          <p:cNvPr id="19" name="CaixaDeTexto 18"/>
          <p:cNvSpPr txBox="1"/>
          <p:nvPr/>
        </p:nvSpPr>
        <p:spPr>
          <a:xfrm>
            <a:off x="2675050" y="484633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comprou</a:t>
            </a:r>
          </a:p>
        </p:txBody>
      </p:sp>
      <p:sp>
        <p:nvSpPr>
          <p:cNvPr id="20" name="CaixaDeTexto 19"/>
          <p:cNvSpPr txBox="1"/>
          <p:nvPr/>
        </p:nvSpPr>
        <p:spPr>
          <a:xfrm>
            <a:off x="4519326" y="484633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avaliou</a:t>
            </a:r>
          </a:p>
        </p:txBody>
      </p:sp>
      <p:sp>
        <p:nvSpPr>
          <p:cNvPr id="21" name="CaixaDeTexto 20"/>
          <p:cNvSpPr txBox="1"/>
          <p:nvPr/>
        </p:nvSpPr>
        <p:spPr>
          <a:xfrm>
            <a:off x="6181467" y="484633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pertence</a:t>
            </a:r>
          </a:p>
        </p:txBody>
      </p:sp>
      <p:sp>
        <p:nvSpPr>
          <p:cNvPr id="23" name="CaixaDeTexto 22"/>
          <p:cNvSpPr txBox="1"/>
          <p:nvPr/>
        </p:nvSpPr>
        <p:spPr>
          <a:xfrm>
            <a:off x="1804540" y="3820705"/>
            <a:ext cx="1209051"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nome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email</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4" name="CaixaDeTexto 23"/>
          <p:cNvSpPr txBox="1"/>
          <p:nvPr/>
        </p:nvSpPr>
        <p:spPr>
          <a:xfrm>
            <a:off x="3134755" y="377759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timestamp</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5" name="CaixaDeTexto 24"/>
          <p:cNvSpPr txBox="1"/>
          <p:nvPr/>
        </p:nvSpPr>
        <p:spPr>
          <a:xfrm>
            <a:off x="4683948" y="3777593"/>
            <a:ext cx="1209051"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título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estoque</a:t>
            </a:r>
          </a:p>
        </p:txBody>
      </p:sp>
      <p:sp>
        <p:nvSpPr>
          <p:cNvPr id="26" name="CaixaDeTexto 25"/>
          <p:cNvSpPr txBox="1"/>
          <p:nvPr/>
        </p:nvSpPr>
        <p:spPr>
          <a:xfrm>
            <a:off x="6233141" y="377759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titulo</a:t>
            </a:r>
          </a:p>
        </p:txBody>
      </p:sp>
      <p:sp>
        <p:nvSpPr>
          <p:cNvPr id="27" name="CaixaDeTexto 26"/>
          <p:cNvSpPr txBox="1"/>
          <p:nvPr/>
        </p:nvSpPr>
        <p:spPr>
          <a:xfrm>
            <a:off x="7748400" y="377759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titulo</a:t>
            </a:r>
          </a:p>
        </p:txBody>
      </p:sp>
      <p:sp>
        <p:nvSpPr>
          <p:cNvPr id="28" name="CaixaDeTexto 27"/>
          <p:cNvSpPr txBox="1"/>
          <p:nvPr/>
        </p:nvSpPr>
        <p:spPr>
          <a:xfrm>
            <a:off x="928053" y="5325450"/>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timestamp</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CaixaDeTexto 28"/>
          <p:cNvSpPr txBox="1"/>
          <p:nvPr/>
        </p:nvSpPr>
        <p:spPr>
          <a:xfrm>
            <a:off x="2675049" y="5277725"/>
            <a:ext cx="1209051"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timestamp</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quantidade</a:t>
            </a:r>
          </a:p>
        </p:txBody>
      </p:sp>
      <p:sp>
        <p:nvSpPr>
          <p:cNvPr id="30" name="CaixaDeTexto 29"/>
          <p:cNvSpPr txBox="1"/>
          <p:nvPr/>
        </p:nvSpPr>
        <p:spPr>
          <a:xfrm>
            <a:off x="4543401" y="5285291"/>
            <a:ext cx="1209051"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timestamp</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avaliação</a:t>
            </a:r>
          </a:p>
        </p:txBody>
      </p:sp>
      <p:cxnSp>
        <p:nvCxnSpPr>
          <p:cNvPr id="31" name="Conector de Seta Reta 30"/>
          <p:cNvCxnSpPr/>
          <p:nvPr/>
        </p:nvCxnSpPr>
        <p:spPr>
          <a:xfrm>
            <a:off x="7634502" y="5213721"/>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CaixaDeTexto 31"/>
          <p:cNvSpPr txBox="1"/>
          <p:nvPr/>
        </p:nvSpPr>
        <p:spPr>
          <a:xfrm>
            <a:off x="7750056" y="4820147"/>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inicia</a:t>
            </a:r>
          </a:p>
        </p:txBody>
      </p:sp>
      <p:sp>
        <p:nvSpPr>
          <p:cNvPr id="33" name="CaixaDeTexto 32">
            <a:extLst>
              <a:ext uri="{FF2B5EF4-FFF2-40B4-BE49-F238E27FC236}">
                <a16:creationId xmlns:a16="http://schemas.microsoft.com/office/drawing/2014/main" id="{FCE59E05-B7BD-4981-9CA2-78260EB056F7}"/>
              </a:ext>
            </a:extLst>
          </p:cNvPr>
          <p:cNvSpPr txBox="1"/>
          <p:nvPr/>
        </p:nvSpPr>
        <p:spPr>
          <a:xfrm>
            <a:off x="0" y="12722"/>
            <a:ext cx="4932040" cy="461665"/>
          </a:xfrm>
          <a:prstGeom prst="rect">
            <a:avLst/>
          </a:prstGeom>
          <a:noFill/>
        </p:spPr>
        <p:txBody>
          <a:bodyPr wrap="square" rtlCol="0">
            <a:spAutoFit/>
          </a:bodyPr>
          <a:lstStyle/>
          <a:p>
            <a:r>
              <a:rPr lang="pt-BR" sz="2400" i="0" dirty="0"/>
              <a:t>Orientado a Grafos</a:t>
            </a:r>
          </a:p>
        </p:txBody>
      </p:sp>
      <p:sp>
        <p:nvSpPr>
          <p:cNvPr id="34" name="CaixaDeTexto 33">
            <a:extLst>
              <a:ext uri="{FF2B5EF4-FFF2-40B4-BE49-F238E27FC236}">
                <a16:creationId xmlns:a16="http://schemas.microsoft.com/office/drawing/2014/main" id="{8645BAAC-4049-4D1E-9138-EFD2ABF6B56C}"/>
              </a:ext>
            </a:extLst>
          </p:cNvPr>
          <p:cNvSpPr txBox="1"/>
          <p:nvPr/>
        </p:nvSpPr>
        <p:spPr>
          <a:xfrm>
            <a:off x="395536" y="631731"/>
            <a:ext cx="6336704" cy="707886"/>
          </a:xfrm>
          <a:prstGeom prst="rect">
            <a:avLst/>
          </a:prstGeom>
          <a:noFill/>
        </p:spPr>
        <p:txBody>
          <a:bodyPr wrap="square" rtlCol="0">
            <a:spAutoFit/>
          </a:bodyPr>
          <a:lstStyle/>
          <a:p>
            <a:r>
              <a:rPr lang="pt-BR" sz="2000" i="0" dirty="0"/>
              <a:t>Exemplo: Magazine Luíza</a:t>
            </a:r>
          </a:p>
          <a:p>
            <a:r>
              <a:rPr lang="pt-BR" sz="2000" b="0" i="0" dirty="0"/>
              <a:t>Sistema de Recomendação baseado em grafos</a:t>
            </a:r>
          </a:p>
        </p:txBody>
      </p:sp>
    </p:spTree>
    <p:extLst>
      <p:ext uri="{BB962C8B-B14F-4D97-AF65-F5344CB8AC3E}">
        <p14:creationId xmlns:p14="http://schemas.microsoft.com/office/powerpoint/2010/main" val="3011099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anim calcmode="lin" valueType="num">
                                      <p:cBhvr>
                                        <p:cTn id="59" dur="1000" fill="hold"/>
                                        <p:tgtEl>
                                          <p:spTgt spid="26"/>
                                        </p:tgtEl>
                                        <p:attrNameLst>
                                          <p:attrName>ppt_x</p:attrName>
                                        </p:attrNameLst>
                                      </p:cBhvr>
                                      <p:tavLst>
                                        <p:tav tm="0">
                                          <p:val>
                                            <p:strVal val="#ppt_x"/>
                                          </p:val>
                                        </p:tav>
                                        <p:tav tm="100000">
                                          <p:val>
                                            <p:strVal val="#ppt_x"/>
                                          </p:val>
                                        </p:tav>
                                      </p:tavLst>
                                    </p:anim>
                                    <p:anim calcmode="lin" valueType="num">
                                      <p:cBhvr>
                                        <p:cTn id="60" dur="1000" fill="hold"/>
                                        <p:tgtEl>
                                          <p:spTgt spid="2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000"/>
                                        <p:tgtEl>
                                          <p:spTgt spid="23"/>
                                        </p:tgtEl>
                                      </p:cBhvr>
                                    </p:animEffect>
                                    <p:anim calcmode="lin" valueType="num">
                                      <p:cBhvr>
                                        <p:cTn id="74" dur="1000" fill="hold"/>
                                        <p:tgtEl>
                                          <p:spTgt spid="23"/>
                                        </p:tgtEl>
                                        <p:attrNameLst>
                                          <p:attrName>ppt_x</p:attrName>
                                        </p:attrNameLst>
                                      </p:cBhvr>
                                      <p:tavLst>
                                        <p:tav tm="0">
                                          <p:val>
                                            <p:strVal val="#ppt_x"/>
                                          </p:val>
                                        </p:tav>
                                        <p:tav tm="100000">
                                          <p:val>
                                            <p:strVal val="#ppt_x"/>
                                          </p:val>
                                        </p:tav>
                                      </p:tavLst>
                                    </p:anim>
                                    <p:anim calcmode="lin" valueType="num">
                                      <p:cBhvr>
                                        <p:cTn id="7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barn(inVertical)">
                                      <p:cBhvr>
                                        <p:cTn id="80" dur="500"/>
                                        <p:tgtEl>
                                          <p:spTgt spid="28"/>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barn(inVertical)">
                                      <p:cBhvr>
                                        <p:cTn id="83" dur="500"/>
                                        <p:tgtEl>
                                          <p:spTgt spid="29"/>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barn(inVertical)">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8" grpId="0" animBg="1"/>
      <p:bldP spid="10" grpId="0" animBg="1"/>
      <p:bldP spid="11" grpId="0" animBg="1"/>
      <p:bldP spid="12" grpId="0" animBg="1"/>
      <p:bldP spid="18" grpId="0"/>
      <p:bldP spid="19" grpId="0"/>
      <p:bldP spid="20" grpId="0"/>
      <p:bldP spid="21" grpId="0"/>
      <p:bldP spid="23" grpId="0"/>
      <p:bldP spid="24" grpId="0"/>
      <p:bldP spid="25" grpId="0"/>
      <p:bldP spid="26" grpId="0"/>
      <p:bldP spid="27" grpId="0"/>
      <p:bldP spid="28" grpId="0"/>
      <p:bldP spid="29" grpId="0"/>
      <p:bldP spid="30" grpId="0"/>
      <p:bldP spid="32"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aixaDeTexto 2"/>
          <p:cNvSpPr txBox="1"/>
          <p:nvPr/>
        </p:nvSpPr>
        <p:spPr>
          <a:xfrm>
            <a:off x="5580113" y="767442"/>
            <a:ext cx="3168352"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Modelo de Grafos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endParaRPr>
          </a:p>
        </p:txBody>
      </p:sp>
      <p:sp>
        <p:nvSpPr>
          <p:cNvPr id="4" name="Elipse 3"/>
          <p:cNvSpPr/>
          <p:nvPr/>
        </p:nvSpPr>
        <p:spPr>
          <a:xfrm>
            <a:off x="467544" y="2092898"/>
            <a:ext cx="1152128" cy="1122518"/>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Pessoa</a:t>
            </a:r>
          </a:p>
        </p:txBody>
      </p:sp>
      <p:sp>
        <p:nvSpPr>
          <p:cNvPr id="8" name="Elipse 7"/>
          <p:cNvSpPr/>
          <p:nvPr/>
        </p:nvSpPr>
        <p:spPr>
          <a:xfrm>
            <a:off x="6287021" y="2334529"/>
            <a:ext cx="1152128" cy="1122518"/>
          </a:xfrm>
          <a:prstGeom prst="ellipse">
            <a:avLst/>
          </a:prstGeom>
          <a:solidFill>
            <a:srgbClr val="99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solidFill>
                  <a:srgbClr val="7030A0"/>
                </a:solidFill>
                <a:effectLst/>
                <a:uLnTx/>
                <a:uFillTx/>
                <a:latin typeface="Calibri"/>
                <a:ea typeface="+mn-ea"/>
                <a:cs typeface="+mn-cs"/>
              </a:rPr>
              <a:t>Categoria</a:t>
            </a:r>
          </a:p>
        </p:txBody>
      </p:sp>
      <p:sp>
        <p:nvSpPr>
          <p:cNvPr id="10" name="Elipse 9"/>
          <p:cNvSpPr/>
          <p:nvPr/>
        </p:nvSpPr>
        <p:spPr>
          <a:xfrm>
            <a:off x="7955010" y="1689505"/>
            <a:ext cx="1152128" cy="1213994"/>
          </a:xfrm>
          <a:prstGeom prst="ellipse">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err="1">
                <a:ln>
                  <a:noFill/>
                </a:ln>
                <a:solidFill>
                  <a:srgbClr val="7030A0"/>
                </a:solidFill>
                <a:effectLst/>
                <a:uLnTx/>
                <a:uFillTx/>
                <a:latin typeface="Calibri"/>
                <a:ea typeface="+mn-ea"/>
                <a:cs typeface="+mn-cs"/>
              </a:rPr>
              <a:t>Dpto</a:t>
            </a:r>
            <a:endParaRPr kumimoji="0" lang="pt-BR" sz="1400" b="0" i="0" u="none" strike="noStrike" kern="1200" cap="none" spc="0" normalizeH="0" baseline="0" noProof="0" dirty="0">
              <a:ln>
                <a:noFill/>
              </a:ln>
              <a:solidFill>
                <a:srgbClr val="7030A0"/>
              </a:solidFill>
              <a:effectLst/>
              <a:uLnTx/>
              <a:uFillTx/>
              <a:latin typeface="Calibri"/>
              <a:ea typeface="+mn-ea"/>
              <a:cs typeface="+mn-cs"/>
            </a:endParaRPr>
          </a:p>
        </p:txBody>
      </p:sp>
      <p:sp>
        <p:nvSpPr>
          <p:cNvPr id="11" name="Elipse 10"/>
          <p:cNvSpPr/>
          <p:nvPr/>
        </p:nvSpPr>
        <p:spPr>
          <a:xfrm>
            <a:off x="4243598" y="3373930"/>
            <a:ext cx="1152128" cy="1122518"/>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Produto</a:t>
            </a:r>
          </a:p>
        </p:txBody>
      </p:sp>
      <p:sp>
        <p:nvSpPr>
          <p:cNvPr id="12" name="Elipse 11"/>
          <p:cNvSpPr/>
          <p:nvPr/>
        </p:nvSpPr>
        <p:spPr>
          <a:xfrm>
            <a:off x="2621699" y="2185514"/>
            <a:ext cx="1152128" cy="1122518"/>
          </a:xfrm>
          <a:prstGeom prst="ellipse">
            <a:avLst/>
          </a:prstGeom>
          <a:solidFill>
            <a:srgbClr val="CECE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Sessão</a:t>
            </a:r>
          </a:p>
        </p:txBody>
      </p:sp>
      <p:cxnSp>
        <p:nvCxnSpPr>
          <p:cNvPr id="14" name="Conector de Seta Reta 13"/>
          <p:cNvCxnSpPr>
            <a:stCxn id="12" idx="5"/>
            <a:endCxn id="11" idx="1"/>
          </p:cNvCxnSpPr>
          <p:nvPr/>
        </p:nvCxnSpPr>
        <p:spPr>
          <a:xfrm>
            <a:off x="3605102" y="3143643"/>
            <a:ext cx="807221" cy="394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p:cNvCxnSpPr>
            <a:stCxn id="11" idx="6"/>
            <a:endCxn id="8" idx="3"/>
          </p:cNvCxnSpPr>
          <p:nvPr/>
        </p:nvCxnSpPr>
        <p:spPr>
          <a:xfrm flipV="1">
            <a:off x="5395726" y="3292658"/>
            <a:ext cx="1060020" cy="6425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rot="1879226">
            <a:off x="3661996" y="3187093"/>
            <a:ext cx="1207065"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visitou</a:t>
            </a:r>
          </a:p>
        </p:txBody>
      </p:sp>
      <p:sp>
        <p:nvSpPr>
          <p:cNvPr id="21" name="CaixaDeTexto 20"/>
          <p:cNvSpPr txBox="1"/>
          <p:nvPr/>
        </p:nvSpPr>
        <p:spPr>
          <a:xfrm rot="19708312">
            <a:off x="5257570" y="3196900"/>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pertence</a:t>
            </a:r>
          </a:p>
        </p:txBody>
      </p:sp>
      <p:cxnSp>
        <p:nvCxnSpPr>
          <p:cNvPr id="31" name="Conector de Seta Reta 30"/>
          <p:cNvCxnSpPr>
            <a:stCxn id="4" idx="6"/>
          </p:cNvCxnSpPr>
          <p:nvPr/>
        </p:nvCxnSpPr>
        <p:spPr>
          <a:xfrm>
            <a:off x="1619672" y="2654157"/>
            <a:ext cx="1002027" cy="171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CaixaDeTexto 31"/>
          <p:cNvSpPr txBox="1"/>
          <p:nvPr/>
        </p:nvSpPr>
        <p:spPr>
          <a:xfrm>
            <a:off x="1673425" y="2322438"/>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inicia</a:t>
            </a:r>
          </a:p>
        </p:txBody>
      </p:sp>
      <p:cxnSp>
        <p:nvCxnSpPr>
          <p:cNvPr id="41" name="Conector de Seta Reta 40"/>
          <p:cNvCxnSpPr>
            <a:stCxn id="8" idx="6"/>
            <a:endCxn id="10" idx="3"/>
          </p:cNvCxnSpPr>
          <p:nvPr/>
        </p:nvCxnSpPr>
        <p:spPr>
          <a:xfrm flipV="1">
            <a:off x="7439149" y="2725714"/>
            <a:ext cx="684586" cy="170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CaixaDeTexto 41"/>
          <p:cNvSpPr txBox="1"/>
          <p:nvPr/>
        </p:nvSpPr>
        <p:spPr>
          <a:xfrm rot="20773864">
            <a:off x="7527483" y="2777256"/>
            <a:ext cx="1209051"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pertence</a:t>
            </a:r>
          </a:p>
        </p:txBody>
      </p:sp>
      <p:sp>
        <p:nvSpPr>
          <p:cNvPr id="45" name="Elipse 44"/>
          <p:cNvSpPr/>
          <p:nvPr/>
        </p:nvSpPr>
        <p:spPr>
          <a:xfrm>
            <a:off x="2277370" y="4562523"/>
            <a:ext cx="1152128" cy="1122518"/>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Produto</a:t>
            </a:r>
          </a:p>
        </p:txBody>
      </p:sp>
      <p:sp>
        <p:nvSpPr>
          <p:cNvPr id="46" name="Elipse 45"/>
          <p:cNvSpPr/>
          <p:nvPr/>
        </p:nvSpPr>
        <p:spPr>
          <a:xfrm>
            <a:off x="6363425" y="4648103"/>
            <a:ext cx="1152128" cy="1122518"/>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Produto</a:t>
            </a:r>
          </a:p>
        </p:txBody>
      </p:sp>
      <p:sp>
        <p:nvSpPr>
          <p:cNvPr id="47" name="Elipse 46"/>
          <p:cNvSpPr/>
          <p:nvPr/>
        </p:nvSpPr>
        <p:spPr>
          <a:xfrm>
            <a:off x="4218448" y="1294206"/>
            <a:ext cx="1152128" cy="1122518"/>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Produto</a:t>
            </a:r>
          </a:p>
        </p:txBody>
      </p:sp>
      <p:cxnSp>
        <p:nvCxnSpPr>
          <p:cNvPr id="48" name="Conector de Seta Reta 47"/>
          <p:cNvCxnSpPr>
            <a:stCxn id="11" idx="4"/>
            <a:endCxn id="45" idx="0"/>
          </p:cNvCxnSpPr>
          <p:nvPr/>
        </p:nvCxnSpPr>
        <p:spPr>
          <a:xfrm flipH="1">
            <a:off x="2853434" y="4496448"/>
            <a:ext cx="1966228" cy="660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p:cNvCxnSpPr>
            <a:stCxn id="11" idx="4"/>
            <a:endCxn id="46" idx="0"/>
          </p:cNvCxnSpPr>
          <p:nvPr/>
        </p:nvCxnSpPr>
        <p:spPr>
          <a:xfrm>
            <a:off x="4819662" y="4496448"/>
            <a:ext cx="2119827" cy="1516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CaixaDeTexto 54"/>
          <p:cNvSpPr txBox="1"/>
          <p:nvPr/>
        </p:nvSpPr>
        <p:spPr>
          <a:xfrm>
            <a:off x="3550610" y="4852905"/>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crosssel</a:t>
            </a:r>
            <a:endPar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56" name="CaixaDeTexto 55"/>
          <p:cNvSpPr txBox="1"/>
          <p:nvPr/>
        </p:nvSpPr>
        <p:spPr>
          <a:xfrm>
            <a:off x="5424187" y="4949249"/>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upsel</a:t>
            </a:r>
            <a:endPar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cxnSp>
        <p:nvCxnSpPr>
          <p:cNvPr id="57" name="Conector de Seta Reta 56"/>
          <p:cNvCxnSpPr>
            <a:stCxn id="11" idx="0"/>
            <a:endCxn id="47" idx="4"/>
          </p:cNvCxnSpPr>
          <p:nvPr/>
        </p:nvCxnSpPr>
        <p:spPr>
          <a:xfrm flipH="1" flipV="1">
            <a:off x="4794512" y="2416724"/>
            <a:ext cx="25150" cy="95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CaixaDeTexto 60"/>
          <p:cNvSpPr txBox="1"/>
          <p:nvPr/>
        </p:nvSpPr>
        <p:spPr>
          <a:xfrm>
            <a:off x="4819662" y="2699749"/>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similar</a:t>
            </a:r>
          </a:p>
        </p:txBody>
      </p:sp>
      <p:sp>
        <p:nvSpPr>
          <p:cNvPr id="27" name="CaixaDeTexto 26">
            <a:extLst>
              <a:ext uri="{FF2B5EF4-FFF2-40B4-BE49-F238E27FC236}">
                <a16:creationId xmlns:a16="http://schemas.microsoft.com/office/drawing/2014/main" id="{AF77260E-688F-42BF-BFFE-F0F1905CEF99}"/>
              </a:ext>
            </a:extLst>
          </p:cNvPr>
          <p:cNvSpPr txBox="1"/>
          <p:nvPr/>
        </p:nvSpPr>
        <p:spPr>
          <a:xfrm>
            <a:off x="9699" y="21629"/>
            <a:ext cx="4932040" cy="461665"/>
          </a:xfrm>
          <a:prstGeom prst="rect">
            <a:avLst/>
          </a:prstGeom>
          <a:noFill/>
        </p:spPr>
        <p:txBody>
          <a:bodyPr wrap="square" rtlCol="0">
            <a:spAutoFit/>
          </a:bodyPr>
          <a:lstStyle/>
          <a:p>
            <a:r>
              <a:rPr lang="pt-BR" sz="2400" i="0" dirty="0"/>
              <a:t>Orientado a Grafos</a:t>
            </a:r>
          </a:p>
        </p:txBody>
      </p:sp>
      <p:sp>
        <p:nvSpPr>
          <p:cNvPr id="28" name="CaixaDeTexto 27">
            <a:extLst>
              <a:ext uri="{FF2B5EF4-FFF2-40B4-BE49-F238E27FC236}">
                <a16:creationId xmlns:a16="http://schemas.microsoft.com/office/drawing/2014/main" id="{0261C28D-ACBB-4B8B-8C14-68AECCFDFA4B}"/>
              </a:ext>
            </a:extLst>
          </p:cNvPr>
          <p:cNvSpPr txBox="1"/>
          <p:nvPr/>
        </p:nvSpPr>
        <p:spPr>
          <a:xfrm>
            <a:off x="269455" y="541368"/>
            <a:ext cx="6336704" cy="707886"/>
          </a:xfrm>
          <a:prstGeom prst="rect">
            <a:avLst/>
          </a:prstGeom>
          <a:noFill/>
        </p:spPr>
        <p:txBody>
          <a:bodyPr wrap="square" rtlCol="0">
            <a:spAutoFit/>
          </a:bodyPr>
          <a:lstStyle/>
          <a:p>
            <a:r>
              <a:rPr lang="pt-BR" sz="2000" i="0" dirty="0"/>
              <a:t>Exemplo: Magazine Luíza</a:t>
            </a:r>
          </a:p>
          <a:p>
            <a:r>
              <a:rPr lang="pt-BR" sz="2000" b="0" i="0" dirty="0"/>
              <a:t>Sistema de Recomendação baseado em grafos</a:t>
            </a:r>
          </a:p>
        </p:txBody>
      </p:sp>
    </p:spTree>
    <p:extLst>
      <p:ext uri="{BB962C8B-B14F-4D97-AF65-F5344CB8AC3E}">
        <p14:creationId xmlns:p14="http://schemas.microsoft.com/office/powerpoint/2010/main" val="32659267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2000"/>
                                        <p:tgtEl>
                                          <p:spTgt spid="11"/>
                                        </p:tgtEl>
                                      </p:cBhvr>
                                    </p:animEffect>
                                  </p:childTnLst>
                                </p:cTn>
                              </p:par>
                              <p:par>
                                <p:cTn id="25" presetID="6"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ircle(in)">
                                      <p:cBhvr>
                                        <p:cTn id="27" dur="2000"/>
                                        <p:tgtEl>
                                          <p:spTgt spid="14"/>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circle(in)">
                                      <p:cBhvr>
                                        <p:cTn id="30" dur="2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500"/>
                                        <p:tgtEl>
                                          <p:spTgt spid="56"/>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anim calcmode="lin" valueType="num">
                                      <p:cBhvr additive="base">
                                        <p:cTn id="81" dur="500" fill="hold"/>
                                        <p:tgtEl>
                                          <p:spTgt spid="57"/>
                                        </p:tgtEl>
                                        <p:attrNameLst>
                                          <p:attrName>ppt_x</p:attrName>
                                        </p:attrNameLst>
                                      </p:cBhvr>
                                      <p:tavLst>
                                        <p:tav tm="0">
                                          <p:val>
                                            <p:strVal val="#ppt_x"/>
                                          </p:val>
                                        </p:tav>
                                        <p:tav tm="100000">
                                          <p:val>
                                            <p:strVal val="#ppt_x"/>
                                          </p:val>
                                        </p:tav>
                                      </p:tavLst>
                                    </p:anim>
                                    <p:anim calcmode="lin" valueType="num">
                                      <p:cBhvr additive="base">
                                        <p:cTn id="82" dur="500" fill="hold"/>
                                        <p:tgtEl>
                                          <p:spTgt spid="5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 calcmode="lin" valueType="num">
                                      <p:cBhvr additive="base">
                                        <p:cTn id="85" dur="500" fill="hold"/>
                                        <p:tgtEl>
                                          <p:spTgt spid="61"/>
                                        </p:tgtEl>
                                        <p:attrNameLst>
                                          <p:attrName>ppt_x</p:attrName>
                                        </p:attrNameLst>
                                      </p:cBhvr>
                                      <p:tavLst>
                                        <p:tav tm="0">
                                          <p:val>
                                            <p:strVal val="#ppt_x"/>
                                          </p:val>
                                        </p:tav>
                                        <p:tav tm="100000">
                                          <p:val>
                                            <p:strVal val="#ppt_x"/>
                                          </p:val>
                                        </p:tav>
                                      </p:tavLst>
                                    </p:anim>
                                    <p:anim calcmode="lin" valueType="num">
                                      <p:cBhvr additive="base">
                                        <p:cTn id="86" dur="500" fill="hold"/>
                                        <p:tgtEl>
                                          <p:spTgt spid="61"/>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8" grpId="0"/>
      <p:bldP spid="21" grpId="0"/>
      <p:bldP spid="32" grpId="0"/>
      <p:bldP spid="42" grpId="0"/>
      <p:bldP spid="45" grpId="0" animBg="1"/>
      <p:bldP spid="46" grpId="0" animBg="1"/>
      <p:bldP spid="47" grpId="0" animBg="1"/>
      <p:bldP spid="55" grpId="0"/>
      <p:bldP spid="56" grpId="0"/>
      <p:bldP spid="6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3320821" y="2276872"/>
            <a:ext cx="4635555" cy="3096344"/>
          </a:xfrm>
          <a:prstGeom prst="rect">
            <a:avLst/>
          </a:prstGeom>
        </p:spPr>
      </p:pic>
      <p:pic>
        <p:nvPicPr>
          <p:cNvPr id="1026" name="Picture 2" descr="Resultado de imagem para magazine lui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450505"/>
            <a:ext cx="2544763" cy="2736304"/>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B78E0B9-91E2-49F1-A2B5-4F3BD1840D5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FBCB8157-9DBF-405A-853B-19FEA1779C11}"/>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1291151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323528" y="1099388"/>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Titan +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Tinkerpop</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4" name="Imagem 3"/>
          <p:cNvPicPr>
            <a:picLocks noChangeAspect="1"/>
          </p:cNvPicPr>
          <p:nvPr/>
        </p:nvPicPr>
        <p:blipFill>
          <a:blip r:embed="rId2"/>
          <a:stretch>
            <a:fillRect/>
          </a:stretch>
        </p:blipFill>
        <p:spPr>
          <a:xfrm>
            <a:off x="4067944" y="1686561"/>
            <a:ext cx="2595791" cy="1591844"/>
          </a:xfrm>
          <a:prstGeom prst="rect">
            <a:avLst/>
          </a:prstGeom>
        </p:spPr>
      </p:pic>
      <p:pic>
        <p:nvPicPr>
          <p:cNvPr id="7" name="Imagem 6"/>
          <p:cNvPicPr>
            <a:picLocks noChangeAspect="1"/>
          </p:cNvPicPr>
          <p:nvPr/>
        </p:nvPicPr>
        <p:blipFill>
          <a:blip r:embed="rId3"/>
          <a:stretch>
            <a:fillRect/>
          </a:stretch>
        </p:blipFill>
        <p:spPr>
          <a:xfrm>
            <a:off x="3851920" y="3450079"/>
            <a:ext cx="5161334" cy="2391083"/>
          </a:xfrm>
          <a:prstGeom prst="rect">
            <a:avLst/>
          </a:prstGeom>
        </p:spPr>
      </p:pic>
      <p:pic>
        <p:nvPicPr>
          <p:cNvPr id="8" name="Shape 39"/>
          <p:cNvPicPr preferRelativeResize="0"/>
          <p:nvPr/>
        </p:nvPicPr>
        <p:blipFill rotWithShape="1">
          <a:blip r:embed="rId4"/>
          <a:srcRect/>
          <a:stretch/>
        </p:blipFill>
        <p:spPr>
          <a:xfrm>
            <a:off x="1118280" y="1737360"/>
            <a:ext cx="2214958" cy="4040149"/>
          </a:xfrm>
          <a:prstGeom prst="rect">
            <a:avLst/>
          </a:prstGeom>
          <a:solidFill>
            <a:schemeClr val="bg1"/>
          </a:solidFill>
          <a:ln>
            <a:noFill/>
          </a:ln>
        </p:spPr>
      </p:pic>
      <p:sp>
        <p:nvSpPr>
          <p:cNvPr id="11" name="CaixaDeTexto 10">
            <a:extLst>
              <a:ext uri="{FF2B5EF4-FFF2-40B4-BE49-F238E27FC236}">
                <a16:creationId xmlns:a16="http://schemas.microsoft.com/office/drawing/2014/main" id="{97EAA183-49FA-46CA-99A7-9C0CF92CE800}"/>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129321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413791" y="970244"/>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Arquitetura Titan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5" name="Imagem 4"/>
          <p:cNvPicPr>
            <a:picLocks noChangeAspect="1"/>
          </p:cNvPicPr>
          <p:nvPr/>
        </p:nvPicPr>
        <p:blipFill>
          <a:blip r:embed="rId2"/>
          <a:stretch>
            <a:fillRect/>
          </a:stretch>
        </p:blipFill>
        <p:spPr>
          <a:xfrm>
            <a:off x="447638" y="1700808"/>
            <a:ext cx="8012794" cy="4200344"/>
          </a:xfrm>
          <a:prstGeom prst="rect">
            <a:avLst/>
          </a:prstGeom>
        </p:spPr>
      </p:pic>
      <p:sp>
        <p:nvSpPr>
          <p:cNvPr id="6" name="CaixaDeTexto 5">
            <a:extLst>
              <a:ext uri="{FF2B5EF4-FFF2-40B4-BE49-F238E27FC236}">
                <a16:creationId xmlns:a16="http://schemas.microsoft.com/office/drawing/2014/main" id="{0FC0A79D-B355-4B9E-B8EA-190A5731646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917788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História</a:t>
            </a:r>
            <a:endParaRPr lang="en-US" sz="2400" b="1" kern="0" dirty="0"/>
          </a:p>
        </p:txBody>
      </p:sp>
      <p:grpSp>
        <p:nvGrpSpPr>
          <p:cNvPr id="5" name="Group 4"/>
          <p:cNvGrpSpPr/>
          <p:nvPr/>
        </p:nvGrpSpPr>
        <p:grpSpPr>
          <a:xfrm>
            <a:off x="805698" y="1093145"/>
            <a:ext cx="382267" cy="5071684"/>
            <a:chOff x="899592" y="1340768"/>
            <a:chExt cx="216024" cy="4608512"/>
          </a:xfrm>
        </p:grpSpPr>
        <p:sp>
          <p:nvSpPr>
            <p:cNvPr id="8" name="Rounded Rectangle 7"/>
            <p:cNvSpPr/>
            <p:nvPr/>
          </p:nvSpPr>
          <p:spPr bwMode="auto">
            <a:xfrm>
              <a:off x="899592" y="1340768"/>
              <a:ext cx="216024" cy="4608512"/>
            </a:xfrm>
            <a:prstGeom prst="roundRect">
              <a:avLst/>
            </a:prstGeom>
            <a:solidFill>
              <a:srgbClr val="03B1ED"/>
            </a:solidFill>
            <a:ln w="9525" cap="flat" cmpd="sng" algn="ctr">
              <a:solidFill>
                <a:srgbClr val="00B0F0"/>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cxnSp>
          <p:nvCxnSpPr>
            <p:cNvPr id="9" name="Straight Connector 8"/>
            <p:cNvCxnSpPr/>
            <p:nvPr/>
          </p:nvCxnSpPr>
          <p:spPr bwMode="auto">
            <a:xfrm>
              <a:off x="1000628" y="1484784"/>
              <a:ext cx="0" cy="4320480"/>
            </a:xfrm>
            <a:prstGeom prst="line">
              <a:avLst/>
            </a:prstGeom>
            <a:solidFill>
              <a:schemeClr val="accent1"/>
            </a:solidFill>
            <a:ln w="19050" cap="flat" cmpd="sng" algn="ctr">
              <a:solidFill>
                <a:schemeClr val="bg1"/>
              </a:solidFill>
              <a:prstDash val="dashDot"/>
              <a:round/>
              <a:headEnd type="none" w="med" len="med"/>
              <a:tailEnd type="none" w="med" len="med"/>
            </a:ln>
            <a:effectLst/>
          </p:spPr>
        </p:cxnSp>
      </p:grpSp>
      <p:grpSp>
        <p:nvGrpSpPr>
          <p:cNvPr id="11" name="Group 10"/>
          <p:cNvGrpSpPr/>
          <p:nvPr/>
        </p:nvGrpSpPr>
        <p:grpSpPr>
          <a:xfrm>
            <a:off x="700018" y="2082853"/>
            <a:ext cx="614822" cy="307724"/>
            <a:chOff x="716711" y="2082619"/>
            <a:chExt cx="614929" cy="307777"/>
          </a:xfrm>
        </p:grpSpPr>
        <p:sp>
          <p:nvSpPr>
            <p:cNvPr id="12" name="Rounded Rectangle 11"/>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13" name="Rectangle 12"/>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1793</a:t>
              </a:r>
              <a:endParaRPr lang="en-US" sz="1400" b="0" i="0" kern="0" dirty="0">
                <a:solidFill>
                  <a:srgbClr val="000000"/>
                </a:solidFill>
                <a:latin typeface="Arial"/>
                <a:cs typeface="Arial"/>
                <a:sym typeface="Arial"/>
              </a:endParaRPr>
            </a:p>
          </p:txBody>
        </p:sp>
      </p:grpSp>
      <p:pic>
        <p:nvPicPr>
          <p:cNvPr id="3074" name="Picture 2" descr="Diagrama de Euler"/>
          <p:cNvPicPr>
            <a:picLocks noChangeAspect="1" noChangeArrowheads="1"/>
          </p:cNvPicPr>
          <p:nvPr/>
        </p:nvPicPr>
        <p:blipFill rotWithShape="1">
          <a:blip r:embed="rId3">
            <a:extLst>
              <a:ext uri="{28A0092B-C50C-407E-A947-70E740481C1C}">
                <a14:useLocalDpi xmlns:a14="http://schemas.microsoft.com/office/drawing/2010/main" val="0"/>
              </a:ext>
            </a:extLst>
          </a:blip>
          <a:srcRect l="5415" t="6992" b="47066"/>
          <a:stretch/>
        </p:blipFill>
        <p:spPr bwMode="auto">
          <a:xfrm>
            <a:off x="1693269" y="3794090"/>
            <a:ext cx="3917269" cy="2024391"/>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m 6"/>
          <p:cNvPicPr>
            <a:picLocks noChangeAspect="1"/>
          </p:cNvPicPr>
          <p:nvPr/>
        </p:nvPicPr>
        <p:blipFill>
          <a:blip r:embed="rId4"/>
          <a:stretch>
            <a:fillRect/>
          </a:stretch>
        </p:blipFill>
        <p:spPr>
          <a:xfrm>
            <a:off x="6680100" y="1409317"/>
            <a:ext cx="1544012" cy="1930015"/>
          </a:xfrm>
          <a:prstGeom prst="rect">
            <a:avLst/>
          </a:prstGeom>
        </p:spPr>
      </p:pic>
      <p:sp>
        <p:nvSpPr>
          <p:cNvPr id="32" name="Rectangle 31"/>
          <p:cNvSpPr/>
          <p:nvPr/>
        </p:nvSpPr>
        <p:spPr>
          <a:xfrm>
            <a:off x="1500164" y="1937996"/>
            <a:ext cx="4896200" cy="830853"/>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i="0" kern="0" dirty="0">
                <a:solidFill>
                  <a:srgbClr val="000000"/>
                </a:solidFill>
                <a:latin typeface="Arial"/>
                <a:cs typeface="Arial"/>
                <a:sym typeface="Arial"/>
              </a:rPr>
              <a:t>Leonard Euler</a:t>
            </a:r>
            <a:r>
              <a:rPr lang="pt-BR" sz="1600" b="0" i="0" kern="0" dirty="0">
                <a:solidFill>
                  <a:srgbClr val="000000"/>
                </a:solidFill>
                <a:latin typeface="Arial"/>
                <a:cs typeface="Arial"/>
                <a:sym typeface="Arial"/>
              </a:rPr>
              <a:t>, através do mito das pontes de </a:t>
            </a:r>
            <a:r>
              <a:rPr lang="pt-BR" sz="1600" b="0" i="0" kern="0" dirty="0" err="1">
                <a:solidFill>
                  <a:srgbClr val="000000"/>
                </a:solidFill>
                <a:latin typeface="Arial"/>
                <a:cs typeface="Arial"/>
                <a:sym typeface="Arial"/>
              </a:rPr>
              <a:t>Königsberg</a:t>
            </a:r>
            <a:r>
              <a:rPr lang="pt-BR" sz="1600" b="0" i="0" kern="0" dirty="0">
                <a:solidFill>
                  <a:srgbClr val="000000"/>
                </a:solidFill>
                <a:latin typeface="Arial"/>
                <a:cs typeface="Arial"/>
                <a:sym typeface="Arial"/>
              </a:rPr>
              <a:t>, comprovou através de grafos que não era possível resolver essa façanha;</a:t>
            </a:r>
          </a:p>
        </p:txBody>
      </p:sp>
      <p:pic>
        <p:nvPicPr>
          <p:cNvPr id="33" name="Picture 2" descr="Diagrama de Euler"/>
          <p:cNvPicPr>
            <a:picLocks noChangeAspect="1" noChangeArrowheads="1"/>
          </p:cNvPicPr>
          <p:nvPr/>
        </p:nvPicPr>
        <p:blipFill rotWithShape="1">
          <a:blip r:embed="rId3">
            <a:extLst>
              <a:ext uri="{28A0092B-C50C-407E-A947-70E740481C1C}">
                <a14:useLocalDpi xmlns:a14="http://schemas.microsoft.com/office/drawing/2010/main" val="0"/>
              </a:ext>
            </a:extLst>
          </a:blip>
          <a:srcRect l="9392" t="60529" r="25368" b="-234"/>
          <a:stretch/>
        </p:blipFill>
        <p:spPr bwMode="auto">
          <a:xfrm>
            <a:off x="5522203" y="3931500"/>
            <a:ext cx="2701909" cy="174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163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251520" y="910232"/>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Apache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TinkerPop</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6" name="Imagem 5">
            <a:extLst>
              <a:ext uri="{FF2B5EF4-FFF2-40B4-BE49-F238E27FC236}">
                <a16:creationId xmlns:a16="http://schemas.microsoft.com/office/drawing/2014/main" id="{05F6ECAA-58DF-4EBB-8F6B-5B7070FC3D87}"/>
              </a:ext>
            </a:extLst>
          </p:cNvPr>
          <p:cNvPicPr>
            <a:picLocks noChangeAspect="1"/>
          </p:cNvPicPr>
          <p:nvPr/>
        </p:nvPicPr>
        <p:blipFill>
          <a:blip r:embed="rId2"/>
          <a:stretch>
            <a:fillRect/>
          </a:stretch>
        </p:blipFill>
        <p:spPr>
          <a:xfrm>
            <a:off x="0" y="1969466"/>
            <a:ext cx="3779912" cy="4044781"/>
          </a:xfrm>
          <a:prstGeom prst="rect">
            <a:avLst/>
          </a:prstGeom>
        </p:spPr>
      </p:pic>
      <p:sp>
        <p:nvSpPr>
          <p:cNvPr id="7" name="Retângulo 6">
            <a:extLst>
              <a:ext uri="{FF2B5EF4-FFF2-40B4-BE49-F238E27FC236}">
                <a16:creationId xmlns:a16="http://schemas.microsoft.com/office/drawing/2014/main" id="{4A3208F7-59EE-4C87-A7FF-0A633A658A83}"/>
              </a:ext>
            </a:extLst>
          </p:cNvPr>
          <p:cNvSpPr/>
          <p:nvPr/>
        </p:nvSpPr>
        <p:spPr>
          <a:xfrm>
            <a:off x="251520" y="6083495"/>
            <a:ext cx="8118649"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http://tinkerpop.apache.org/docs/current/reference/</a:t>
            </a:r>
          </a:p>
        </p:txBody>
      </p:sp>
      <p:sp>
        <p:nvSpPr>
          <p:cNvPr id="8" name="Retângulo 7">
            <a:extLst>
              <a:ext uri="{FF2B5EF4-FFF2-40B4-BE49-F238E27FC236}">
                <a16:creationId xmlns:a16="http://schemas.microsoft.com/office/drawing/2014/main" id="{7190BD1A-59CA-4FE9-BF61-2C0E018E1952}"/>
              </a:ext>
            </a:extLst>
          </p:cNvPr>
          <p:cNvSpPr/>
          <p:nvPr/>
        </p:nvSpPr>
        <p:spPr>
          <a:xfrm>
            <a:off x="4435755" y="2894499"/>
            <a:ext cx="4572000" cy="830997"/>
          </a:xfrm>
          <a:prstGeom prst="rect">
            <a:avLst/>
          </a:prstGeom>
          <a:ln>
            <a:solidFill>
              <a:srgbClr val="00B050"/>
            </a:solidFill>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Um gerador de percursos para um gráfico específico</a:t>
            </a:r>
            <a:r>
              <a:rPr kumimoji="0" lang="pt-BR" sz="1600" b="0" i="0" u="sng" strike="noStrike" kern="1200" cap="none" spc="0" normalizeH="0" baseline="0" noProof="0" dirty="0">
                <a:ln>
                  <a:noFill/>
                </a:ln>
                <a:solidFill>
                  <a:schemeClr val="bg2"/>
                </a:solidFill>
                <a:effectLst/>
                <a:uLnTx/>
                <a:uFillTx/>
                <a:latin typeface="Calibri"/>
                <a:ea typeface="+mn-ea"/>
                <a:cs typeface="Calibri" panose="020F0502020204030204" pitchFamily="34" charset="0"/>
              </a:rPr>
              <a:t>, </a:t>
            </a:r>
            <a:r>
              <a:rPr kumimoji="0" lang="pt-BR" sz="16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linguagem específica do domínio (DSL) e mecanismo de execução.</a:t>
            </a:r>
          </a:p>
        </p:txBody>
      </p:sp>
      <p:sp>
        <p:nvSpPr>
          <p:cNvPr id="4" name="Retângulo 3">
            <a:extLst>
              <a:ext uri="{FF2B5EF4-FFF2-40B4-BE49-F238E27FC236}">
                <a16:creationId xmlns:a16="http://schemas.microsoft.com/office/drawing/2014/main" id="{FB31741E-DE6C-4868-B486-66759CFB0D11}"/>
              </a:ext>
            </a:extLst>
          </p:cNvPr>
          <p:cNvSpPr/>
          <p:nvPr/>
        </p:nvSpPr>
        <p:spPr>
          <a:xfrm>
            <a:off x="4458635" y="4027469"/>
            <a:ext cx="4572000" cy="830997"/>
          </a:xfrm>
          <a:prstGeom prst="rect">
            <a:avLst/>
          </a:prstGeom>
          <a:ln>
            <a:solidFill>
              <a:schemeClr val="accent4">
                <a:lumMod val="75000"/>
              </a:schemeClr>
            </a:solidFill>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Um sistema que processa o gráfico em paralelo e potencialmente, distribuído em um cluster </a:t>
            </a:r>
            <a:r>
              <a:rPr kumimoji="0" lang="pt-BR" sz="1600" b="0" i="0" u="none" strike="noStrike" kern="1200" cap="none" spc="0" normalizeH="0" baseline="0" noProof="0" dirty="0" err="1">
                <a:ln>
                  <a:noFill/>
                </a:ln>
                <a:solidFill>
                  <a:schemeClr val="bg2"/>
                </a:solidFill>
                <a:effectLst/>
                <a:uLnTx/>
                <a:uFillTx/>
                <a:latin typeface="Calibri"/>
                <a:ea typeface="+mn-ea"/>
                <a:cs typeface="Calibri" panose="020F0502020204030204" pitchFamily="34" charset="0"/>
              </a:rPr>
              <a:t>multi-máquina</a:t>
            </a:r>
            <a:r>
              <a:rPr kumimoji="0" lang="pt-BR" sz="16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a:t>
            </a:r>
          </a:p>
        </p:txBody>
      </p:sp>
      <p:cxnSp>
        <p:nvCxnSpPr>
          <p:cNvPr id="9" name="Conector: Curvo 8">
            <a:extLst>
              <a:ext uri="{FF2B5EF4-FFF2-40B4-BE49-F238E27FC236}">
                <a16:creationId xmlns:a16="http://schemas.microsoft.com/office/drawing/2014/main" id="{A2D97932-D9C5-406B-AAC4-AAFDFE011D2E}"/>
              </a:ext>
            </a:extLst>
          </p:cNvPr>
          <p:cNvCxnSpPr>
            <a:stCxn id="8" idx="1"/>
          </p:cNvCxnSpPr>
          <p:nvPr/>
        </p:nvCxnSpPr>
        <p:spPr>
          <a:xfrm rot="10800000">
            <a:off x="2680131" y="3196224"/>
            <a:ext cx="1755624" cy="113775"/>
          </a:xfrm>
          <a:prstGeom prst="curvedConnector3">
            <a:avLst/>
          </a:prstGeom>
          <a:ln w="571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Conector: Curvo 10">
            <a:extLst>
              <a:ext uri="{FF2B5EF4-FFF2-40B4-BE49-F238E27FC236}">
                <a16:creationId xmlns:a16="http://schemas.microsoft.com/office/drawing/2014/main" id="{A8A52EBB-7874-410A-AE46-CEA563225502}"/>
              </a:ext>
            </a:extLst>
          </p:cNvPr>
          <p:cNvCxnSpPr>
            <a:cxnSpLocks/>
            <a:stCxn id="4" idx="1"/>
          </p:cNvCxnSpPr>
          <p:nvPr/>
        </p:nvCxnSpPr>
        <p:spPr>
          <a:xfrm rot="10800000">
            <a:off x="2771801" y="4273722"/>
            <a:ext cx="1686835" cy="169246"/>
          </a:xfrm>
          <a:prstGeom prst="curvedConnector3">
            <a:avLst/>
          </a:prstGeom>
          <a:ln w="57150">
            <a:solidFill>
              <a:schemeClr val="accent4">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00CC7BEE-1438-4798-B0CF-5D88CEADBD5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1484064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428601" y="966226"/>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Apache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TinkerPop</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3074" name="Picture 2" descr="http://2.bp.blogspot.com/-RYvPepd5pCo/T71j1ZuaDFI/AAAAAAAAAJM/yxeSfyjHUZw/s320/rexster-system-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97223"/>
            <a:ext cx="3279303" cy="352140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A3208F7-59EE-4C87-A7FF-0A633A658A83}"/>
              </a:ext>
            </a:extLst>
          </p:cNvPr>
          <p:cNvSpPr/>
          <p:nvPr/>
        </p:nvSpPr>
        <p:spPr>
          <a:xfrm>
            <a:off x="539551" y="5939037"/>
            <a:ext cx="8118649"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http://tinkerpop.apache.org/docs/current/reference/</a:t>
            </a:r>
          </a:p>
        </p:txBody>
      </p:sp>
      <p:pic>
        <p:nvPicPr>
          <p:cNvPr id="10" name="Imagem 9">
            <a:extLst>
              <a:ext uri="{FF2B5EF4-FFF2-40B4-BE49-F238E27FC236}">
                <a16:creationId xmlns:a16="http://schemas.microsoft.com/office/drawing/2014/main" id="{18622081-849F-4ECD-83F9-B0A5D0867E9B}"/>
              </a:ext>
            </a:extLst>
          </p:cNvPr>
          <p:cNvPicPr>
            <a:picLocks noChangeAspect="1"/>
          </p:cNvPicPr>
          <p:nvPr/>
        </p:nvPicPr>
        <p:blipFill>
          <a:blip r:embed="rId3"/>
          <a:stretch>
            <a:fillRect/>
          </a:stretch>
        </p:blipFill>
        <p:spPr>
          <a:xfrm>
            <a:off x="3779912" y="2417637"/>
            <a:ext cx="5200334" cy="2409150"/>
          </a:xfrm>
          <a:prstGeom prst="rect">
            <a:avLst/>
          </a:prstGeom>
        </p:spPr>
      </p:pic>
      <p:sp>
        <p:nvSpPr>
          <p:cNvPr id="8" name="CaixaDeTexto 7">
            <a:extLst>
              <a:ext uri="{FF2B5EF4-FFF2-40B4-BE49-F238E27FC236}">
                <a16:creationId xmlns:a16="http://schemas.microsoft.com/office/drawing/2014/main" id="{EE1C6876-10E4-4EEC-939E-13FECCEBD0B0}"/>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06036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EB76E25-D23E-4DBD-91A1-FA3EF6C94A44}"/>
              </a:ext>
            </a:extLst>
          </p:cNvPr>
          <p:cNvPicPr>
            <a:picLocks noChangeAspect="1"/>
          </p:cNvPicPr>
          <p:nvPr/>
        </p:nvPicPr>
        <p:blipFill>
          <a:blip r:embed="rId3"/>
          <a:stretch>
            <a:fillRect/>
          </a:stretch>
        </p:blipFill>
        <p:spPr>
          <a:xfrm>
            <a:off x="392495" y="1995807"/>
            <a:ext cx="8452939" cy="3478922"/>
          </a:xfrm>
          <a:prstGeom prst="rect">
            <a:avLst/>
          </a:prstGeom>
        </p:spPr>
      </p:pic>
      <p:sp>
        <p:nvSpPr>
          <p:cNvPr id="3" name="CaixaDeTexto 2"/>
          <p:cNvSpPr txBox="1"/>
          <p:nvPr/>
        </p:nvSpPr>
        <p:spPr>
          <a:xfrm>
            <a:off x="298566" y="1164810"/>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Gremlin</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7" name="Retângulo 6"/>
          <p:cNvSpPr/>
          <p:nvPr/>
        </p:nvSpPr>
        <p:spPr>
          <a:xfrm>
            <a:off x="397972" y="5990899"/>
            <a:ext cx="874602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Outro exemplo: http://agoradba.blogspot.com.br/2012/05/nosql-graph-databases-neo4j-ou-o-modelo.html</a:t>
            </a:r>
          </a:p>
        </p:txBody>
      </p:sp>
      <p:pic>
        <p:nvPicPr>
          <p:cNvPr id="8" name="Imagem 7"/>
          <p:cNvPicPr>
            <a:picLocks noChangeAspect="1"/>
          </p:cNvPicPr>
          <p:nvPr/>
        </p:nvPicPr>
        <p:blipFill>
          <a:blip r:embed="rId4"/>
          <a:stretch>
            <a:fillRect/>
          </a:stretch>
        </p:blipFill>
        <p:spPr>
          <a:xfrm>
            <a:off x="611560" y="2104838"/>
            <a:ext cx="1514475" cy="1600200"/>
          </a:xfrm>
          <a:prstGeom prst="rect">
            <a:avLst/>
          </a:prstGeom>
        </p:spPr>
      </p:pic>
      <p:sp>
        <p:nvSpPr>
          <p:cNvPr id="9" name="CaixaDeTexto 8">
            <a:extLst>
              <a:ext uri="{FF2B5EF4-FFF2-40B4-BE49-F238E27FC236}">
                <a16:creationId xmlns:a16="http://schemas.microsoft.com/office/drawing/2014/main" id="{5F7FFD21-FF6A-4EFF-A263-72BD7AFD1EF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41202751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251520" y="1124744"/>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Gremlin</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5" name="Imagem 4"/>
          <p:cNvPicPr>
            <a:picLocks noChangeAspect="1"/>
          </p:cNvPicPr>
          <p:nvPr/>
        </p:nvPicPr>
        <p:blipFill>
          <a:blip r:embed="rId2"/>
          <a:stretch>
            <a:fillRect/>
          </a:stretch>
        </p:blipFill>
        <p:spPr>
          <a:xfrm>
            <a:off x="372692" y="1993911"/>
            <a:ext cx="4590257" cy="3765386"/>
          </a:xfrm>
          <a:prstGeom prst="rect">
            <a:avLst/>
          </a:prstGeom>
        </p:spPr>
      </p:pic>
      <p:pic>
        <p:nvPicPr>
          <p:cNvPr id="3074" name="Picture 2" descr="http://2.bp.blogspot.com/-RYvPepd5pCo/T71j1ZuaDFI/AAAAAAAAAJM/yxeSfyjHUZw/s320/rexster-system-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492896"/>
            <a:ext cx="2838450"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B5D944D7-065D-4BEA-A48F-068B904471E1}"/>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023530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179512" y="1223334"/>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Gremlin</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4" name="Imagem 3"/>
          <p:cNvPicPr>
            <a:picLocks noChangeAspect="1"/>
          </p:cNvPicPr>
          <p:nvPr/>
        </p:nvPicPr>
        <p:blipFill>
          <a:blip r:embed="rId3"/>
          <a:stretch>
            <a:fillRect/>
          </a:stretch>
        </p:blipFill>
        <p:spPr>
          <a:xfrm>
            <a:off x="1033721" y="1710491"/>
            <a:ext cx="5395773" cy="3852081"/>
          </a:xfrm>
          <a:prstGeom prst="rect">
            <a:avLst/>
          </a:prstGeom>
        </p:spPr>
      </p:pic>
      <p:pic>
        <p:nvPicPr>
          <p:cNvPr id="6" name="Imagem 5"/>
          <p:cNvPicPr>
            <a:picLocks noChangeAspect="1"/>
          </p:cNvPicPr>
          <p:nvPr/>
        </p:nvPicPr>
        <p:blipFill>
          <a:blip r:embed="rId4"/>
          <a:stretch>
            <a:fillRect/>
          </a:stretch>
        </p:blipFill>
        <p:spPr>
          <a:xfrm>
            <a:off x="6702483" y="2683993"/>
            <a:ext cx="2409825" cy="1895475"/>
          </a:xfrm>
          <a:prstGeom prst="rect">
            <a:avLst/>
          </a:prstGeom>
        </p:spPr>
      </p:pic>
      <p:sp>
        <p:nvSpPr>
          <p:cNvPr id="7" name="Retângulo 6"/>
          <p:cNvSpPr/>
          <p:nvPr/>
        </p:nvSpPr>
        <p:spPr>
          <a:xfrm>
            <a:off x="397972" y="5990899"/>
            <a:ext cx="874602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Outro exemplo: http://agoradba.blogspot.com.br/2012/05/nosql-graph-databases-neo4j-ou-o-modelo.html</a:t>
            </a:r>
          </a:p>
        </p:txBody>
      </p:sp>
      <p:pic>
        <p:nvPicPr>
          <p:cNvPr id="8" name="Imagem 7"/>
          <p:cNvPicPr>
            <a:picLocks noChangeAspect="1"/>
          </p:cNvPicPr>
          <p:nvPr/>
        </p:nvPicPr>
        <p:blipFill>
          <a:blip r:embed="rId5"/>
          <a:stretch>
            <a:fillRect/>
          </a:stretch>
        </p:blipFill>
        <p:spPr>
          <a:xfrm>
            <a:off x="-72757" y="2708611"/>
            <a:ext cx="1514475" cy="1600200"/>
          </a:xfrm>
          <a:prstGeom prst="rect">
            <a:avLst/>
          </a:prstGeom>
        </p:spPr>
      </p:pic>
      <p:sp>
        <p:nvSpPr>
          <p:cNvPr id="9" name="CaixaDeTexto 8">
            <a:extLst>
              <a:ext uri="{FF2B5EF4-FFF2-40B4-BE49-F238E27FC236}">
                <a16:creationId xmlns:a16="http://schemas.microsoft.com/office/drawing/2014/main" id="{E7A47A17-C780-4D6D-B8AD-7DB82424C1B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96516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sted-image.jpeg">
            <a:extLst>
              <a:ext uri="{FF2B5EF4-FFF2-40B4-BE49-F238E27FC236}">
                <a16:creationId xmlns:a16="http://schemas.microsoft.com/office/drawing/2014/main" id="{088B4860-6C65-4A49-BA22-E4E37508A6E8}"/>
              </a:ext>
            </a:extLst>
          </p:cNvPr>
          <p:cNvPicPr>
            <a:picLocks noChangeAspect="1"/>
          </p:cNvPicPr>
          <p:nvPr/>
        </p:nvPicPr>
        <p:blipFill>
          <a:blip r:embed="rId2">
            <a:extLst/>
          </a:blip>
          <a:srcRect l="770" t="1147" r="770"/>
          <a:stretch>
            <a:fillRect/>
          </a:stretch>
        </p:blipFill>
        <p:spPr>
          <a:xfrm>
            <a:off x="107504" y="1247679"/>
            <a:ext cx="8856984" cy="4362752"/>
          </a:xfrm>
          <a:prstGeom prst="rect">
            <a:avLst/>
          </a:prstGeom>
          <a:ln w="3175">
            <a:miter lim="400000"/>
          </a:ln>
        </p:spPr>
      </p:pic>
      <p:sp>
        <p:nvSpPr>
          <p:cNvPr id="4" name="CaixaDeTexto 3">
            <a:extLst>
              <a:ext uri="{FF2B5EF4-FFF2-40B4-BE49-F238E27FC236}">
                <a16:creationId xmlns:a16="http://schemas.microsoft.com/office/drawing/2014/main" id="{9E618AE0-9E78-42C9-97A9-24D19E2878D2}"/>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0844313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asted-image.pdf"/>
          <p:cNvPicPr>
            <a:picLocks noChangeAspect="1"/>
          </p:cNvPicPr>
          <p:nvPr/>
        </p:nvPicPr>
        <p:blipFill>
          <a:blip r:embed="rId2">
            <a:alphaModFix amt="20000"/>
            <a:extLst/>
          </a:blip>
          <a:stretch>
            <a:fillRect/>
          </a:stretch>
        </p:blipFill>
        <p:spPr>
          <a:xfrm>
            <a:off x="0" y="1695945"/>
            <a:ext cx="9252520" cy="3918004"/>
          </a:xfrm>
          <a:prstGeom prst="rect">
            <a:avLst/>
          </a:prstGeom>
          <a:ln w="3175">
            <a:miter lim="400000"/>
          </a:ln>
        </p:spPr>
      </p:pic>
      <p:sp>
        <p:nvSpPr>
          <p:cNvPr id="233" name="Shape 233"/>
          <p:cNvSpPr/>
          <p:nvPr/>
        </p:nvSpPr>
        <p:spPr>
          <a:xfrm>
            <a:off x="7115788" y="3455774"/>
            <a:ext cx="854513" cy="6411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942" y="7883"/>
                  <a:pt x="7742" y="15083"/>
                  <a:pt x="0" y="21600"/>
                </a:cubicBezTo>
              </a:path>
            </a:pathLst>
          </a:custGeom>
          <a:ln w="25400">
            <a:solidFill>
              <a:srgbClr val="A6AAA9"/>
            </a:solidFill>
            <a:miter lim="400000"/>
            <a:head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34" name="Shape 234"/>
          <p:cNvSpPr/>
          <p:nvPr/>
        </p:nvSpPr>
        <p:spPr>
          <a:xfrm>
            <a:off x="5799888" y="2232780"/>
            <a:ext cx="981740" cy="33058"/>
          </a:xfrm>
          <a:custGeom>
            <a:avLst/>
            <a:gdLst/>
            <a:ahLst/>
            <a:cxnLst>
              <a:cxn ang="0">
                <a:pos x="wd2" y="hd2"/>
              </a:cxn>
              <a:cxn ang="5400000">
                <a:pos x="wd2" y="hd2"/>
              </a:cxn>
              <a:cxn ang="10800000">
                <a:pos x="wd2" y="hd2"/>
              </a:cxn>
              <a:cxn ang="16200000">
                <a:pos x="wd2" y="hd2"/>
              </a:cxn>
            </a:cxnLst>
            <a:rect l="0" t="0" r="r" b="b"/>
            <a:pathLst>
              <a:path w="21600" h="16998" extrusionOk="0">
                <a:moveTo>
                  <a:pt x="21600" y="16998"/>
                </a:moveTo>
                <a:cubicBezTo>
                  <a:pt x="14422" y="-756"/>
                  <a:pt x="7222" y="-4602"/>
                  <a:pt x="0" y="5459"/>
                </a:cubicBezTo>
              </a:path>
            </a:pathLst>
          </a:custGeom>
          <a:ln w="25400">
            <a:solidFill>
              <a:srgbClr val="A6AAA9"/>
            </a:solidFill>
            <a:miter lim="400000"/>
            <a:tail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35" name="Shape 235"/>
          <p:cNvSpPr/>
          <p:nvPr/>
        </p:nvSpPr>
        <p:spPr>
          <a:xfrm>
            <a:off x="4232235" y="4179454"/>
            <a:ext cx="778780" cy="2174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339" y="15509"/>
                  <a:pt x="7139" y="8309"/>
                  <a:pt x="0" y="0"/>
                </a:cubicBezTo>
              </a:path>
            </a:pathLst>
          </a:custGeom>
          <a:ln w="25400">
            <a:solidFill>
              <a:srgbClr val="A6AAA9"/>
            </a:solidFill>
            <a:miter lim="400000"/>
            <a:tail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36" name="Shape 236"/>
          <p:cNvSpPr/>
          <p:nvPr/>
        </p:nvSpPr>
        <p:spPr>
          <a:xfrm>
            <a:off x="5708970" y="4360502"/>
            <a:ext cx="760439" cy="1016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8383"/>
                  <a:pt x="14400" y="11183"/>
                  <a:pt x="21600" y="0"/>
                </a:cubicBezTo>
              </a:path>
            </a:pathLst>
          </a:custGeom>
          <a:ln w="25400">
            <a:solidFill>
              <a:srgbClr val="A6AAA9"/>
            </a:solidFill>
            <a:miter lim="400000"/>
            <a:head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grpSp>
        <p:nvGrpSpPr>
          <p:cNvPr id="188" name="Group 188"/>
          <p:cNvGrpSpPr/>
          <p:nvPr/>
        </p:nvGrpSpPr>
        <p:grpSpPr>
          <a:xfrm>
            <a:off x="6783289" y="1970033"/>
            <a:ext cx="684563" cy="684562"/>
            <a:chOff x="0" y="0"/>
            <a:chExt cx="1216998" cy="1216998"/>
          </a:xfrm>
        </p:grpSpPr>
        <p:sp>
          <p:nvSpPr>
            <p:cNvPr id="186" name="Shape 186"/>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187" name="noun_12488.png"/>
            <p:cNvPicPr>
              <a:picLocks noChangeAspect="1"/>
            </p:cNvPicPr>
            <p:nvPr/>
          </p:nvPicPr>
          <p:blipFill>
            <a:blip r:embed="rId3">
              <a:extLst/>
            </a:blip>
            <a:srcRect l="16485" t="10303" r="16485" b="10303"/>
            <a:stretch>
              <a:fillRect/>
            </a:stretch>
          </p:blipFill>
          <p:spPr>
            <a:xfrm>
              <a:off x="195512" y="105864"/>
              <a:ext cx="826175" cy="978575"/>
            </a:xfrm>
            <a:prstGeom prst="rect">
              <a:avLst/>
            </a:prstGeom>
            <a:ln w="3175" cap="flat">
              <a:noFill/>
              <a:miter lim="400000"/>
            </a:ln>
            <a:effectLst/>
          </p:spPr>
        </p:pic>
      </p:grpSp>
      <p:grpSp>
        <p:nvGrpSpPr>
          <p:cNvPr id="191" name="Group 191"/>
          <p:cNvGrpSpPr/>
          <p:nvPr/>
        </p:nvGrpSpPr>
        <p:grpSpPr>
          <a:xfrm>
            <a:off x="3556721" y="3722178"/>
            <a:ext cx="684563" cy="684563"/>
            <a:chOff x="0" y="0"/>
            <a:chExt cx="1216998" cy="1216998"/>
          </a:xfrm>
        </p:grpSpPr>
        <p:sp>
          <p:nvSpPr>
            <p:cNvPr id="189" name="Shape 189"/>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190" name="pasted-image.pdf"/>
            <p:cNvPicPr>
              <a:picLocks noChangeAspect="1"/>
            </p:cNvPicPr>
            <p:nvPr/>
          </p:nvPicPr>
          <p:blipFill>
            <a:blip r:embed="rId4">
              <a:extLst/>
            </a:blip>
            <a:srcRect/>
            <a:stretch>
              <a:fillRect/>
            </a:stretch>
          </p:blipFill>
          <p:spPr>
            <a:xfrm>
              <a:off x="76885" y="76885"/>
              <a:ext cx="1063092" cy="1063092"/>
            </a:xfrm>
            <a:prstGeom prst="rect">
              <a:avLst/>
            </a:prstGeom>
            <a:ln w="3175" cap="flat">
              <a:noFill/>
              <a:miter lim="400000"/>
            </a:ln>
            <a:effectLst/>
          </p:spPr>
        </p:pic>
      </p:grpSp>
      <p:grpSp>
        <p:nvGrpSpPr>
          <p:cNvPr id="194" name="Group 194"/>
          <p:cNvGrpSpPr/>
          <p:nvPr/>
        </p:nvGrpSpPr>
        <p:grpSpPr>
          <a:xfrm>
            <a:off x="5013906" y="4128790"/>
            <a:ext cx="684563" cy="684562"/>
            <a:chOff x="0" y="0"/>
            <a:chExt cx="1216998" cy="1216998"/>
          </a:xfrm>
        </p:grpSpPr>
        <p:sp>
          <p:nvSpPr>
            <p:cNvPr id="192" name="Shape 192"/>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193" name="pasted-image.pdf"/>
            <p:cNvPicPr>
              <a:picLocks noChangeAspect="1"/>
            </p:cNvPicPr>
            <p:nvPr/>
          </p:nvPicPr>
          <p:blipFill>
            <a:blip r:embed="rId5">
              <a:extLst/>
            </a:blip>
            <a:stretch>
              <a:fillRect/>
            </a:stretch>
          </p:blipFill>
          <p:spPr>
            <a:xfrm>
              <a:off x="268827" y="341387"/>
              <a:ext cx="679343" cy="679343"/>
            </a:xfrm>
            <a:prstGeom prst="rect">
              <a:avLst/>
            </a:prstGeom>
            <a:ln w="3175" cap="flat">
              <a:noFill/>
              <a:miter lim="400000"/>
            </a:ln>
            <a:effectLst/>
          </p:spPr>
        </p:pic>
      </p:grpSp>
      <p:sp>
        <p:nvSpPr>
          <p:cNvPr id="237" name="Shape 237"/>
          <p:cNvSpPr/>
          <p:nvPr/>
        </p:nvSpPr>
        <p:spPr>
          <a:xfrm>
            <a:off x="7439564" y="2493413"/>
            <a:ext cx="554223" cy="45601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990" y="13382"/>
                  <a:pt x="7790" y="6182"/>
                  <a:pt x="0" y="0"/>
                </a:cubicBezTo>
              </a:path>
            </a:pathLst>
          </a:custGeom>
          <a:ln w="25400">
            <a:solidFill>
              <a:srgbClr val="A6AAA9"/>
            </a:solidFill>
            <a:miter lim="400000"/>
            <a:head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38" name="Shape 238"/>
          <p:cNvSpPr/>
          <p:nvPr/>
        </p:nvSpPr>
        <p:spPr>
          <a:xfrm>
            <a:off x="4313193" y="2346319"/>
            <a:ext cx="788140" cy="2507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090" y="12708"/>
                  <a:pt x="14290" y="5508"/>
                  <a:pt x="21600" y="0"/>
                </a:cubicBezTo>
              </a:path>
            </a:pathLst>
          </a:custGeom>
          <a:ln w="25400">
            <a:solidFill>
              <a:srgbClr val="A6AAA9"/>
            </a:solidFill>
            <a:miter lim="400000"/>
            <a:head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grpSp>
        <p:nvGrpSpPr>
          <p:cNvPr id="199" name="Group 199"/>
          <p:cNvGrpSpPr/>
          <p:nvPr/>
        </p:nvGrpSpPr>
        <p:grpSpPr>
          <a:xfrm>
            <a:off x="6470350" y="3935556"/>
            <a:ext cx="684562" cy="684563"/>
            <a:chOff x="0" y="0"/>
            <a:chExt cx="1216998" cy="1216998"/>
          </a:xfrm>
        </p:grpSpPr>
        <p:sp>
          <p:nvSpPr>
            <p:cNvPr id="197" name="Shape 197"/>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198" name="pasted-image.pdf"/>
            <p:cNvPicPr>
              <a:picLocks noChangeAspect="1"/>
            </p:cNvPicPr>
            <p:nvPr/>
          </p:nvPicPr>
          <p:blipFill>
            <a:blip r:embed="rId6">
              <a:extLst/>
            </a:blip>
            <a:stretch>
              <a:fillRect/>
            </a:stretch>
          </p:blipFill>
          <p:spPr>
            <a:xfrm>
              <a:off x="182652" y="195352"/>
              <a:ext cx="826295" cy="826295"/>
            </a:xfrm>
            <a:prstGeom prst="rect">
              <a:avLst/>
            </a:prstGeom>
            <a:ln w="3175" cap="flat">
              <a:noFill/>
              <a:miter lim="400000"/>
            </a:ln>
            <a:effectLst/>
          </p:spPr>
        </p:pic>
      </p:grpSp>
      <p:grpSp>
        <p:nvGrpSpPr>
          <p:cNvPr id="202" name="Group 202"/>
          <p:cNvGrpSpPr/>
          <p:nvPr/>
        </p:nvGrpSpPr>
        <p:grpSpPr>
          <a:xfrm>
            <a:off x="5104754" y="1931830"/>
            <a:ext cx="685801" cy="685801"/>
            <a:chOff x="0" y="0"/>
            <a:chExt cx="1219200" cy="1219200"/>
          </a:xfrm>
        </p:grpSpPr>
        <p:sp>
          <p:nvSpPr>
            <p:cNvPr id="200" name="Shape 200"/>
            <p:cNvSpPr/>
            <p:nvPr/>
          </p:nvSpPr>
          <p:spPr>
            <a:xfrm>
              <a:off x="0" y="0"/>
              <a:ext cx="1219200" cy="1219200"/>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01" name="pasted-image.pdf"/>
            <p:cNvPicPr>
              <a:picLocks noChangeAspect="1"/>
            </p:cNvPicPr>
            <p:nvPr/>
          </p:nvPicPr>
          <p:blipFill>
            <a:blip r:embed="rId7">
              <a:extLst/>
            </a:blip>
            <a:stretch>
              <a:fillRect/>
            </a:stretch>
          </p:blipFill>
          <p:spPr>
            <a:xfrm>
              <a:off x="216760" y="216760"/>
              <a:ext cx="785680" cy="785680"/>
            </a:xfrm>
            <a:prstGeom prst="rect">
              <a:avLst/>
            </a:prstGeom>
            <a:ln w="3175" cap="flat">
              <a:noFill/>
              <a:miter lim="400000"/>
            </a:ln>
            <a:effectLst/>
          </p:spPr>
        </p:pic>
      </p:grpSp>
      <p:grpSp>
        <p:nvGrpSpPr>
          <p:cNvPr id="205" name="Group 205"/>
          <p:cNvGrpSpPr/>
          <p:nvPr/>
        </p:nvGrpSpPr>
        <p:grpSpPr>
          <a:xfrm>
            <a:off x="3647569" y="2395043"/>
            <a:ext cx="684563" cy="684562"/>
            <a:chOff x="0" y="0"/>
            <a:chExt cx="1216998" cy="1216998"/>
          </a:xfrm>
        </p:grpSpPr>
        <p:sp>
          <p:nvSpPr>
            <p:cNvPr id="203" name="Shape 203"/>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04" name="pasted-image.pdf"/>
            <p:cNvPicPr>
              <a:picLocks noChangeAspect="1"/>
            </p:cNvPicPr>
            <p:nvPr/>
          </p:nvPicPr>
          <p:blipFill>
            <a:blip r:embed="rId4">
              <a:extLst/>
            </a:blip>
            <a:srcRect/>
            <a:stretch>
              <a:fillRect/>
            </a:stretch>
          </p:blipFill>
          <p:spPr>
            <a:xfrm>
              <a:off x="76885" y="76885"/>
              <a:ext cx="1063092" cy="1063092"/>
            </a:xfrm>
            <a:prstGeom prst="rect">
              <a:avLst/>
            </a:prstGeom>
            <a:ln w="3175" cap="flat">
              <a:noFill/>
              <a:miter lim="400000"/>
            </a:ln>
            <a:effectLst/>
          </p:spPr>
        </p:pic>
      </p:grpSp>
      <p:grpSp>
        <p:nvGrpSpPr>
          <p:cNvPr id="208" name="Group 208"/>
          <p:cNvGrpSpPr/>
          <p:nvPr/>
        </p:nvGrpSpPr>
        <p:grpSpPr>
          <a:xfrm>
            <a:off x="7885236" y="2871774"/>
            <a:ext cx="684563" cy="684563"/>
            <a:chOff x="0" y="0"/>
            <a:chExt cx="1216998" cy="1216998"/>
          </a:xfrm>
        </p:grpSpPr>
        <p:sp>
          <p:nvSpPr>
            <p:cNvPr id="206" name="Shape 206"/>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07" name="pasted-image.pdf"/>
            <p:cNvPicPr>
              <a:picLocks noChangeAspect="1"/>
            </p:cNvPicPr>
            <p:nvPr/>
          </p:nvPicPr>
          <p:blipFill>
            <a:blip r:embed="rId8">
              <a:extLst/>
            </a:blip>
            <a:stretch>
              <a:fillRect/>
            </a:stretch>
          </p:blipFill>
          <p:spPr>
            <a:xfrm>
              <a:off x="235577" y="235577"/>
              <a:ext cx="745844" cy="745844"/>
            </a:xfrm>
            <a:prstGeom prst="rect">
              <a:avLst/>
            </a:prstGeom>
            <a:ln w="3175" cap="flat">
              <a:noFill/>
              <a:miter lim="400000"/>
            </a:ln>
            <a:effectLst/>
          </p:spPr>
        </p:pic>
      </p:grpSp>
      <p:sp>
        <p:nvSpPr>
          <p:cNvPr id="209" name="Shape 209"/>
          <p:cNvSpPr/>
          <p:nvPr/>
        </p:nvSpPr>
        <p:spPr>
          <a:xfrm>
            <a:off x="5146048" y="4799922"/>
            <a:ext cx="420278" cy="125099"/>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ACCOUNT</a:t>
            </a:r>
          </a:p>
        </p:txBody>
      </p:sp>
      <p:sp>
        <p:nvSpPr>
          <p:cNvPr id="210" name="Shape 210"/>
          <p:cNvSpPr/>
          <p:nvPr/>
        </p:nvSpPr>
        <p:spPr>
          <a:xfrm rot="21151088">
            <a:off x="6013767" y="4364271"/>
            <a:ext cx="179900"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HAS</a:t>
            </a:r>
          </a:p>
        </p:txBody>
      </p:sp>
      <p:sp>
        <p:nvSpPr>
          <p:cNvPr id="211" name="Shape 211"/>
          <p:cNvSpPr/>
          <p:nvPr/>
        </p:nvSpPr>
        <p:spPr>
          <a:xfrm rot="20571702">
            <a:off x="4495291" y="2396488"/>
            <a:ext cx="460591"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REGISTERED</a:t>
            </a:r>
          </a:p>
        </p:txBody>
      </p:sp>
      <p:sp>
        <p:nvSpPr>
          <p:cNvPr id="212" name="Shape 212"/>
          <p:cNvSpPr/>
          <p:nvPr/>
        </p:nvSpPr>
        <p:spPr>
          <a:xfrm>
            <a:off x="8001904" y="3531444"/>
            <a:ext cx="451230" cy="126703"/>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ADDRESS</a:t>
            </a:r>
          </a:p>
        </p:txBody>
      </p:sp>
      <p:sp>
        <p:nvSpPr>
          <p:cNvPr id="213" name="Shape 213"/>
          <p:cNvSpPr/>
          <p:nvPr/>
        </p:nvSpPr>
        <p:spPr>
          <a:xfrm>
            <a:off x="6900848" y="2612524"/>
            <a:ext cx="449444" cy="125611"/>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PERSON</a:t>
            </a:r>
          </a:p>
        </p:txBody>
      </p:sp>
      <p:sp>
        <p:nvSpPr>
          <p:cNvPr id="214" name="Shape 214"/>
          <p:cNvSpPr/>
          <p:nvPr/>
        </p:nvSpPr>
        <p:spPr>
          <a:xfrm rot="76703">
            <a:off x="6046334" y="2182334"/>
            <a:ext cx="561723"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IS_OFFICER_OF</a:t>
            </a:r>
          </a:p>
        </p:txBody>
      </p:sp>
      <p:sp>
        <p:nvSpPr>
          <p:cNvPr id="215" name="Shape 215"/>
          <p:cNvSpPr/>
          <p:nvPr/>
        </p:nvSpPr>
        <p:spPr>
          <a:xfrm>
            <a:off x="6587909" y="4597055"/>
            <a:ext cx="449445" cy="125612"/>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PERSON</a:t>
            </a:r>
          </a:p>
        </p:txBody>
      </p:sp>
      <p:sp>
        <p:nvSpPr>
          <p:cNvPr id="216" name="Shape 216"/>
          <p:cNvSpPr/>
          <p:nvPr/>
        </p:nvSpPr>
        <p:spPr>
          <a:xfrm>
            <a:off x="6900848" y="2736513"/>
            <a:ext cx="449444" cy="125611"/>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NAME</a:t>
            </a:r>
          </a:p>
        </p:txBody>
      </p:sp>
      <p:sp>
        <p:nvSpPr>
          <p:cNvPr id="217" name="Shape 217"/>
          <p:cNvSpPr/>
          <p:nvPr/>
        </p:nvSpPr>
        <p:spPr>
          <a:xfrm>
            <a:off x="8001904" y="3653808"/>
            <a:ext cx="451230" cy="126703"/>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STREET</a:t>
            </a:r>
          </a:p>
        </p:txBody>
      </p:sp>
      <p:sp>
        <p:nvSpPr>
          <p:cNvPr id="218" name="Shape 218"/>
          <p:cNvSpPr/>
          <p:nvPr/>
        </p:nvSpPr>
        <p:spPr>
          <a:xfrm>
            <a:off x="3688864" y="4408521"/>
            <a:ext cx="420278" cy="125099"/>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BANK</a:t>
            </a:r>
          </a:p>
        </p:txBody>
      </p:sp>
      <p:sp>
        <p:nvSpPr>
          <p:cNvPr id="219" name="Shape 219"/>
          <p:cNvSpPr/>
          <p:nvPr/>
        </p:nvSpPr>
        <p:spPr>
          <a:xfrm rot="893278">
            <a:off x="4533370" y="4244765"/>
            <a:ext cx="224741"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WITH</a:t>
            </a:r>
          </a:p>
        </p:txBody>
      </p:sp>
      <p:sp>
        <p:nvSpPr>
          <p:cNvPr id="220" name="Shape 220"/>
          <p:cNvSpPr/>
          <p:nvPr/>
        </p:nvSpPr>
        <p:spPr>
          <a:xfrm rot="19443561">
            <a:off x="7322262" y="3775199"/>
            <a:ext cx="361282"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LIVES_AT</a:t>
            </a:r>
          </a:p>
        </p:txBody>
      </p:sp>
      <p:sp>
        <p:nvSpPr>
          <p:cNvPr id="221" name="Shape 221"/>
          <p:cNvSpPr/>
          <p:nvPr/>
        </p:nvSpPr>
        <p:spPr>
          <a:xfrm rot="2364199">
            <a:off x="7520724" y="2625408"/>
            <a:ext cx="354949"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LIVES_AT</a:t>
            </a:r>
          </a:p>
        </p:txBody>
      </p:sp>
      <p:sp>
        <p:nvSpPr>
          <p:cNvPr id="222" name="Shape 222"/>
          <p:cNvSpPr/>
          <p:nvPr/>
        </p:nvSpPr>
        <p:spPr>
          <a:xfrm>
            <a:off x="6587909" y="4718499"/>
            <a:ext cx="449445" cy="125612"/>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NAME</a:t>
            </a:r>
          </a:p>
        </p:txBody>
      </p:sp>
      <p:sp>
        <p:nvSpPr>
          <p:cNvPr id="223" name="Shape 223"/>
          <p:cNvSpPr/>
          <p:nvPr/>
        </p:nvSpPr>
        <p:spPr>
          <a:xfrm>
            <a:off x="5222932" y="2608578"/>
            <a:ext cx="449444" cy="125611"/>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COMPANY</a:t>
            </a:r>
          </a:p>
        </p:txBody>
      </p:sp>
      <p:sp>
        <p:nvSpPr>
          <p:cNvPr id="224" name="Shape 224"/>
          <p:cNvSpPr/>
          <p:nvPr/>
        </p:nvSpPr>
        <p:spPr>
          <a:xfrm>
            <a:off x="3848251" y="3051816"/>
            <a:ext cx="283199" cy="125611"/>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BANK</a:t>
            </a:r>
          </a:p>
        </p:txBody>
      </p:sp>
      <p:sp>
        <p:nvSpPr>
          <p:cNvPr id="225" name="Shape 225"/>
          <p:cNvSpPr/>
          <p:nvPr/>
        </p:nvSpPr>
        <p:spPr>
          <a:xfrm>
            <a:off x="3765128" y="3151251"/>
            <a:ext cx="449444" cy="125611"/>
          </a:xfrm>
          <a:prstGeom prst="rect">
            <a:avLst/>
          </a:prstGeom>
          <a:solidFill>
            <a:srgbClr val="FFFFFF"/>
          </a:solidFill>
          <a:ln w="3175">
            <a:solidFill>
              <a:srgbClr val="00000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BAHAMAS</a:t>
            </a:r>
          </a:p>
        </p:txBody>
      </p:sp>
      <p:pic>
        <p:nvPicPr>
          <p:cNvPr id="2" name="Picture 1"/>
          <p:cNvPicPr>
            <a:picLocks noChangeAspect="1"/>
          </p:cNvPicPr>
          <p:nvPr/>
        </p:nvPicPr>
        <p:blipFill>
          <a:blip r:embed="rId9"/>
          <a:stretch>
            <a:fillRect/>
          </a:stretch>
        </p:blipFill>
        <p:spPr>
          <a:xfrm>
            <a:off x="405356" y="1702180"/>
            <a:ext cx="3007519" cy="3443288"/>
          </a:xfrm>
          <a:prstGeom prst="rect">
            <a:avLst/>
          </a:prstGeom>
        </p:spPr>
      </p:pic>
      <p:sp>
        <p:nvSpPr>
          <p:cNvPr id="3" name="CaixaDeTexto 2">
            <a:extLst>
              <a:ext uri="{FF2B5EF4-FFF2-40B4-BE49-F238E27FC236}">
                <a16:creationId xmlns:a16="http://schemas.microsoft.com/office/drawing/2014/main" id="{589C2B98-A6BA-43D7-9D67-6115CF98A61D}"/>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0" name="CaixaDeTexto 49">
            <a:extLst>
              <a:ext uri="{FF2B5EF4-FFF2-40B4-BE49-F238E27FC236}">
                <a16:creationId xmlns:a16="http://schemas.microsoft.com/office/drawing/2014/main" id="{A681357B-70CA-40B4-A558-5AF10A7A104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51" name="Retângulo 50">
            <a:extLst>
              <a:ext uri="{FF2B5EF4-FFF2-40B4-BE49-F238E27FC236}">
                <a16:creationId xmlns:a16="http://schemas.microsoft.com/office/drawing/2014/main" id="{F3D3CB55-27B1-4E16-82FC-E99621B79707}"/>
              </a:ext>
            </a:extLst>
          </p:cNvPr>
          <p:cNvSpPr/>
          <p:nvPr/>
        </p:nvSpPr>
        <p:spPr>
          <a:xfrm>
            <a:off x="399059" y="6093296"/>
            <a:ext cx="2179699" cy="276999"/>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www.neo4j.com/datafellowship</a:t>
            </a:r>
          </a:p>
        </p:txBody>
      </p:sp>
    </p:spTree>
    <p:extLst>
      <p:ext uri="{BB962C8B-B14F-4D97-AF65-F5344CB8AC3E}">
        <p14:creationId xmlns:p14="http://schemas.microsoft.com/office/powerpoint/2010/main" val="397873358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1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3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9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1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21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36"/>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1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20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20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3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212"/>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p:tmAbs val="0"/>
                                  </p:iterate>
                                  <p:childTnLst>
                                    <p:set>
                                      <p:cBhvr>
                                        <p:cTn id="50" fill="hold"/>
                                        <p:tgtEl>
                                          <p:spTgt spid="2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2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p:tmAbs val="0"/>
                                  </p:iterate>
                                  <p:childTnLst>
                                    <p:set>
                                      <p:cBhvr>
                                        <p:cTn id="57" fill="hold"/>
                                        <p:tgtEl>
                                          <p:spTgt spid="188"/>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iterate>
                                    <p:tmAbs val="0"/>
                                  </p:iterate>
                                  <p:childTnLst>
                                    <p:set>
                                      <p:cBhvr>
                                        <p:cTn id="60" fill="hold"/>
                                        <p:tgtEl>
                                          <p:spTgt spid="237"/>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iterate>
                                    <p:tmAbs val="0"/>
                                  </p:iterate>
                                  <p:childTnLst>
                                    <p:set>
                                      <p:cBhvr>
                                        <p:cTn id="63" fill="hold"/>
                                        <p:tgtEl>
                                          <p:spTgt spid="221"/>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iterate>
                                    <p:tmAbs val="0"/>
                                  </p:iterate>
                                  <p:childTnLst>
                                    <p:set>
                                      <p:cBhvr>
                                        <p:cTn id="66" fill="hold"/>
                                        <p:tgtEl>
                                          <p:spTgt spid="213"/>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iterate>
                                    <p:tmAbs val="0"/>
                                  </p:iterate>
                                  <p:childTnLst>
                                    <p:set>
                                      <p:cBhvr>
                                        <p:cTn id="69" fill="hold"/>
                                        <p:tgtEl>
                                          <p:spTgt spid="21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p:tmAbs val="0"/>
                                  </p:iterate>
                                  <p:childTnLst>
                                    <p:set>
                                      <p:cBhvr>
                                        <p:cTn id="73" fill="hold"/>
                                        <p:tgtEl>
                                          <p:spTgt spid="234"/>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iterate>
                                    <p:tmAbs val="0"/>
                                  </p:iterate>
                                  <p:childTnLst>
                                    <p:set>
                                      <p:cBhvr>
                                        <p:cTn id="76" fill="hold"/>
                                        <p:tgtEl>
                                          <p:spTgt spid="202"/>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iterate>
                                    <p:tmAbs val="0"/>
                                  </p:iterate>
                                  <p:childTnLst>
                                    <p:set>
                                      <p:cBhvr>
                                        <p:cTn id="79" fill="hold"/>
                                        <p:tgtEl>
                                          <p:spTgt spid="214"/>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iterate>
                                    <p:tmAbs val="0"/>
                                  </p:iterate>
                                  <p:childTnLst>
                                    <p:set>
                                      <p:cBhvr>
                                        <p:cTn id="82" fill="hold"/>
                                        <p:tgtEl>
                                          <p:spTgt spid="2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p:tmAbs val="0"/>
                                  </p:iterate>
                                  <p:childTnLst>
                                    <p:set>
                                      <p:cBhvr>
                                        <p:cTn id="86" fill="hold"/>
                                        <p:tgtEl>
                                          <p:spTgt spid="205"/>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iterate>
                                    <p:tmAbs val="0"/>
                                  </p:iterate>
                                  <p:childTnLst>
                                    <p:set>
                                      <p:cBhvr>
                                        <p:cTn id="89" fill="hold"/>
                                        <p:tgtEl>
                                          <p:spTgt spid="238"/>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iterate>
                                    <p:tmAbs val="0"/>
                                  </p:iterate>
                                  <p:childTnLst>
                                    <p:set>
                                      <p:cBhvr>
                                        <p:cTn id="92" fill="hold"/>
                                        <p:tgtEl>
                                          <p:spTgt spid="224"/>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0"/>
                                  </p:stCondLst>
                                  <p:iterate>
                                    <p:tmAbs val="0"/>
                                  </p:iterate>
                                  <p:childTnLst>
                                    <p:set>
                                      <p:cBhvr>
                                        <p:cTn id="95" fill="hold"/>
                                        <p:tgtEl>
                                          <p:spTgt spid="225"/>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grpId="0" nodeType="afterEffect">
                                  <p:stCondLst>
                                    <p:cond delay="0"/>
                                  </p:stCondLst>
                                  <p:iterate>
                                    <p:tmAbs val="0"/>
                                  </p:iterate>
                                  <p:childTnLst>
                                    <p:set>
                                      <p:cBhvr>
                                        <p:cTn id="98" fill="hold"/>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advAuto="0"/>
      <p:bldP spid="234" grpId="0" animBg="1" advAuto="0"/>
      <p:bldP spid="235" grpId="0" animBg="1" advAuto="0"/>
      <p:bldP spid="236" grpId="0" animBg="1" advAuto="0"/>
      <p:bldP spid="188" grpId="0" advAuto="0"/>
      <p:bldP spid="191" grpId="0" advAuto="0"/>
      <p:bldP spid="194" grpId="0" advAuto="0"/>
      <p:bldP spid="237" grpId="0" animBg="1" advAuto="0"/>
      <p:bldP spid="238" grpId="0" animBg="1" advAuto="0"/>
      <p:bldP spid="199" grpId="0" advAuto="0"/>
      <p:bldP spid="202" grpId="0" advAuto="0"/>
      <p:bldP spid="205" grpId="0" advAuto="0"/>
      <p:bldP spid="208" grpId="0" advAuto="0"/>
      <p:bldP spid="209" grpId="0" animBg="1" advAuto="0"/>
      <p:bldP spid="210" grpId="0" animBg="1" advAuto="0"/>
      <p:bldP spid="211" grpId="0" animBg="1" advAuto="0"/>
      <p:bldP spid="212" grpId="0" animBg="1" advAuto="0"/>
      <p:bldP spid="213" grpId="0" animBg="1" advAuto="0"/>
      <p:bldP spid="214" grpId="0" animBg="1" advAuto="0"/>
      <p:bldP spid="215" grpId="0" animBg="1" advAuto="0"/>
      <p:bldP spid="216" grpId="0" animBg="1" advAuto="0"/>
      <p:bldP spid="217" grpId="0" animBg="1" advAuto="0"/>
      <p:bldP spid="218" grpId="0" animBg="1" advAuto="0"/>
      <p:bldP spid="219" grpId="0" animBg="1" advAuto="0"/>
      <p:bldP spid="220" grpId="0" animBg="1" advAuto="0"/>
      <p:bldP spid="221" grpId="0" animBg="1" advAuto="0"/>
      <p:bldP spid="222" grpId="0" animBg="1" advAuto="0"/>
      <p:bldP spid="223" grpId="0" animBg="1" advAuto="0"/>
      <p:bldP spid="224" grpId="0" animBg="1" advAuto="0"/>
      <p:bldP spid="225" grpId="0" animBg="1" advAuto="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pasted-image.pdf"/>
          <p:cNvPicPr>
            <a:picLocks noChangeAspect="1"/>
          </p:cNvPicPr>
          <p:nvPr/>
        </p:nvPicPr>
        <p:blipFill>
          <a:blip r:embed="rId2">
            <a:alphaModFix amt="20000"/>
            <a:extLst/>
          </a:blip>
          <a:stretch>
            <a:fillRect/>
          </a:stretch>
        </p:blipFill>
        <p:spPr>
          <a:xfrm>
            <a:off x="0" y="1700105"/>
            <a:ext cx="9245148" cy="3889135"/>
          </a:xfrm>
          <a:prstGeom prst="rect">
            <a:avLst/>
          </a:prstGeom>
          <a:ln w="3175">
            <a:miter lim="400000"/>
          </a:ln>
        </p:spPr>
      </p:pic>
      <p:sp>
        <p:nvSpPr>
          <p:cNvPr id="241" name="Shape 241"/>
          <p:cNvSpPr/>
          <p:nvPr/>
        </p:nvSpPr>
        <p:spPr>
          <a:xfrm>
            <a:off x="4147887" y="7424095"/>
            <a:ext cx="754309" cy="24622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Addresses</a:t>
            </a:r>
          </a:p>
        </p:txBody>
      </p:sp>
      <p:sp>
        <p:nvSpPr>
          <p:cNvPr id="242" name="Shape 242"/>
          <p:cNvSpPr/>
          <p:nvPr/>
        </p:nvSpPr>
        <p:spPr>
          <a:xfrm>
            <a:off x="4336367" y="7672391"/>
            <a:ext cx="525785" cy="24622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Names</a:t>
            </a:r>
          </a:p>
        </p:txBody>
      </p:sp>
      <p:sp>
        <p:nvSpPr>
          <p:cNvPr id="243" name="Shape 243"/>
          <p:cNvSpPr/>
          <p:nvPr/>
        </p:nvSpPr>
        <p:spPr>
          <a:xfrm>
            <a:off x="4215439" y="7920687"/>
            <a:ext cx="681469" cy="24622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Accounts</a:t>
            </a:r>
          </a:p>
        </p:txBody>
      </p:sp>
      <p:sp>
        <p:nvSpPr>
          <p:cNvPr id="244" name="Shape 244"/>
          <p:cNvSpPr/>
          <p:nvPr/>
        </p:nvSpPr>
        <p:spPr>
          <a:xfrm>
            <a:off x="4399803" y="8185537"/>
            <a:ext cx="435760" cy="24622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Dates</a:t>
            </a:r>
          </a:p>
        </p:txBody>
      </p:sp>
      <p:sp>
        <p:nvSpPr>
          <p:cNvPr id="245" name="Shape 245"/>
          <p:cNvSpPr/>
          <p:nvPr/>
        </p:nvSpPr>
        <p:spPr>
          <a:xfrm>
            <a:off x="3923402" y="8466939"/>
            <a:ext cx="1112741" cy="24622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Phonenumbers</a:t>
            </a: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46" name="Shape 246"/>
          <p:cNvSpPr/>
          <p:nvPr/>
        </p:nvSpPr>
        <p:spPr>
          <a:xfrm>
            <a:off x="4380716" y="8698682"/>
            <a:ext cx="452047" cy="24622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Banks</a:t>
            </a:r>
          </a:p>
        </p:txBody>
      </p:sp>
      <p:cxnSp>
        <p:nvCxnSpPr>
          <p:cNvPr id="255" name="Connector 255"/>
          <p:cNvCxnSpPr>
            <a:cxnSpLocks/>
            <a:stCxn id="267" idx="0"/>
            <a:endCxn id="264" idx="0"/>
          </p:cNvCxnSpPr>
          <p:nvPr/>
        </p:nvCxnSpPr>
        <p:spPr>
          <a:xfrm flipH="1">
            <a:off x="6812631" y="3214056"/>
            <a:ext cx="1414887" cy="1063783"/>
          </a:xfrm>
          <a:prstGeom prst="straightConnector1">
            <a:avLst/>
          </a:prstGeom>
          <a:ln w="25400">
            <a:solidFill>
              <a:srgbClr val="A6AAA9"/>
            </a:solidFill>
            <a:miter lim="400000"/>
            <a:headEnd type="triangle"/>
          </a:ln>
        </p:spPr>
      </p:cxnSp>
      <p:cxnSp>
        <p:nvCxnSpPr>
          <p:cNvPr id="256" name="Connector 256"/>
          <p:cNvCxnSpPr>
            <a:cxnSpLocks/>
            <a:stCxn id="259" idx="0"/>
            <a:endCxn id="265" idx="0"/>
          </p:cNvCxnSpPr>
          <p:nvPr/>
        </p:nvCxnSpPr>
        <p:spPr>
          <a:xfrm flipH="1" flipV="1">
            <a:off x="5447654" y="2274730"/>
            <a:ext cx="1677917" cy="37584"/>
          </a:xfrm>
          <a:prstGeom prst="straightConnector1">
            <a:avLst/>
          </a:prstGeom>
          <a:ln w="25400">
            <a:solidFill>
              <a:srgbClr val="A6AAA9"/>
            </a:solidFill>
            <a:miter lim="400000"/>
            <a:tailEnd type="triangle"/>
          </a:ln>
        </p:spPr>
      </p:cxnSp>
      <p:cxnSp>
        <p:nvCxnSpPr>
          <p:cNvPr id="257" name="Connector 257"/>
          <p:cNvCxnSpPr>
            <a:stCxn id="261" idx="0"/>
            <a:endCxn id="260" idx="0"/>
          </p:cNvCxnSpPr>
          <p:nvPr/>
        </p:nvCxnSpPr>
        <p:spPr>
          <a:xfrm flipH="1" flipV="1">
            <a:off x="3899002" y="4064459"/>
            <a:ext cx="1457186" cy="406612"/>
          </a:xfrm>
          <a:prstGeom prst="straightConnector1">
            <a:avLst/>
          </a:prstGeom>
          <a:ln w="25400">
            <a:solidFill>
              <a:srgbClr val="A6AAA9"/>
            </a:solidFill>
            <a:miter lim="400000"/>
            <a:tailEnd type="triangle"/>
          </a:ln>
        </p:spPr>
      </p:cxnSp>
      <p:cxnSp>
        <p:nvCxnSpPr>
          <p:cNvPr id="258" name="Connector 258"/>
          <p:cNvCxnSpPr>
            <a:cxnSpLocks/>
            <a:stCxn id="261" idx="0"/>
            <a:endCxn id="264" idx="0"/>
          </p:cNvCxnSpPr>
          <p:nvPr/>
        </p:nvCxnSpPr>
        <p:spPr>
          <a:xfrm flipV="1">
            <a:off x="5356187" y="4277838"/>
            <a:ext cx="1456444" cy="193233"/>
          </a:xfrm>
          <a:prstGeom prst="straightConnector1">
            <a:avLst/>
          </a:prstGeom>
          <a:ln w="25400">
            <a:solidFill>
              <a:srgbClr val="A6AAA9"/>
            </a:solidFill>
            <a:miter lim="400000"/>
            <a:headEnd type="triangle"/>
          </a:ln>
        </p:spPr>
      </p:cxnSp>
      <p:sp>
        <p:nvSpPr>
          <p:cNvPr id="259" name="Shape 259"/>
          <p:cNvSpPr/>
          <p:nvPr/>
        </p:nvSpPr>
        <p:spPr>
          <a:xfrm>
            <a:off x="6783289" y="1970033"/>
            <a:ext cx="684563" cy="684562"/>
          </a:xfrm>
          <a:prstGeom prst="ellipse">
            <a:avLst/>
          </a:prstGeom>
          <a:solidFill>
            <a:srgbClr val="EC8A8B"/>
          </a:solidFill>
          <a:ln w="38100">
            <a:solidFill>
              <a:srgbClr val="EC8A8B"/>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Person B</a:t>
            </a:r>
          </a:p>
        </p:txBody>
      </p:sp>
      <p:sp>
        <p:nvSpPr>
          <p:cNvPr id="260" name="Shape 260"/>
          <p:cNvSpPr/>
          <p:nvPr/>
        </p:nvSpPr>
        <p:spPr>
          <a:xfrm>
            <a:off x="3556721" y="3722178"/>
            <a:ext cx="684563" cy="684563"/>
          </a:xfrm>
          <a:prstGeom prst="ellipse">
            <a:avLst/>
          </a:prstGeom>
          <a:solidFill>
            <a:srgbClr val="8CCDAA"/>
          </a:solidFill>
          <a:ln w="38100">
            <a:solidFill>
              <a:srgbClr val="8CCDAA"/>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Bank US</a:t>
            </a:r>
          </a:p>
        </p:txBody>
      </p:sp>
      <p:sp>
        <p:nvSpPr>
          <p:cNvPr id="261" name="Shape 261"/>
          <p:cNvSpPr/>
          <p:nvPr/>
        </p:nvSpPr>
        <p:spPr>
          <a:xfrm>
            <a:off x="5013906" y="4128790"/>
            <a:ext cx="684563" cy="684562"/>
          </a:xfrm>
          <a:prstGeom prst="ellipse">
            <a:avLst/>
          </a:prstGeom>
          <a:solidFill>
            <a:srgbClr val="F7CA73"/>
          </a:solidFill>
          <a:ln w="38100">
            <a:solidFill>
              <a:srgbClr val="F7CA73"/>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Account</a:t>
            </a:r>
          </a:p>
        </p:txBody>
      </p:sp>
      <p:cxnSp>
        <p:nvCxnSpPr>
          <p:cNvPr id="262" name="Connector 262"/>
          <p:cNvCxnSpPr>
            <a:stCxn id="267" idx="0"/>
            <a:endCxn id="259" idx="0"/>
          </p:cNvCxnSpPr>
          <p:nvPr/>
        </p:nvCxnSpPr>
        <p:spPr>
          <a:xfrm flipH="1" flipV="1">
            <a:off x="7125570" y="2312314"/>
            <a:ext cx="1101948" cy="901743"/>
          </a:xfrm>
          <a:prstGeom prst="straightConnector1">
            <a:avLst/>
          </a:prstGeom>
          <a:ln w="25400">
            <a:solidFill>
              <a:srgbClr val="A6AAA9"/>
            </a:solidFill>
            <a:miter lim="400000"/>
            <a:headEnd type="triangle"/>
          </a:ln>
        </p:spPr>
      </p:cxnSp>
      <p:cxnSp>
        <p:nvCxnSpPr>
          <p:cNvPr id="263" name="Connector 263"/>
          <p:cNvCxnSpPr>
            <a:cxnSpLocks/>
            <a:stCxn id="266" idx="0"/>
            <a:endCxn id="265" idx="0"/>
          </p:cNvCxnSpPr>
          <p:nvPr/>
        </p:nvCxnSpPr>
        <p:spPr>
          <a:xfrm flipV="1">
            <a:off x="3989850" y="2274730"/>
            <a:ext cx="1457805" cy="462594"/>
          </a:xfrm>
          <a:prstGeom prst="straightConnector1">
            <a:avLst/>
          </a:prstGeom>
          <a:ln w="25400">
            <a:solidFill>
              <a:srgbClr val="A6AAA9"/>
            </a:solidFill>
            <a:miter lim="400000"/>
            <a:headEnd type="triangle"/>
          </a:ln>
        </p:spPr>
      </p:cxnSp>
      <p:sp>
        <p:nvSpPr>
          <p:cNvPr id="264" name="Shape 264"/>
          <p:cNvSpPr/>
          <p:nvPr/>
        </p:nvSpPr>
        <p:spPr>
          <a:xfrm>
            <a:off x="6470350" y="3935556"/>
            <a:ext cx="684562" cy="684563"/>
          </a:xfrm>
          <a:prstGeom prst="ellipse">
            <a:avLst/>
          </a:prstGeom>
          <a:solidFill>
            <a:srgbClr val="EC8A8B"/>
          </a:solidFill>
          <a:ln w="38100">
            <a:solidFill>
              <a:srgbClr val="EC8A80"/>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Person A</a:t>
            </a:r>
          </a:p>
        </p:txBody>
      </p:sp>
      <p:sp>
        <p:nvSpPr>
          <p:cNvPr id="265" name="Shape 265"/>
          <p:cNvSpPr/>
          <p:nvPr/>
        </p:nvSpPr>
        <p:spPr>
          <a:xfrm>
            <a:off x="5104754" y="1931830"/>
            <a:ext cx="685801" cy="685801"/>
          </a:xfrm>
          <a:prstGeom prst="ellipse">
            <a:avLst/>
          </a:prstGeom>
          <a:solidFill>
            <a:srgbClr val="93ADDC"/>
          </a:solidFill>
          <a:ln w="38100">
            <a:solidFill>
              <a:srgbClr val="9FBCEF"/>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Company</a:t>
            </a:r>
          </a:p>
        </p:txBody>
      </p:sp>
      <p:sp>
        <p:nvSpPr>
          <p:cNvPr id="266" name="Shape 266"/>
          <p:cNvSpPr/>
          <p:nvPr/>
        </p:nvSpPr>
        <p:spPr>
          <a:xfrm>
            <a:off x="3647569" y="2395043"/>
            <a:ext cx="684563" cy="684562"/>
          </a:xfrm>
          <a:prstGeom prst="ellipse">
            <a:avLst/>
          </a:prstGeom>
          <a:solidFill>
            <a:srgbClr val="8CCDAA"/>
          </a:solidFill>
          <a:ln w="38100">
            <a:solidFill>
              <a:srgbClr val="84CDAA"/>
            </a:solidFill>
            <a:miter lim="400000"/>
          </a:ln>
          <a:extLst>
            <a:ext uri="{C572A759-6A51-4108-AA02-DFA0A04FC94B}">
              <ma14:wrappingTextBoxFlag xmlns:ma14="http://schemas.microsoft.com/office/mac/drawingml/2011/main" xmlns="" val="1"/>
            </a:ext>
          </a:extLst>
        </p:spPr>
        <p:txBody>
          <a:bodyPr lIns="19050" tIns="19050" rIns="19050" bIns="19050" anchor="ctr"/>
          <a:lstStyle/>
          <a:p>
            <a:pPr marL="0" marR="0" lvl="0" indent="0" algn="l" defTabSz="464344" rtl="0" eaLnBrk="0" fontAlgn="base" latinLnBrk="0" hangingPunct="0">
              <a:lnSpc>
                <a:spcPct val="100000"/>
              </a:lnSpc>
              <a:spcBef>
                <a:spcPct val="0"/>
              </a:spcBef>
              <a:spcAft>
                <a:spcPct val="0"/>
              </a:spcAft>
              <a:buClrTx/>
              <a:buSzTx/>
              <a:buFontTx/>
              <a:buNone/>
              <a:tabLst/>
              <a:defRPr sz="1500" b="1">
                <a:solidFill>
                  <a:srgbClr val="FFFFFF"/>
                </a:solidFill>
                <a:latin typeface="Helvetica"/>
                <a:ea typeface="Helvetica"/>
                <a:cs typeface="Helvetica"/>
                <a:sym typeface="Helvetica"/>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Bank</a:t>
            </a:r>
          </a:p>
          <a:p>
            <a:pPr marL="0" marR="0" lvl="0" indent="0" algn="l" defTabSz="464344" rtl="0" eaLnBrk="0" fontAlgn="base" latinLnBrk="0" hangingPunct="0">
              <a:lnSpc>
                <a:spcPct val="100000"/>
              </a:lnSpc>
              <a:spcBef>
                <a:spcPct val="0"/>
              </a:spcBef>
              <a:spcAft>
                <a:spcPct val="0"/>
              </a:spcAft>
              <a:buClrTx/>
              <a:buSzTx/>
              <a:buFontTx/>
              <a:buNone/>
              <a:tabLst/>
              <a:defRPr sz="1500" b="1">
                <a:solidFill>
                  <a:srgbClr val="FFFFFF"/>
                </a:solidFill>
                <a:latin typeface="Helvetica"/>
                <a:ea typeface="Helvetica"/>
                <a:cs typeface="Helvetica"/>
                <a:sym typeface="Helvetica"/>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Bahamas</a:t>
            </a:r>
          </a:p>
        </p:txBody>
      </p:sp>
      <p:sp>
        <p:nvSpPr>
          <p:cNvPr id="267" name="Shape 267"/>
          <p:cNvSpPr/>
          <p:nvPr/>
        </p:nvSpPr>
        <p:spPr>
          <a:xfrm>
            <a:off x="7885236" y="2871774"/>
            <a:ext cx="684563" cy="684563"/>
          </a:xfrm>
          <a:prstGeom prst="ellipse">
            <a:avLst/>
          </a:prstGeom>
          <a:solidFill>
            <a:srgbClr val="EC8A1A"/>
          </a:solidFill>
          <a:ln w="38100">
            <a:solidFill>
              <a:srgbClr val="EC8A1A"/>
            </a:solidFill>
            <a:miter lim="400000"/>
          </a:ln>
          <a:extLst>
            <a:ext uri="{C572A759-6A51-4108-AA02-DFA0A04FC94B}">
              <ma14:wrappingTextBoxFlag xmlns:ma14="http://schemas.microsoft.com/office/mac/drawingml/2011/main" xmlns=""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Address</a:t>
            </a:r>
          </a:p>
        </p:txBody>
      </p:sp>
      <p:sp>
        <p:nvSpPr>
          <p:cNvPr id="268" name="Shape 268"/>
          <p:cNvSpPr/>
          <p:nvPr/>
        </p:nvSpPr>
        <p:spPr>
          <a:xfrm rot="21151088">
            <a:off x="6013767" y="4364271"/>
            <a:ext cx="179900"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HAS</a:t>
            </a:r>
          </a:p>
        </p:txBody>
      </p:sp>
      <p:sp>
        <p:nvSpPr>
          <p:cNvPr id="269" name="Shape 269"/>
          <p:cNvSpPr/>
          <p:nvPr/>
        </p:nvSpPr>
        <p:spPr>
          <a:xfrm rot="20571702">
            <a:off x="4495291" y="2396488"/>
            <a:ext cx="460591"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REGISTERED</a:t>
            </a:r>
          </a:p>
        </p:txBody>
      </p:sp>
      <p:sp>
        <p:nvSpPr>
          <p:cNvPr id="270" name="Shape 270"/>
          <p:cNvSpPr/>
          <p:nvPr/>
        </p:nvSpPr>
        <p:spPr>
          <a:xfrm rot="76703">
            <a:off x="6046334" y="2182334"/>
            <a:ext cx="561723"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IS_OFFICER_OF</a:t>
            </a:r>
          </a:p>
        </p:txBody>
      </p:sp>
      <p:sp>
        <p:nvSpPr>
          <p:cNvPr id="271" name="Shape 271"/>
          <p:cNvSpPr/>
          <p:nvPr/>
        </p:nvSpPr>
        <p:spPr>
          <a:xfrm rot="893278">
            <a:off x="4533370" y="4244765"/>
            <a:ext cx="224741"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WITH</a:t>
            </a:r>
          </a:p>
        </p:txBody>
      </p:sp>
      <p:sp>
        <p:nvSpPr>
          <p:cNvPr id="272" name="Shape 272"/>
          <p:cNvSpPr/>
          <p:nvPr/>
        </p:nvSpPr>
        <p:spPr>
          <a:xfrm rot="19443561">
            <a:off x="7322262" y="3775199"/>
            <a:ext cx="361282"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LIVES_AT</a:t>
            </a:r>
          </a:p>
        </p:txBody>
      </p:sp>
      <p:sp>
        <p:nvSpPr>
          <p:cNvPr id="273" name="Shape 273"/>
          <p:cNvSpPr/>
          <p:nvPr/>
        </p:nvSpPr>
        <p:spPr>
          <a:xfrm rot="2364199">
            <a:off x="7520724" y="2625408"/>
            <a:ext cx="354949" cy="116314"/>
          </a:xfrm>
          <a:prstGeom prst="rect">
            <a:avLst/>
          </a:prstGeom>
          <a:solidFill>
            <a:srgbClr val="FFFFFF"/>
          </a:solidFill>
          <a:ln w="3175">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LIVES_AT</a:t>
            </a:r>
          </a:p>
        </p:txBody>
      </p:sp>
      <p:grpSp>
        <p:nvGrpSpPr>
          <p:cNvPr id="277" name="Group 277"/>
          <p:cNvGrpSpPr/>
          <p:nvPr/>
        </p:nvGrpSpPr>
        <p:grpSpPr>
          <a:xfrm>
            <a:off x="6420765" y="2868714"/>
            <a:ext cx="602729" cy="1086600"/>
            <a:chOff x="-234469" y="-507893"/>
            <a:chExt cx="1071515" cy="1931730"/>
          </a:xfrm>
        </p:grpSpPr>
        <p:sp>
          <p:nvSpPr>
            <p:cNvPr id="274" name="Shape 274"/>
            <p:cNvSpPr/>
            <p:nvPr/>
          </p:nvSpPr>
          <p:spPr>
            <a:xfrm>
              <a:off x="361376" y="1222232"/>
              <a:ext cx="201605" cy="201605"/>
            </a:xfrm>
            <a:prstGeom prst="ellipse">
              <a:avLst/>
            </a:prstGeom>
            <a:solidFill>
              <a:schemeClr val="accent6">
                <a:satOff val="24555"/>
                <a:lumOff val="22232"/>
              </a:schemeClr>
            </a:solidFill>
            <a:ln w="3175" cap="flat">
              <a:noFill/>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cxnSp>
          <p:nvCxnSpPr>
            <p:cNvPr id="275" name="Connector 275"/>
            <p:cNvCxnSpPr>
              <a:cxnSpLocks/>
              <a:stCxn id="274" idx="0"/>
            </p:cNvCxnSpPr>
            <p:nvPr/>
          </p:nvCxnSpPr>
          <p:spPr>
            <a:xfrm flipH="1" flipV="1">
              <a:off x="301288" y="41454"/>
              <a:ext cx="160892" cy="1180778"/>
            </a:xfrm>
            <a:prstGeom prst="straightConnector1">
              <a:avLst/>
            </a:prstGeom>
            <a:ln w="38100" cap="flat">
              <a:solidFill>
                <a:schemeClr val="accent6">
                  <a:satOff val="24555"/>
                  <a:lumOff val="22232"/>
                </a:schemeClr>
              </a:solidFill>
              <a:prstDash val="solid"/>
              <a:miter lim="400000"/>
            </a:ln>
            <a:effectLst/>
          </p:spPr>
        </p:cxnSp>
        <p:sp>
          <p:nvSpPr>
            <p:cNvPr id="276" name="Shape 276"/>
            <p:cNvSpPr/>
            <p:nvPr/>
          </p:nvSpPr>
          <p:spPr>
            <a:xfrm>
              <a:off x="-234469" y="-507893"/>
              <a:ext cx="1071515" cy="4840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defTabSz="825500">
                <a:defRPr sz="2700" b="1">
                  <a:solidFill>
                    <a:schemeClr val="accent6">
                      <a:satOff val="24555"/>
                      <a:lumOff val="22232"/>
                    </a:schemeClr>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1519" b="1" i="0" u="none" strike="noStrike" kern="1200" cap="none" spc="0" normalizeH="0" baseline="0" noProof="0" dirty="0">
                  <a:ln>
                    <a:noFill/>
                  </a:ln>
                  <a:solidFill>
                    <a:schemeClr val="bg2"/>
                  </a:solidFill>
                  <a:effectLst/>
                  <a:uLnTx/>
                  <a:uFillTx/>
                  <a:latin typeface="Helvetica"/>
                  <a:cs typeface="Helvetica"/>
                  <a:sym typeface="Helvetica"/>
                </a:rPr>
                <a:t>NODE</a:t>
              </a:r>
            </a:p>
          </p:txBody>
        </p:sp>
      </p:grpSp>
      <p:grpSp>
        <p:nvGrpSpPr>
          <p:cNvPr id="281" name="Group 281"/>
          <p:cNvGrpSpPr/>
          <p:nvPr/>
        </p:nvGrpSpPr>
        <p:grpSpPr>
          <a:xfrm>
            <a:off x="4773074" y="3140176"/>
            <a:ext cx="1476366" cy="1109563"/>
            <a:chOff x="-624458" y="-258935"/>
            <a:chExt cx="2624648" cy="1972553"/>
          </a:xfrm>
        </p:grpSpPr>
        <p:cxnSp>
          <p:nvCxnSpPr>
            <p:cNvPr id="278" name="Connector 278"/>
            <p:cNvCxnSpPr>
              <a:cxnSpLocks/>
            </p:cNvCxnSpPr>
            <p:nvPr/>
          </p:nvCxnSpPr>
          <p:spPr>
            <a:xfrm flipH="1" flipV="1">
              <a:off x="884253" y="339437"/>
              <a:ext cx="797171" cy="1374181"/>
            </a:xfrm>
            <a:prstGeom prst="straightConnector1">
              <a:avLst/>
            </a:prstGeom>
            <a:ln w="38100" cap="flat">
              <a:solidFill>
                <a:schemeClr val="accent1">
                  <a:satOff val="-3355"/>
                  <a:lumOff val="26614"/>
                </a:schemeClr>
              </a:solidFill>
              <a:prstDash val="solid"/>
              <a:miter lim="400000"/>
            </a:ln>
            <a:effectLst/>
          </p:spPr>
        </p:cxnSp>
        <p:sp>
          <p:nvSpPr>
            <p:cNvPr id="279" name="Shape 279"/>
            <p:cNvSpPr/>
            <p:nvPr/>
          </p:nvSpPr>
          <p:spPr>
            <a:xfrm>
              <a:off x="-624458" y="-258935"/>
              <a:ext cx="2624648" cy="4840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defTabSz="825500">
                <a:defRPr sz="2700" b="1">
                  <a:solidFill>
                    <a:schemeClr val="accent1">
                      <a:satOff val="-3355"/>
                      <a:lumOff val="26614"/>
                    </a:schemeClr>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1519" b="1" i="0" u="none" strike="noStrike" kern="1200" cap="none" spc="0" normalizeH="0" baseline="0" noProof="0" dirty="0">
                  <a:ln>
                    <a:noFill/>
                  </a:ln>
                  <a:solidFill>
                    <a:schemeClr val="bg2"/>
                  </a:solidFill>
                  <a:effectLst/>
                  <a:uLnTx/>
                  <a:uFillTx/>
                  <a:latin typeface="Helvetica"/>
                  <a:cs typeface="Helvetica"/>
                  <a:sym typeface="Helvetica"/>
                </a:rPr>
                <a:t>RELATIONSHIP</a:t>
              </a:r>
            </a:p>
          </p:txBody>
        </p:sp>
        <p:sp>
          <p:nvSpPr>
            <p:cNvPr id="280" name="Shape 280"/>
            <p:cNvSpPr/>
            <p:nvPr/>
          </p:nvSpPr>
          <p:spPr>
            <a:xfrm>
              <a:off x="1549460" y="1369059"/>
              <a:ext cx="201605" cy="201605"/>
            </a:xfrm>
            <a:prstGeom prst="ellipse">
              <a:avLst/>
            </a:prstGeom>
            <a:solidFill>
              <a:schemeClr val="accent1">
                <a:satOff val="-3355"/>
                <a:lumOff val="26614"/>
              </a:schemeClr>
            </a:solidFill>
            <a:ln w="3175" cap="flat">
              <a:noFill/>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4F81BD">
                      <a:satOff val="-3355"/>
                      <a:lumOff val="26614"/>
                    </a:srgbClr>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grpSp>
      <p:pic>
        <p:nvPicPr>
          <p:cNvPr id="44" name="Picture 43"/>
          <p:cNvPicPr>
            <a:picLocks noChangeAspect="1"/>
          </p:cNvPicPr>
          <p:nvPr/>
        </p:nvPicPr>
        <p:blipFill>
          <a:blip r:embed="rId3"/>
          <a:stretch>
            <a:fillRect/>
          </a:stretch>
        </p:blipFill>
        <p:spPr>
          <a:xfrm>
            <a:off x="405356" y="1702180"/>
            <a:ext cx="3007519" cy="3443288"/>
          </a:xfrm>
          <a:prstGeom prst="rect">
            <a:avLst/>
          </a:prstGeom>
        </p:spPr>
      </p:pic>
      <p:sp>
        <p:nvSpPr>
          <p:cNvPr id="51" name="CaixaDeTexto 50">
            <a:extLst>
              <a:ext uri="{FF2B5EF4-FFF2-40B4-BE49-F238E27FC236}">
                <a16:creationId xmlns:a16="http://schemas.microsoft.com/office/drawing/2014/main" id="{01276933-D0FB-4BC8-873A-8E2E97A968FE}"/>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41" name="CaixaDeTexto 40">
            <a:extLst>
              <a:ext uri="{FF2B5EF4-FFF2-40B4-BE49-F238E27FC236}">
                <a16:creationId xmlns:a16="http://schemas.microsoft.com/office/drawing/2014/main" id="{8EEDA9AE-48F0-44F4-A08B-4B2C656B3F9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66043792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dvAuto="0"/>
      <p:bldP spid="281" grpId="0" advAuto="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pasted-image.pdf"/>
          <p:cNvPicPr>
            <a:picLocks noChangeAspect="1"/>
          </p:cNvPicPr>
          <p:nvPr/>
        </p:nvPicPr>
        <p:blipFill>
          <a:blip r:embed="rId2">
            <a:alphaModFix amt="20000"/>
            <a:extLst/>
          </a:blip>
          <a:stretch>
            <a:fillRect/>
          </a:stretch>
        </p:blipFill>
        <p:spPr>
          <a:xfrm>
            <a:off x="-101149" y="793863"/>
            <a:ext cx="9346298" cy="5270274"/>
          </a:xfrm>
          <a:prstGeom prst="rect">
            <a:avLst/>
          </a:prstGeom>
          <a:ln w="3175">
            <a:miter lim="400000"/>
          </a:ln>
        </p:spPr>
      </p:pic>
      <p:sp>
        <p:nvSpPr>
          <p:cNvPr id="284" name="Shape 284"/>
          <p:cNvSpPr/>
          <p:nvPr/>
        </p:nvSpPr>
        <p:spPr>
          <a:xfrm>
            <a:off x="3923402" y="8466939"/>
            <a:ext cx="1112741" cy="24622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Phonenumbers</a:t>
            </a: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85" name="Shape 285"/>
          <p:cNvSpPr/>
          <p:nvPr/>
        </p:nvSpPr>
        <p:spPr>
          <a:xfrm>
            <a:off x="4380716" y="8698682"/>
            <a:ext cx="452047" cy="24622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Banks</a:t>
            </a:r>
          </a:p>
        </p:txBody>
      </p:sp>
      <p:pic>
        <p:nvPicPr>
          <p:cNvPr id="294" name="pasted-image.tiff"/>
          <p:cNvPicPr>
            <a:picLocks noChangeAspect="1"/>
          </p:cNvPicPr>
          <p:nvPr/>
        </p:nvPicPr>
        <p:blipFill>
          <a:blip r:embed="rId3">
            <a:extLst/>
          </a:blip>
          <a:stretch>
            <a:fillRect/>
          </a:stretch>
        </p:blipFill>
        <p:spPr>
          <a:xfrm>
            <a:off x="3542434" y="1915533"/>
            <a:ext cx="5043488" cy="2914651"/>
          </a:xfrm>
          <a:prstGeom prst="rect">
            <a:avLst/>
          </a:prstGeom>
          <a:ln w="3175">
            <a:miter lim="400000"/>
          </a:ln>
        </p:spPr>
      </p:pic>
      <p:pic>
        <p:nvPicPr>
          <p:cNvPr id="14" name="Picture 13"/>
          <p:cNvPicPr>
            <a:picLocks noChangeAspect="1"/>
          </p:cNvPicPr>
          <p:nvPr/>
        </p:nvPicPr>
        <p:blipFill>
          <a:blip r:embed="rId4"/>
          <a:stretch>
            <a:fillRect/>
          </a:stretch>
        </p:blipFill>
        <p:spPr>
          <a:xfrm>
            <a:off x="405356" y="1702180"/>
            <a:ext cx="3007519" cy="3443288"/>
          </a:xfrm>
          <a:prstGeom prst="rect">
            <a:avLst/>
          </a:prstGeom>
        </p:spPr>
      </p:pic>
      <p:sp>
        <p:nvSpPr>
          <p:cNvPr id="8" name="CaixaDeTexto 7">
            <a:extLst>
              <a:ext uri="{FF2B5EF4-FFF2-40B4-BE49-F238E27FC236}">
                <a16:creationId xmlns:a16="http://schemas.microsoft.com/office/drawing/2014/main" id="{558E36D0-CEEC-4F22-8B74-18C6ADAD1E66}"/>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9" name="CaixaDeTexto 8">
            <a:extLst>
              <a:ext uri="{FF2B5EF4-FFF2-40B4-BE49-F238E27FC236}">
                <a16:creationId xmlns:a16="http://schemas.microsoft.com/office/drawing/2014/main" id="{6D2D5E49-CCED-4A63-967E-AB13A0E5EEDD}"/>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390834865"/>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AAAB2E2-74DF-48CC-93C6-944DF68D39D4}"/>
              </a:ext>
            </a:extLst>
          </p:cNvPr>
          <p:cNvPicPr>
            <a:picLocks noChangeAspect="1"/>
          </p:cNvPicPr>
          <p:nvPr/>
        </p:nvPicPr>
        <p:blipFill>
          <a:blip r:embed="rId2"/>
          <a:stretch>
            <a:fillRect/>
          </a:stretch>
        </p:blipFill>
        <p:spPr>
          <a:xfrm>
            <a:off x="-19692" y="1844823"/>
            <a:ext cx="9200204" cy="3551635"/>
          </a:xfrm>
          <a:prstGeom prst="rect">
            <a:avLst/>
          </a:prstGeom>
        </p:spPr>
      </p:pic>
      <p:sp>
        <p:nvSpPr>
          <p:cNvPr id="5" name="CaixaDeTexto 4">
            <a:extLst>
              <a:ext uri="{FF2B5EF4-FFF2-40B4-BE49-F238E27FC236}">
                <a16:creationId xmlns:a16="http://schemas.microsoft.com/office/drawing/2014/main" id="{832A5AB4-625C-48CF-8278-5E5236AF43A0}"/>
              </a:ext>
            </a:extLst>
          </p:cNvPr>
          <p:cNvSpPr txBox="1"/>
          <p:nvPr/>
        </p:nvSpPr>
        <p:spPr>
          <a:xfrm>
            <a:off x="3635896" y="980727"/>
            <a:ext cx="4392488"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Fluxo de Dados</a:t>
            </a:r>
          </a:p>
        </p:txBody>
      </p:sp>
      <p:sp>
        <p:nvSpPr>
          <p:cNvPr id="7" name="CaixaDeTexto 6">
            <a:extLst>
              <a:ext uri="{FF2B5EF4-FFF2-40B4-BE49-F238E27FC236}">
                <a16:creationId xmlns:a16="http://schemas.microsoft.com/office/drawing/2014/main" id="{A031C28B-232C-4614-B79D-675AE7D2D767}"/>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C48C4AB6-D672-4655-9332-FD280E50D60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421754235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História</a:t>
            </a:r>
            <a:endParaRPr lang="en-US" sz="2400" b="1" kern="0" dirty="0"/>
          </a:p>
        </p:txBody>
      </p:sp>
      <p:grpSp>
        <p:nvGrpSpPr>
          <p:cNvPr id="5" name="Group 4"/>
          <p:cNvGrpSpPr/>
          <p:nvPr/>
        </p:nvGrpSpPr>
        <p:grpSpPr>
          <a:xfrm>
            <a:off x="805698" y="1093145"/>
            <a:ext cx="382267" cy="5071684"/>
            <a:chOff x="899592" y="1340768"/>
            <a:chExt cx="216024" cy="4608512"/>
          </a:xfrm>
        </p:grpSpPr>
        <p:sp>
          <p:nvSpPr>
            <p:cNvPr id="8" name="Rounded Rectangle 7"/>
            <p:cNvSpPr/>
            <p:nvPr/>
          </p:nvSpPr>
          <p:spPr bwMode="auto">
            <a:xfrm>
              <a:off x="899592" y="1340768"/>
              <a:ext cx="216024" cy="4608512"/>
            </a:xfrm>
            <a:prstGeom prst="roundRect">
              <a:avLst/>
            </a:prstGeom>
            <a:solidFill>
              <a:srgbClr val="03B1ED"/>
            </a:solidFill>
            <a:ln w="9525" cap="flat" cmpd="sng" algn="ctr">
              <a:solidFill>
                <a:srgbClr val="00B0F0"/>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cxnSp>
          <p:nvCxnSpPr>
            <p:cNvPr id="9" name="Straight Connector 8"/>
            <p:cNvCxnSpPr/>
            <p:nvPr/>
          </p:nvCxnSpPr>
          <p:spPr bwMode="auto">
            <a:xfrm>
              <a:off x="1000628" y="1484784"/>
              <a:ext cx="0" cy="4320480"/>
            </a:xfrm>
            <a:prstGeom prst="line">
              <a:avLst/>
            </a:prstGeom>
            <a:solidFill>
              <a:schemeClr val="accent1"/>
            </a:solidFill>
            <a:ln w="19050" cap="flat" cmpd="sng" algn="ctr">
              <a:solidFill>
                <a:schemeClr val="bg1"/>
              </a:solidFill>
              <a:prstDash val="dashDot"/>
              <a:round/>
              <a:headEnd type="none" w="med" len="med"/>
              <a:tailEnd type="none" w="med" len="med"/>
            </a:ln>
            <a:effectLst/>
          </p:spPr>
        </p:cxnSp>
      </p:grpSp>
      <p:sp>
        <p:nvSpPr>
          <p:cNvPr id="10" name="Rectangle 9"/>
          <p:cNvSpPr/>
          <p:nvPr/>
        </p:nvSpPr>
        <p:spPr>
          <a:xfrm>
            <a:off x="1500164" y="1937997"/>
            <a:ext cx="4896200" cy="584673"/>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Atuais fundadores da Neo4j, iniciam o desenvolvimento do protótipo </a:t>
            </a:r>
            <a:r>
              <a:rPr lang="pt-BR" sz="1600" b="0" i="0" kern="0" dirty="0" err="1">
                <a:solidFill>
                  <a:srgbClr val="000000"/>
                </a:solidFill>
                <a:latin typeface="Arial"/>
                <a:cs typeface="Arial"/>
                <a:sym typeface="Arial"/>
              </a:rPr>
              <a:t>Neo</a:t>
            </a:r>
            <a:r>
              <a:rPr lang="pt-BR" sz="1600" b="0" i="0" kern="0" dirty="0">
                <a:solidFill>
                  <a:srgbClr val="000000"/>
                </a:solidFill>
                <a:latin typeface="Arial"/>
                <a:cs typeface="Arial"/>
                <a:sym typeface="Arial"/>
              </a:rPr>
              <a:t>;</a:t>
            </a:r>
          </a:p>
        </p:txBody>
      </p:sp>
      <p:grpSp>
        <p:nvGrpSpPr>
          <p:cNvPr id="11" name="Group 10"/>
          <p:cNvGrpSpPr/>
          <p:nvPr/>
        </p:nvGrpSpPr>
        <p:grpSpPr>
          <a:xfrm>
            <a:off x="700018" y="2082853"/>
            <a:ext cx="614822" cy="307724"/>
            <a:chOff x="716711" y="2082619"/>
            <a:chExt cx="614929" cy="307777"/>
          </a:xfrm>
        </p:grpSpPr>
        <p:sp>
          <p:nvSpPr>
            <p:cNvPr id="12" name="Rounded Rectangle 11"/>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13" name="Rectangle 12"/>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2000</a:t>
              </a:r>
              <a:endParaRPr lang="en-US" sz="1400" b="0" i="0" kern="0" dirty="0">
                <a:solidFill>
                  <a:srgbClr val="000000"/>
                </a:solidFill>
                <a:latin typeface="Arial"/>
                <a:cs typeface="Arial"/>
                <a:sym typeface="Arial"/>
              </a:endParaRPr>
            </a:p>
          </p:txBody>
        </p:sp>
      </p:grpSp>
      <p:grpSp>
        <p:nvGrpSpPr>
          <p:cNvPr id="14" name="Group 13"/>
          <p:cNvGrpSpPr/>
          <p:nvPr/>
        </p:nvGrpSpPr>
        <p:grpSpPr>
          <a:xfrm>
            <a:off x="700018" y="2977933"/>
            <a:ext cx="614822" cy="307724"/>
            <a:chOff x="716711" y="2082619"/>
            <a:chExt cx="614929" cy="307777"/>
          </a:xfrm>
        </p:grpSpPr>
        <p:sp>
          <p:nvSpPr>
            <p:cNvPr id="15" name="Rounded Rectangle 14"/>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16" name="Rectangle 15"/>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2002</a:t>
              </a:r>
              <a:endParaRPr lang="en-US" sz="1400" b="0" i="0" kern="0" dirty="0">
                <a:solidFill>
                  <a:srgbClr val="000000"/>
                </a:solidFill>
                <a:latin typeface="Arial"/>
                <a:cs typeface="Arial"/>
                <a:sym typeface="Arial"/>
              </a:endParaRPr>
            </a:p>
          </p:txBody>
        </p:sp>
      </p:grpSp>
      <p:sp>
        <p:nvSpPr>
          <p:cNvPr id="17" name="Rectangle 16"/>
          <p:cNvSpPr/>
          <p:nvPr/>
        </p:nvSpPr>
        <p:spPr>
          <a:xfrm>
            <a:off x="1457209" y="2958125"/>
            <a:ext cx="4921923" cy="338495"/>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Primeira versão do software.</a:t>
            </a:r>
            <a:endParaRPr lang="en-US" sz="1600" b="0" i="0" kern="0" dirty="0">
              <a:solidFill>
                <a:srgbClr val="000000"/>
              </a:solidFill>
              <a:latin typeface="Arial"/>
              <a:cs typeface="Arial"/>
              <a:sym typeface="Arial"/>
            </a:endParaRPr>
          </a:p>
        </p:txBody>
      </p:sp>
      <p:sp>
        <p:nvSpPr>
          <p:cNvPr id="18" name="Rectangle 17"/>
          <p:cNvSpPr/>
          <p:nvPr/>
        </p:nvSpPr>
        <p:spPr>
          <a:xfrm>
            <a:off x="1457209" y="4398036"/>
            <a:ext cx="7056869" cy="584673"/>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Criação da empresa sueca por trás do </a:t>
            </a:r>
            <a:r>
              <a:rPr lang="pt-BR" sz="1600" b="0" i="0" kern="0" dirty="0" err="1">
                <a:solidFill>
                  <a:srgbClr val="000000"/>
                </a:solidFill>
                <a:latin typeface="Arial"/>
                <a:cs typeface="Arial"/>
                <a:sym typeface="Arial"/>
              </a:rPr>
              <a:t>Neo</a:t>
            </a:r>
            <a:r>
              <a:rPr lang="pt-BR" sz="1600" b="0" i="0" kern="0" dirty="0">
                <a:solidFill>
                  <a:srgbClr val="000000"/>
                </a:solidFill>
                <a:latin typeface="Arial"/>
                <a:cs typeface="Arial"/>
                <a:sym typeface="Arial"/>
              </a:rPr>
              <a:t>. Também a porção open </a:t>
            </a:r>
            <a:r>
              <a:rPr lang="pt-BR" sz="1600" b="0" i="0" kern="0" dirty="0" err="1">
                <a:solidFill>
                  <a:srgbClr val="000000"/>
                </a:solidFill>
                <a:latin typeface="Arial"/>
                <a:cs typeface="Arial"/>
                <a:sym typeface="Arial"/>
              </a:rPr>
              <a:t>source</a:t>
            </a:r>
            <a:r>
              <a:rPr lang="pt-BR" sz="1600" b="0" i="0" kern="0" dirty="0">
                <a:solidFill>
                  <a:srgbClr val="000000"/>
                </a:solidFill>
                <a:latin typeface="Arial"/>
                <a:cs typeface="Arial"/>
                <a:sym typeface="Arial"/>
              </a:rPr>
              <a:t> de bases </a:t>
            </a:r>
            <a:r>
              <a:rPr lang="pt-BR" sz="1600" b="0" i="0" kern="0" dirty="0" err="1">
                <a:solidFill>
                  <a:srgbClr val="000000"/>
                </a:solidFill>
                <a:latin typeface="Arial"/>
                <a:cs typeface="Arial"/>
                <a:sym typeface="Arial"/>
              </a:rPr>
              <a:t>Graph</a:t>
            </a:r>
            <a:r>
              <a:rPr lang="pt-BR" sz="1600" b="0" i="0" kern="0" dirty="0">
                <a:solidFill>
                  <a:srgbClr val="000000"/>
                </a:solidFill>
                <a:latin typeface="Arial"/>
                <a:cs typeface="Arial"/>
                <a:sym typeface="Arial"/>
              </a:rPr>
              <a:t>.</a:t>
            </a:r>
          </a:p>
        </p:txBody>
      </p:sp>
      <p:grpSp>
        <p:nvGrpSpPr>
          <p:cNvPr id="19" name="Group 18"/>
          <p:cNvGrpSpPr/>
          <p:nvPr/>
        </p:nvGrpSpPr>
        <p:grpSpPr>
          <a:xfrm>
            <a:off x="700018" y="4411240"/>
            <a:ext cx="614822" cy="307724"/>
            <a:chOff x="716711" y="2082619"/>
            <a:chExt cx="614929" cy="307777"/>
          </a:xfrm>
        </p:grpSpPr>
        <p:sp>
          <p:nvSpPr>
            <p:cNvPr id="20" name="Rounded Rectangle 19"/>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21" name="Rectangle 20"/>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2007</a:t>
              </a:r>
              <a:endParaRPr lang="en-US" sz="1400" b="0" i="0" kern="0" dirty="0">
                <a:solidFill>
                  <a:srgbClr val="000000"/>
                </a:solidFill>
                <a:latin typeface="Arial"/>
                <a:cs typeface="Arial"/>
                <a:sym typeface="Arial"/>
              </a:endParaRPr>
            </a:p>
          </p:txBody>
        </p:sp>
      </p:grpSp>
      <p:pic>
        <p:nvPicPr>
          <p:cNvPr id="2" name="Picture 1"/>
          <p:cNvPicPr>
            <a:picLocks noChangeAspect="1"/>
          </p:cNvPicPr>
          <p:nvPr/>
        </p:nvPicPr>
        <p:blipFill>
          <a:blip r:embed="rId3"/>
          <a:stretch>
            <a:fillRect/>
          </a:stretch>
        </p:blipFill>
        <p:spPr>
          <a:xfrm>
            <a:off x="5480480" y="1696579"/>
            <a:ext cx="3033598" cy="1043819"/>
          </a:xfrm>
          <a:prstGeom prst="rect">
            <a:avLst/>
          </a:prstGeom>
        </p:spPr>
      </p:pic>
      <p:grpSp>
        <p:nvGrpSpPr>
          <p:cNvPr id="22" name="Group 21"/>
          <p:cNvGrpSpPr/>
          <p:nvPr/>
        </p:nvGrpSpPr>
        <p:grpSpPr>
          <a:xfrm>
            <a:off x="700018" y="3358516"/>
            <a:ext cx="614822" cy="307724"/>
            <a:chOff x="716711" y="2082619"/>
            <a:chExt cx="614929" cy="307777"/>
          </a:xfrm>
        </p:grpSpPr>
        <p:sp>
          <p:nvSpPr>
            <p:cNvPr id="23" name="Rounded Rectangle 22"/>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24" name="Rectangle 23"/>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2003</a:t>
              </a:r>
              <a:endParaRPr lang="en-US" sz="1400" b="0" i="0" kern="0" dirty="0">
                <a:solidFill>
                  <a:srgbClr val="000000"/>
                </a:solidFill>
                <a:latin typeface="Arial"/>
                <a:cs typeface="Arial"/>
                <a:sym typeface="Arial"/>
              </a:endParaRPr>
            </a:p>
          </p:txBody>
        </p:sp>
      </p:grpSp>
      <p:sp>
        <p:nvSpPr>
          <p:cNvPr id="25" name="Rectangle 24"/>
          <p:cNvSpPr/>
          <p:nvPr/>
        </p:nvSpPr>
        <p:spPr>
          <a:xfrm>
            <a:off x="1457209" y="3338708"/>
            <a:ext cx="4921923" cy="338495"/>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Entrega do primeiro projeto 24x7 </a:t>
            </a:r>
            <a:r>
              <a:rPr lang="pt-BR" sz="1600" b="0" i="0" kern="0" dirty="0" err="1">
                <a:solidFill>
                  <a:srgbClr val="000000"/>
                </a:solidFill>
                <a:latin typeface="Arial"/>
                <a:cs typeface="Arial"/>
                <a:sym typeface="Arial"/>
              </a:rPr>
              <a:t>Neo</a:t>
            </a:r>
            <a:r>
              <a:rPr lang="pt-BR" sz="1600" b="0" i="0" kern="0" dirty="0">
                <a:solidFill>
                  <a:srgbClr val="000000"/>
                </a:solidFill>
                <a:latin typeface="Arial"/>
                <a:cs typeface="Arial"/>
                <a:sym typeface="Arial"/>
              </a:rPr>
              <a:t>.</a:t>
            </a:r>
            <a:endParaRPr lang="en-US" sz="1600" b="0" i="0" kern="0" dirty="0">
              <a:solidFill>
                <a:srgbClr val="000000"/>
              </a:solidFill>
              <a:latin typeface="Arial"/>
              <a:cs typeface="Arial"/>
              <a:sym typeface="Arial"/>
            </a:endParaRPr>
          </a:p>
        </p:txBody>
      </p:sp>
      <p:sp>
        <p:nvSpPr>
          <p:cNvPr id="26" name="Rectangle 25"/>
          <p:cNvSpPr/>
          <p:nvPr/>
        </p:nvSpPr>
        <p:spPr>
          <a:xfrm>
            <a:off x="1457209" y="5112526"/>
            <a:ext cx="4841321" cy="338495"/>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Liberada a versão 1.0 do Neo4J.</a:t>
            </a:r>
          </a:p>
        </p:txBody>
      </p:sp>
      <p:grpSp>
        <p:nvGrpSpPr>
          <p:cNvPr id="27" name="Group 26"/>
          <p:cNvGrpSpPr/>
          <p:nvPr/>
        </p:nvGrpSpPr>
        <p:grpSpPr>
          <a:xfrm>
            <a:off x="700018" y="5125731"/>
            <a:ext cx="614822" cy="307724"/>
            <a:chOff x="716711" y="2082619"/>
            <a:chExt cx="614929" cy="307777"/>
          </a:xfrm>
        </p:grpSpPr>
        <p:sp>
          <p:nvSpPr>
            <p:cNvPr id="28" name="Rounded Rectangle 27"/>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29" name="Rectangle 28"/>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2010</a:t>
              </a:r>
              <a:endParaRPr lang="en-US" sz="1400" b="0" i="0" kern="0" dirty="0">
                <a:solidFill>
                  <a:srgbClr val="000000"/>
                </a:solidFill>
                <a:latin typeface="Arial"/>
                <a:cs typeface="Arial"/>
                <a:sym typeface="Arial"/>
              </a:endParaRPr>
            </a:p>
          </p:txBody>
        </p:sp>
      </p:grpSp>
      <p:pic>
        <p:nvPicPr>
          <p:cNvPr id="3" name="Picture 2"/>
          <p:cNvPicPr>
            <a:picLocks noChangeAspect="1"/>
          </p:cNvPicPr>
          <p:nvPr/>
        </p:nvPicPr>
        <p:blipFill>
          <a:blip r:embed="rId4"/>
          <a:stretch>
            <a:fillRect/>
          </a:stretch>
        </p:blipFill>
        <p:spPr>
          <a:xfrm>
            <a:off x="6440900" y="5122031"/>
            <a:ext cx="1428502" cy="476167"/>
          </a:xfrm>
          <a:prstGeom prst="rect">
            <a:avLst/>
          </a:prstGeom>
        </p:spPr>
      </p:pic>
    </p:spTree>
    <p:extLst>
      <p:ext uri="{BB962C8B-B14F-4D97-AF65-F5344CB8AC3E}">
        <p14:creationId xmlns:p14="http://schemas.microsoft.com/office/powerpoint/2010/main" val="27609722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37CC837A-5A83-4BA8-8640-BCD9D7D8CCA5}"/>
              </a:ext>
            </a:extLst>
          </p:cNvPr>
          <p:cNvPicPr>
            <a:picLocks noChangeAspect="1"/>
          </p:cNvPicPr>
          <p:nvPr/>
        </p:nvPicPr>
        <p:blipFill>
          <a:blip r:embed="rId2"/>
          <a:stretch>
            <a:fillRect/>
          </a:stretch>
        </p:blipFill>
        <p:spPr>
          <a:xfrm>
            <a:off x="611560" y="1772816"/>
            <a:ext cx="4727624" cy="3698563"/>
          </a:xfrm>
          <a:prstGeom prst="rect">
            <a:avLst/>
          </a:prstGeom>
        </p:spPr>
      </p:pic>
      <p:sp>
        <p:nvSpPr>
          <p:cNvPr id="5" name="CaixaDeTexto 4">
            <a:extLst>
              <a:ext uri="{FF2B5EF4-FFF2-40B4-BE49-F238E27FC236}">
                <a16:creationId xmlns:a16="http://schemas.microsoft.com/office/drawing/2014/main" id="{832A5AB4-625C-48CF-8278-5E5236AF43A0}"/>
              </a:ext>
            </a:extLst>
          </p:cNvPr>
          <p:cNvSpPr txBox="1"/>
          <p:nvPr/>
        </p:nvSpPr>
        <p:spPr>
          <a:xfrm>
            <a:off x="663979" y="4221088"/>
            <a:ext cx="1459749"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Fluxo de Dados</a:t>
            </a:r>
          </a:p>
        </p:txBody>
      </p:sp>
      <p:sp>
        <p:nvSpPr>
          <p:cNvPr id="6" name="CaixaDeTexto 5">
            <a:extLst>
              <a:ext uri="{FF2B5EF4-FFF2-40B4-BE49-F238E27FC236}">
                <a16:creationId xmlns:a16="http://schemas.microsoft.com/office/drawing/2014/main" id="{28B536C5-281B-4DBC-96E5-2BC093B2D534}"/>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7" name="CaixaDeTexto 6">
            <a:extLst>
              <a:ext uri="{FF2B5EF4-FFF2-40B4-BE49-F238E27FC236}">
                <a16:creationId xmlns:a16="http://schemas.microsoft.com/office/drawing/2014/main" id="{0436A41B-8FC5-4E88-BA19-F75C6DBC2A54}"/>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4014088781"/>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21E4BFD-AF5D-4A7C-9E2C-B50B75A2CE13}"/>
              </a:ext>
            </a:extLst>
          </p:cNvPr>
          <p:cNvPicPr>
            <a:picLocks noChangeAspect="1"/>
          </p:cNvPicPr>
          <p:nvPr/>
        </p:nvPicPr>
        <p:blipFill>
          <a:blip r:embed="rId2"/>
          <a:stretch>
            <a:fillRect/>
          </a:stretch>
        </p:blipFill>
        <p:spPr>
          <a:xfrm>
            <a:off x="0" y="1412776"/>
            <a:ext cx="9183810" cy="4320480"/>
          </a:xfrm>
          <a:prstGeom prst="rect">
            <a:avLst/>
          </a:prstGeom>
        </p:spPr>
      </p:pic>
      <p:sp>
        <p:nvSpPr>
          <p:cNvPr id="6" name="CaixaDeTexto 5">
            <a:extLst>
              <a:ext uri="{FF2B5EF4-FFF2-40B4-BE49-F238E27FC236}">
                <a16:creationId xmlns:a16="http://schemas.microsoft.com/office/drawing/2014/main" id="{B759D5AD-0B50-418C-A9A8-4C79C367F686}"/>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 name="CaixaDeTexto 4">
            <a:extLst>
              <a:ext uri="{FF2B5EF4-FFF2-40B4-BE49-F238E27FC236}">
                <a16:creationId xmlns:a16="http://schemas.microsoft.com/office/drawing/2014/main" id="{773DB32E-D9B7-4E1C-9C53-B32733883CE1}"/>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482476772"/>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pasted-image.tiff">
            <a:hlinkClick r:id="rId2"/>
          </p:cNvPr>
          <p:cNvPicPr>
            <a:picLocks noChangeAspect="1"/>
          </p:cNvPicPr>
          <p:nvPr/>
        </p:nvPicPr>
        <p:blipFill>
          <a:blip r:embed="rId3">
            <a:extLst/>
          </a:blip>
          <a:stretch>
            <a:fillRect/>
          </a:stretch>
        </p:blipFill>
        <p:spPr>
          <a:xfrm>
            <a:off x="0" y="1268759"/>
            <a:ext cx="9144000" cy="4983731"/>
          </a:xfrm>
          <a:prstGeom prst="rect">
            <a:avLst/>
          </a:prstGeom>
          <a:ln w="3175">
            <a:miter lim="400000"/>
          </a:ln>
        </p:spPr>
      </p:pic>
      <p:sp>
        <p:nvSpPr>
          <p:cNvPr id="5" name="CaixaDeTexto 4">
            <a:extLst>
              <a:ext uri="{FF2B5EF4-FFF2-40B4-BE49-F238E27FC236}">
                <a16:creationId xmlns:a16="http://schemas.microsoft.com/office/drawing/2014/main" id="{F98B8DFA-E8A0-4F12-A4E2-78092D5FEFAD}"/>
              </a:ext>
            </a:extLst>
          </p:cNvPr>
          <p:cNvSpPr txBox="1"/>
          <p:nvPr/>
        </p:nvSpPr>
        <p:spPr>
          <a:xfrm>
            <a:off x="395536" y="831219"/>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4" name="CaixaDeTexto 3">
            <a:extLst>
              <a:ext uri="{FF2B5EF4-FFF2-40B4-BE49-F238E27FC236}">
                <a16:creationId xmlns:a16="http://schemas.microsoft.com/office/drawing/2014/main" id="{6FD8FBBF-76F0-4529-A938-80562F0A23BA}"/>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616554127"/>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pasted-image.pdf"/>
          <p:cNvPicPr>
            <a:picLocks noChangeAspect="1"/>
          </p:cNvPicPr>
          <p:nvPr/>
        </p:nvPicPr>
        <p:blipFill>
          <a:blip r:embed="rId2">
            <a:alphaModFix amt="20000"/>
            <a:extLst/>
          </a:blip>
          <a:stretch>
            <a:fillRect/>
          </a:stretch>
        </p:blipFill>
        <p:spPr>
          <a:xfrm>
            <a:off x="-101149" y="793863"/>
            <a:ext cx="9346298" cy="5270274"/>
          </a:xfrm>
          <a:prstGeom prst="rect">
            <a:avLst/>
          </a:prstGeom>
          <a:ln w="3175">
            <a:miter lim="400000"/>
          </a:ln>
        </p:spPr>
      </p:pic>
      <p:pic>
        <p:nvPicPr>
          <p:cNvPr id="297" name="pasted-image.tiff"/>
          <p:cNvPicPr>
            <a:picLocks noChangeAspect="1"/>
          </p:cNvPicPr>
          <p:nvPr/>
        </p:nvPicPr>
        <p:blipFill>
          <a:blip r:embed="rId3">
            <a:extLst/>
          </a:blip>
          <a:stretch>
            <a:fillRect/>
          </a:stretch>
        </p:blipFill>
        <p:spPr>
          <a:xfrm>
            <a:off x="6132407" y="2769415"/>
            <a:ext cx="462784" cy="267445"/>
          </a:xfrm>
          <a:prstGeom prst="rect">
            <a:avLst/>
          </a:prstGeom>
          <a:ln w="3175">
            <a:miter lim="400000"/>
          </a:ln>
        </p:spPr>
      </p:pic>
      <p:grpSp>
        <p:nvGrpSpPr>
          <p:cNvPr id="321" name="Group 321"/>
          <p:cNvGrpSpPr/>
          <p:nvPr/>
        </p:nvGrpSpPr>
        <p:grpSpPr>
          <a:xfrm>
            <a:off x="1984237" y="793863"/>
            <a:ext cx="5957113" cy="5386573"/>
            <a:chOff x="381908" y="899181"/>
            <a:chExt cx="18657454" cy="14541799"/>
          </a:xfrm>
        </p:grpSpPr>
        <p:pic>
          <p:nvPicPr>
            <p:cNvPr id="298" name="graph-(14).png"/>
            <p:cNvPicPr>
              <a:picLocks noChangeAspect="1"/>
            </p:cNvPicPr>
            <p:nvPr/>
          </p:nvPicPr>
          <p:blipFill>
            <a:blip r:embed="rId4">
              <a:extLst/>
            </a:blip>
            <a:stretch>
              <a:fillRect/>
            </a:stretch>
          </p:blipFill>
          <p:spPr>
            <a:xfrm rot="20093408">
              <a:off x="15149010" y="4262542"/>
              <a:ext cx="3890352" cy="4163469"/>
            </a:xfrm>
            <a:prstGeom prst="rect">
              <a:avLst/>
            </a:prstGeom>
            <a:ln w="3175" cap="flat">
              <a:noFill/>
              <a:miter lim="400000"/>
            </a:ln>
            <a:effectLst/>
          </p:spPr>
        </p:pic>
        <p:pic>
          <p:nvPicPr>
            <p:cNvPr id="299" name="graph-(14).png"/>
            <p:cNvPicPr>
              <a:picLocks noChangeAspect="1"/>
            </p:cNvPicPr>
            <p:nvPr/>
          </p:nvPicPr>
          <p:blipFill>
            <a:blip r:embed="rId4">
              <a:extLst/>
            </a:blip>
            <a:stretch>
              <a:fillRect/>
            </a:stretch>
          </p:blipFill>
          <p:spPr>
            <a:xfrm rot="177296">
              <a:off x="6587555" y="7353098"/>
              <a:ext cx="3890352" cy="4163469"/>
            </a:xfrm>
            <a:prstGeom prst="rect">
              <a:avLst/>
            </a:prstGeom>
            <a:ln w="3175" cap="flat">
              <a:noFill/>
              <a:miter lim="400000"/>
            </a:ln>
            <a:effectLst/>
          </p:spPr>
        </p:pic>
        <p:pic>
          <p:nvPicPr>
            <p:cNvPr id="300" name="graph-(14).png"/>
            <p:cNvPicPr>
              <a:picLocks noChangeAspect="1"/>
            </p:cNvPicPr>
            <p:nvPr/>
          </p:nvPicPr>
          <p:blipFill>
            <a:blip r:embed="rId4">
              <a:extLst/>
            </a:blip>
            <a:srcRect/>
            <a:stretch>
              <a:fillRect/>
            </a:stretch>
          </p:blipFill>
          <p:spPr>
            <a:xfrm rot="177296">
              <a:off x="9273820" y="4814595"/>
              <a:ext cx="3890353" cy="4163469"/>
            </a:xfrm>
            <a:prstGeom prst="rect">
              <a:avLst/>
            </a:prstGeom>
            <a:ln w="3175" cap="flat">
              <a:noFill/>
              <a:miter lim="400000"/>
            </a:ln>
            <a:effectLst/>
          </p:spPr>
        </p:pic>
        <p:pic>
          <p:nvPicPr>
            <p:cNvPr id="301" name="graph-(14).png"/>
            <p:cNvPicPr>
              <a:picLocks noChangeAspect="1"/>
            </p:cNvPicPr>
            <p:nvPr/>
          </p:nvPicPr>
          <p:blipFill>
            <a:blip r:embed="rId4">
              <a:extLst/>
            </a:blip>
            <a:stretch>
              <a:fillRect/>
            </a:stretch>
          </p:blipFill>
          <p:spPr>
            <a:xfrm rot="177296">
              <a:off x="10363290" y="7473930"/>
              <a:ext cx="3890352" cy="4163469"/>
            </a:xfrm>
            <a:prstGeom prst="rect">
              <a:avLst/>
            </a:prstGeom>
            <a:ln w="3175" cap="flat">
              <a:noFill/>
              <a:miter lim="400000"/>
            </a:ln>
            <a:effectLst/>
          </p:spPr>
        </p:pic>
        <p:pic>
          <p:nvPicPr>
            <p:cNvPr id="302" name="graph-(14).png"/>
            <p:cNvPicPr>
              <a:picLocks noChangeAspect="1"/>
            </p:cNvPicPr>
            <p:nvPr/>
          </p:nvPicPr>
          <p:blipFill>
            <a:blip r:embed="rId4">
              <a:extLst/>
            </a:blip>
            <a:stretch>
              <a:fillRect/>
            </a:stretch>
          </p:blipFill>
          <p:spPr>
            <a:xfrm rot="177296">
              <a:off x="12878068" y="5849230"/>
              <a:ext cx="3890351" cy="4163469"/>
            </a:xfrm>
            <a:prstGeom prst="rect">
              <a:avLst/>
            </a:prstGeom>
            <a:ln w="3175" cap="flat">
              <a:noFill/>
              <a:miter lim="400000"/>
            </a:ln>
            <a:effectLst/>
          </p:spPr>
        </p:pic>
        <p:pic>
          <p:nvPicPr>
            <p:cNvPr id="303" name="graph-(14).png"/>
            <p:cNvPicPr>
              <a:picLocks noChangeAspect="1"/>
            </p:cNvPicPr>
            <p:nvPr/>
          </p:nvPicPr>
          <p:blipFill>
            <a:blip r:embed="rId4">
              <a:extLst/>
            </a:blip>
            <a:stretch>
              <a:fillRect/>
            </a:stretch>
          </p:blipFill>
          <p:spPr>
            <a:xfrm rot="177296">
              <a:off x="11892966" y="1865417"/>
              <a:ext cx="3890352" cy="4163469"/>
            </a:xfrm>
            <a:prstGeom prst="rect">
              <a:avLst/>
            </a:prstGeom>
            <a:ln w="3175" cap="flat">
              <a:noFill/>
              <a:miter lim="400000"/>
            </a:ln>
            <a:effectLst/>
          </p:spPr>
        </p:pic>
        <p:pic>
          <p:nvPicPr>
            <p:cNvPr id="304" name="graph-(14).png"/>
            <p:cNvPicPr>
              <a:picLocks noChangeAspect="1"/>
            </p:cNvPicPr>
            <p:nvPr/>
          </p:nvPicPr>
          <p:blipFill>
            <a:blip r:embed="rId4">
              <a:extLst/>
            </a:blip>
            <a:stretch>
              <a:fillRect/>
            </a:stretch>
          </p:blipFill>
          <p:spPr>
            <a:xfrm rot="6456330">
              <a:off x="6915382" y="1608480"/>
              <a:ext cx="3890352" cy="4163469"/>
            </a:xfrm>
            <a:prstGeom prst="rect">
              <a:avLst/>
            </a:prstGeom>
            <a:ln w="3175" cap="flat">
              <a:noFill/>
              <a:miter lim="400000"/>
            </a:ln>
            <a:effectLst/>
          </p:spPr>
        </p:pic>
        <p:pic>
          <p:nvPicPr>
            <p:cNvPr id="305" name="graph-(14).png"/>
            <p:cNvPicPr>
              <a:picLocks noChangeAspect="1"/>
            </p:cNvPicPr>
            <p:nvPr/>
          </p:nvPicPr>
          <p:blipFill>
            <a:blip r:embed="rId4">
              <a:extLst/>
            </a:blip>
            <a:stretch>
              <a:fillRect/>
            </a:stretch>
          </p:blipFill>
          <p:spPr>
            <a:xfrm rot="177296">
              <a:off x="10225840" y="10136731"/>
              <a:ext cx="3890352" cy="4163469"/>
            </a:xfrm>
            <a:prstGeom prst="rect">
              <a:avLst/>
            </a:prstGeom>
            <a:ln w="3175" cap="flat">
              <a:noFill/>
              <a:miter lim="400000"/>
            </a:ln>
            <a:effectLst/>
          </p:spPr>
        </p:pic>
        <p:pic>
          <p:nvPicPr>
            <p:cNvPr id="306" name="graph-(14).png"/>
            <p:cNvPicPr>
              <a:picLocks noChangeAspect="1"/>
            </p:cNvPicPr>
            <p:nvPr/>
          </p:nvPicPr>
          <p:blipFill>
            <a:blip r:embed="rId4">
              <a:extLst/>
            </a:blip>
            <a:stretch>
              <a:fillRect/>
            </a:stretch>
          </p:blipFill>
          <p:spPr>
            <a:xfrm rot="177296">
              <a:off x="5800701" y="10485212"/>
              <a:ext cx="3890353" cy="4163469"/>
            </a:xfrm>
            <a:prstGeom prst="rect">
              <a:avLst/>
            </a:prstGeom>
            <a:ln w="3175" cap="flat">
              <a:noFill/>
              <a:miter lim="400000"/>
            </a:ln>
            <a:effectLst/>
          </p:spPr>
        </p:pic>
        <p:pic>
          <p:nvPicPr>
            <p:cNvPr id="307" name="graph-(14).png"/>
            <p:cNvPicPr>
              <a:picLocks noChangeAspect="1"/>
            </p:cNvPicPr>
            <p:nvPr/>
          </p:nvPicPr>
          <p:blipFill>
            <a:blip r:embed="rId4">
              <a:extLst/>
            </a:blip>
            <a:stretch>
              <a:fillRect/>
            </a:stretch>
          </p:blipFill>
          <p:spPr>
            <a:xfrm rot="18818304">
              <a:off x="14605643" y="762622"/>
              <a:ext cx="3890352" cy="4163469"/>
            </a:xfrm>
            <a:prstGeom prst="rect">
              <a:avLst/>
            </a:prstGeom>
            <a:ln w="3175" cap="flat">
              <a:noFill/>
              <a:miter lim="400000"/>
            </a:ln>
            <a:effectLst/>
          </p:spPr>
        </p:pic>
        <p:pic>
          <p:nvPicPr>
            <p:cNvPr id="308" name="graph-(14).png"/>
            <p:cNvPicPr>
              <a:picLocks noChangeAspect="1"/>
            </p:cNvPicPr>
            <p:nvPr/>
          </p:nvPicPr>
          <p:blipFill>
            <a:blip r:embed="rId4">
              <a:extLst/>
            </a:blip>
            <a:stretch>
              <a:fillRect/>
            </a:stretch>
          </p:blipFill>
          <p:spPr>
            <a:xfrm rot="177296">
              <a:off x="14970963" y="7711773"/>
              <a:ext cx="3890353" cy="4163469"/>
            </a:xfrm>
            <a:prstGeom prst="rect">
              <a:avLst/>
            </a:prstGeom>
            <a:ln w="3175" cap="flat">
              <a:noFill/>
              <a:miter lim="400000"/>
            </a:ln>
            <a:effectLst/>
          </p:spPr>
        </p:pic>
        <p:pic>
          <p:nvPicPr>
            <p:cNvPr id="309" name="graph-(14).png"/>
            <p:cNvPicPr>
              <a:picLocks noChangeAspect="1"/>
            </p:cNvPicPr>
            <p:nvPr/>
          </p:nvPicPr>
          <p:blipFill>
            <a:blip r:embed="rId4">
              <a:extLst/>
            </a:blip>
            <a:stretch>
              <a:fillRect/>
            </a:stretch>
          </p:blipFill>
          <p:spPr>
            <a:xfrm rot="177296">
              <a:off x="13262371" y="9373370"/>
              <a:ext cx="3890353" cy="4163469"/>
            </a:xfrm>
            <a:prstGeom prst="rect">
              <a:avLst/>
            </a:prstGeom>
            <a:ln w="3175" cap="flat">
              <a:noFill/>
              <a:miter lim="400000"/>
            </a:ln>
            <a:effectLst/>
          </p:spPr>
        </p:pic>
        <p:pic>
          <p:nvPicPr>
            <p:cNvPr id="310" name="graph-(14).png"/>
            <p:cNvPicPr>
              <a:picLocks noChangeAspect="1"/>
            </p:cNvPicPr>
            <p:nvPr/>
          </p:nvPicPr>
          <p:blipFill>
            <a:blip r:embed="rId4">
              <a:extLst/>
            </a:blip>
            <a:stretch>
              <a:fillRect/>
            </a:stretch>
          </p:blipFill>
          <p:spPr>
            <a:xfrm rot="177296">
              <a:off x="14833866" y="10367716"/>
              <a:ext cx="3890352" cy="4163468"/>
            </a:xfrm>
            <a:prstGeom prst="rect">
              <a:avLst/>
            </a:prstGeom>
            <a:ln w="3175" cap="flat">
              <a:noFill/>
              <a:miter lim="400000"/>
            </a:ln>
            <a:effectLst/>
          </p:spPr>
        </p:pic>
        <p:pic>
          <p:nvPicPr>
            <p:cNvPr id="311" name="graph-(14).png"/>
            <p:cNvPicPr>
              <a:picLocks noChangeAspect="1"/>
            </p:cNvPicPr>
            <p:nvPr/>
          </p:nvPicPr>
          <p:blipFill>
            <a:blip r:embed="rId4">
              <a:extLst/>
            </a:blip>
            <a:stretch>
              <a:fillRect/>
            </a:stretch>
          </p:blipFill>
          <p:spPr>
            <a:xfrm rot="20164614">
              <a:off x="9487294" y="1741239"/>
              <a:ext cx="3890352" cy="4163469"/>
            </a:xfrm>
            <a:prstGeom prst="rect">
              <a:avLst/>
            </a:prstGeom>
            <a:ln w="3175" cap="flat">
              <a:noFill/>
              <a:miter lim="400000"/>
            </a:ln>
            <a:effectLst/>
          </p:spPr>
        </p:pic>
        <p:pic>
          <p:nvPicPr>
            <p:cNvPr id="312" name="graph-(14).png"/>
            <p:cNvPicPr>
              <a:picLocks noChangeAspect="1"/>
            </p:cNvPicPr>
            <p:nvPr/>
          </p:nvPicPr>
          <p:blipFill>
            <a:blip r:embed="rId4">
              <a:extLst/>
            </a:blip>
            <a:stretch>
              <a:fillRect/>
            </a:stretch>
          </p:blipFill>
          <p:spPr>
            <a:xfrm rot="177296">
              <a:off x="5889630" y="4639907"/>
              <a:ext cx="3890353" cy="4163469"/>
            </a:xfrm>
            <a:prstGeom prst="rect">
              <a:avLst/>
            </a:prstGeom>
            <a:ln w="3175" cap="flat">
              <a:noFill/>
              <a:miter lim="400000"/>
            </a:ln>
            <a:effectLst/>
          </p:spPr>
        </p:pic>
        <p:pic>
          <p:nvPicPr>
            <p:cNvPr id="313" name="graph-(14).png"/>
            <p:cNvPicPr>
              <a:picLocks noChangeAspect="1"/>
            </p:cNvPicPr>
            <p:nvPr/>
          </p:nvPicPr>
          <p:blipFill>
            <a:blip r:embed="rId4">
              <a:extLst/>
            </a:blip>
            <a:stretch>
              <a:fillRect/>
            </a:stretch>
          </p:blipFill>
          <p:spPr>
            <a:xfrm rot="177296">
              <a:off x="7860683" y="9693102"/>
              <a:ext cx="3890353" cy="4163469"/>
            </a:xfrm>
            <a:prstGeom prst="rect">
              <a:avLst/>
            </a:prstGeom>
            <a:ln w="3175" cap="flat">
              <a:noFill/>
              <a:miter lim="400000"/>
            </a:ln>
            <a:effectLst/>
          </p:spPr>
        </p:pic>
        <p:pic>
          <p:nvPicPr>
            <p:cNvPr id="314" name="graph-(14).png"/>
            <p:cNvPicPr>
              <a:picLocks noChangeAspect="1"/>
            </p:cNvPicPr>
            <p:nvPr/>
          </p:nvPicPr>
          <p:blipFill>
            <a:blip r:embed="rId4">
              <a:extLst/>
            </a:blip>
            <a:stretch>
              <a:fillRect/>
            </a:stretch>
          </p:blipFill>
          <p:spPr>
            <a:xfrm rot="20618480">
              <a:off x="3235337" y="5291359"/>
              <a:ext cx="3890352" cy="4163469"/>
            </a:xfrm>
            <a:prstGeom prst="rect">
              <a:avLst/>
            </a:prstGeom>
            <a:ln w="3175" cap="flat">
              <a:noFill/>
              <a:miter lim="400000"/>
            </a:ln>
            <a:effectLst/>
          </p:spPr>
        </p:pic>
        <p:pic>
          <p:nvPicPr>
            <p:cNvPr id="315" name="graph-(14).png"/>
            <p:cNvPicPr>
              <a:picLocks noChangeAspect="1"/>
            </p:cNvPicPr>
            <p:nvPr/>
          </p:nvPicPr>
          <p:blipFill>
            <a:blip r:embed="rId4">
              <a:extLst/>
            </a:blip>
            <a:stretch>
              <a:fillRect/>
            </a:stretch>
          </p:blipFill>
          <p:spPr>
            <a:xfrm rot="702365">
              <a:off x="749428" y="6514065"/>
              <a:ext cx="3890353" cy="4163469"/>
            </a:xfrm>
            <a:prstGeom prst="rect">
              <a:avLst/>
            </a:prstGeom>
            <a:ln w="3175" cap="flat">
              <a:noFill/>
              <a:miter lim="400000"/>
            </a:ln>
            <a:effectLst/>
          </p:spPr>
        </p:pic>
        <p:pic>
          <p:nvPicPr>
            <p:cNvPr id="316" name="graph-(14).png"/>
            <p:cNvPicPr>
              <a:picLocks noChangeAspect="1"/>
            </p:cNvPicPr>
            <p:nvPr/>
          </p:nvPicPr>
          <p:blipFill>
            <a:blip r:embed="rId4">
              <a:extLst/>
            </a:blip>
            <a:stretch>
              <a:fillRect/>
            </a:stretch>
          </p:blipFill>
          <p:spPr>
            <a:xfrm rot="702365">
              <a:off x="381908" y="2426754"/>
              <a:ext cx="3890352" cy="4163469"/>
            </a:xfrm>
            <a:prstGeom prst="rect">
              <a:avLst/>
            </a:prstGeom>
            <a:ln w="3175" cap="flat">
              <a:noFill/>
              <a:miter lim="400000"/>
            </a:ln>
            <a:effectLst/>
          </p:spPr>
        </p:pic>
        <p:pic>
          <p:nvPicPr>
            <p:cNvPr id="317" name="graph-(14).png"/>
            <p:cNvPicPr>
              <a:picLocks noChangeAspect="1"/>
            </p:cNvPicPr>
            <p:nvPr/>
          </p:nvPicPr>
          <p:blipFill>
            <a:blip r:embed="rId4">
              <a:extLst/>
            </a:blip>
            <a:stretch>
              <a:fillRect/>
            </a:stretch>
          </p:blipFill>
          <p:spPr>
            <a:xfrm rot="19343375">
              <a:off x="3298752" y="1778715"/>
              <a:ext cx="3890352" cy="4163468"/>
            </a:xfrm>
            <a:prstGeom prst="rect">
              <a:avLst/>
            </a:prstGeom>
            <a:ln w="3175" cap="flat">
              <a:noFill/>
              <a:miter lim="400000"/>
            </a:ln>
            <a:effectLst/>
          </p:spPr>
        </p:pic>
        <p:pic>
          <p:nvPicPr>
            <p:cNvPr id="318" name="graph-(14).png"/>
            <p:cNvPicPr>
              <a:picLocks noChangeAspect="1"/>
            </p:cNvPicPr>
            <p:nvPr/>
          </p:nvPicPr>
          <p:blipFill>
            <a:blip r:embed="rId4">
              <a:extLst/>
            </a:blip>
            <a:stretch>
              <a:fillRect/>
            </a:stretch>
          </p:blipFill>
          <p:spPr>
            <a:xfrm rot="702365">
              <a:off x="2946656" y="8673347"/>
              <a:ext cx="3890352" cy="4163469"/>
            </a:xfrm>
            <a:prstGeom prst="rect">
              <a:avLst/>
            </a:prstGeom>
            <a:ln w="3175" cap="flat">
              <a:noFill/>
              <a:miter lim="400000"/>
            </a:ln>
            <a:effectLst/>
          </p:spPr>
        </p:pic>
        <p:pic>
          <p:nvPicPr>
            <p:cNvPr id="319" name="graph-(14).png"/>
            <p:cNvPicPr>
              <a:picLocks noChangeAspect="1"/>
            </p:cNvPicPr>
            <p:nvPr/>
          </p:nvPicPr>
          <p:blipFill>
            <a:blip r:embed="rId4">
              <a:extLst/>
            </a:blip>
            <a:stretch>
              <a:fillRect/>
            </a:stretch>
          </p:blipFill>
          <p:spPr>
            <a:xfrm rot="702365">
              <a:off x="593084" y="10055649"/>
              <a:ext cx="3890352" cy="4163468"/>
            </a:xfrm>
            <a:prstGeom prst="rect">
              <a:avLst/>
            </a:prstGeom>
            <a:ln w="3175" cap="flat">
              <a:noFill/>
              <a:miter lim="400000"/>
            </a:ln>
            <a:effectLst/>
          </p:spPr>
        </p:pic>
        <p:pic>
          <p:nvPicPr>
            <p:cNvPr id="320" name="graph-(14).png"/>
            <p:cNvPicPr>
              <a:picLocks noChangeAspect="1"/>
            </p:cNvPicPr>
            <p:nvPr/>
          </p:nvPicPr>
          <p:blipFill>
            <a:blip r:embed="rId4">
              <a:extLst/>
            </a:blip>
            <a:stretch>
              <a:fillRect/>
            </a:stretch>
          </p:blipFill>
          <p:spPr>
            <a:xfrm rot="702365">
              <a:off x="1995000" y="11277511"/>
              <a:ext cx="3890352" cy="4163469"/>
            </a:xfrm>
            <a:prstGeom prst="rect">
              <a:avLst/>
            </a:prstGeom>
            <a:ln w="3175" cap="flat">
              <a:noFill/>
              <a:miter lim="400000"/>
            </a:ln>
            <a:effectLst/>
          </p:spPr>
        </p:pic>
      </p:grpSp>
      <p:sp>
        <p:nvSpPr>
          <p:cNvPr id="29" name="CaixaDeTexto 28">
            <a:extLst>
              <a:ext uri="{FF2B5EF4-FFF2-40B4-BE49-F238E27FC236}">
                <a16:creationId xmlns:a16="http://schemas.microsoft.com/office/drawing/2014/main" id="{A0A7D670-47E0-4A53-9DB7-6BA197D4F6F9}"/>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30" name="CaixaDeTexto 29">
            <a:extLst>
              <a:ext uri="{FF2B5EF4-FFF2-40B4-BE49-F238E27FC236}">
                <a16:creationId xmlns:a16="http://schemas.microsoft.com/office/drawing/2014/main" id="{0209020E-810E-4A85-BCF6-7C7B6940BBC8}"/>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4411658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3978776" y="2083953"/>
            <a:ext cx="5088377" cy="2532428"/>
          </a:xfrm>
          <a:prstGeom prst="rect">
            <a:avLst/>
          </a:prstGeom>
        </p:spPr>
      </p:pic>
      <p:pic>
        <p:nvPicPr>
          <p:cNvPr id="11" name="Imagem 10"/>
          <p:cNvPicPr>
            <a:picLocks noChangeAspect="1"/>
          </p:cNvPicPr>
          <p:nvPr/>
        </p:nvPicPr>
        <p:blipFill>
          <a:blip r:embed="rId3"/>
          <a:stretch>
            <a:fillRect/>
          </a:stretch>
        </p:blipFill>
        <p:spPr>
          <a:xfrm>
            <a:off x="131695" y="1712353"/>
            <a:ext cx="3072153" cy="1800917"/>
          </a:xfrm>
          <a:prstGeom prst="rect">
            <a:avLst/>
          </a:prstGeom>
        </p:spPr>
      </p:pic>
      <p:sp>
        <p:nvSpPr>
          <p:cNvPr id="6" name="CaixaDeTexto 5"/>
          <p:cNvSpPr txBox="1"/>
          <p:nvPr/>
        </p:nvSpPr>
        <p:spPr>
          <a:xfrm>
            <a:off x="374888" y="879494"/>
            <a:ext cx="8046641"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Genética para culturas básicas - Feed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Grains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 name="Retângulo 1"/>
          <p:cNvSpPr/>
          <p:nvPr/>
        </p:nvSpPr>
        <p:spPr>
          <a:xfrm>
            <a:off x="131694" y="3645024"/>
            <a:ext cx="7032594" cy="1674754"/>
          </a:xfrm>
          <a:prstGeom prst="rect">
            <a:avLst/>
          </a:prstGeom>
          <a:solidFill>
            <a:schemeClr val="tx2"/>
          </a:solidFill>
        </p:spPr>
        <p:txBody>
          <a:bodyPr wrap="square">
            <a:spAutoFit/>
          </a:bodyPr>
          <a:lstStyle/>
          <a:p>
            <a:pPr marL="171450" marR="0" lvl="0" indent="-171450" algn="l" defTabSz="914400" rtl="0" eaLnBrk="0" fontAlgn="base" latinLnBrk="0" hangingPunct="0">
              <a:lnSpc>
                <a:spcPct val="150000"/>
              </a:lnSpc>
              <a:spcBef>
                <a:spcPct val="0"/>
              </a:spcBef>
              <a:spcAft>
                <a:spcPct val="0"/>
              </a:spcAft>
              <a:buClrTx/>
              <a:buSzTx/>
              <a:buFontTx/>
              <a:buChar char="-"/>
              <a:tabLst/>
              <a:defRPr/>
            </a:pP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Criação seletiva</a:t>
            </a:r>
          </a:p>
          <a:p>
            <a:pPr marL="171450" marR="0" lvl="0" indent="-171450" algn="l" defTabSz="914400" rtl="0" eaLnBrk="0" fontAlgn="base" latinLnBrk="0" hangingPunct="0">
              <a:lnSpc>
                <a:spcPct val="150000"/>
              </a:lnSpc>
              <a:spcBef>
                <a:spcPct val="0"/>
              </a:spcBef>
              <a:spcAft>
                <a:spcPct val="0"/>
              </a:spcAft>
              <a:buClrTx/>
              <a:buSzTx/>
              <a:buFontTx/>
              <a:buChar char="-"/>
              <a:tabLst/>
              <a:defRPr/>
            </a:pP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Departamento de Agricultura / EUA estatísticas </a:t>
            </a:r>
          </a:p>
          <a:p>
            <a:pPr marL="171450" marR="0" lvl="0" indent="-171450" algn="l" defTabSz="914400" rtl="0" eaLnBrk="0" fontAlgn="base" latinLnBrk="0" hangingPunct="0">
              <a:lnSpc>
                <a:spcPct val="150000"/>
              </a:lnSpc>
              <a:spcBef>
                <a:spcPct val="0"/>
              </a:spcBef>
              <a:spcAft>
                <a:spcPct val="0"/>
              </a:spcAft>
              <a:buClrTx/>
              <a:buSzTx/>
              <a:buFontTx/>
              <a:buChar char="-"/>
              <a:tabLst/>
              <a:defRPr/>
            </a:pP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Biologia molecular - DNA</a:t>
            </a:r>
          </a:p>
          <a:p>
            <a:pPr marL="171450" marR="0" lvl="0" indent="-171450" algn="l" defTabSz="914400" rtl="0" eaLnBrk="0" fontAlgn="base" latinLnBrk="0" hangingPunct="0">
              <a:lnSpc>
                <a:spcPct val="150000"/>
              </a:lnSpc>
              <a:spcBef>
                <a:spcPct val="0"/>
              </a:spcBef>
              <a:spcAft>
                <a:spcPct val="0"/>
              </a:spcAft>
              <a:buClrTx/>
              <a:buSzTx/>
              <a:buFontTx/>
              <a:buChar char="-"/>
              <a:tabLst/>
              <a:defRPr/>
            </a:pP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Nova planta com as características dos pais</a:t>
            </a:r>
          </a:p>
          <a:p>
            <a:pPr marL="171450" marR="0" lvl="0" indent="-171450" algn="l" defTabSz="914400" rtl="0" eaLnBrk="0" fontAlgn="base" latinLnBrk="0" hangingPunct="0">
              <a:lnSpc>
                <a:spcPct val="150000"/>
              </a:lnSpc>
              <a:spcBef>
                <a:spcPct val="0"/>
              </a:spcBef>
              <a:spcAft>
                <a:spcPct val="0"/>
              </a:spcAft>
              <a:buClrTx/>
              <a:buSzTx/>
              <a:buFontTx/>
              <a:buChar char="-"/>
              <a:tabLst/>
              <a:defRPr/>
            </a:pPr>
            <a:r>
              <a:rPr lang="pt-BR" sz="1400" b="0" i="0" dirty="0">
                <a:solidFill>
                  <a:schemeClr val="bg2"/>
                </a:solidFill>
                <a:latin typeface="Calibri" panose="020F0502020204030204" pitchFamily="34" charset="0"/>
                <a:cs typeface="Calibri" panose="020F0502020204030204" pitchFamily="34" charset="0"/>
              </a:rPr>
              <a:t>P</a:t>
            </a:r>
            <a:r>
              <a:rPr kumimoji="0" lang="pt-BR" sz="140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lantas</a:t>
            </a: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novas mapeadas por 20 anos e 60 anos de dados antes disso.</a:t>
            </a:r>
          </a:p>
        </p:txBody>
      </p:sp>
      <p:sp>
        <p:nvSpPr>
          <p:cNvPr id="3" name="Retângulo 2"/>
          <p:cNvSpPr/>
          <p:nvPr/>
        </p:nvSpPr>
        <p:spPr>
          <a:xfrm>
            <a:off x="213860" y="5865146"/>
            <a:ext cx="8548211"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https://neo4j.com/blog/graphs-feeding-world/</a:t>
            </a:r>
          </a:p>
        </p:txBody>
      </p:sp>
      <p:sp>
        <p:nvSpPr>
          <p:cNvPr id="8" name="CaixaDeTexto 7">
            <a:extLst>
              <a:ext uri="{FF2B5EF4-FFF2-40B4-BE49-F238E27FC236}">
                <a16:creationId xmlns:a16="http://schemas.microsoft.com/office/drawing/2014/main" id="{75297AAB-F61B-44BE-AB74-9C2A93F50CF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5878147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74888" y="879494"/>
            <a:ext cx="8046641"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Genética para culturas básicas - Feed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Grains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3" name="Retângulo 2"/>
          <p:cNvSpPr/>
          <p:nvPr/>
        </p:nvSpPr>
        <p:spPr>
          <a:xfrm>
            <a:off x="213860" y="5865146"/>
            <a:ext cx="8548211"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https://neo4j.com/blog/graphs-feeding-world/</a:t>
            </a:r>
          </a:p>
        </p:txBody>
      </p:sp>
      <p:pic>
        <p:nvPicPr>
          <p:cNvPr id="4" name="Imagem 3"/>
          <p:cNvPicPr>
            <a:picLocks noChangeAspect="1"/>
          </p:cNvPicPr>
          <p:nvPr/>
        </p:nvPicPr>
        <p:blipFill>
          <a:blip r:embed="rId2"/>
          <a:stretch>
            <a:fillRect/>
          </a:stretch>
        </p:blipFill>
        <p:spPr>
          <a:xfrm>
            <a:off x="374888" y="1946141"/>
            <a:ext cx="5832648" cy="3292206"/>
          </a:xfrm>
          <a:prstGeom prst="rect">
            <a:avLst/>
          </a:prstGeom>
        </p:spPr>
      </p:pic>
      <p:sp>
        <p:nvSpPr>
          <p:cNvPr id="7" name="AutoShape 2" descr="Assista a apresentação de Tim Williamson sobre como a Monsanto usa tecnologia gráfica Neo4j para ajudar a alimentar o mundo"/>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8" name="Retângulo 7"/>
          <p:cNvSpPr/>
          <p:nvPr/>
        </p:nvSpPr>
        <p:spPr>
          <a:xfrm>
            <a:off x="6207536" y="1863863"/>
            <a:ext cx="2936464" cy="360098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Existem pelo menos 300.000 plantas representadas no grafo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Relacional</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11 tabelas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900 milhões linhas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Grafos</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700 milhões de nós</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1,2 bilhões de relacionamentos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dois bilhões de propriedades. </a:t>
            </a:r>
          </a:p>
        </p:txBody>
      </p:sp>
      <p:sp>
        <p:nvSpPr>
          <p:cNvPr id="10" name="CaixaDeTexto 9">
            <a:extLst>
              <a:ext uri="{FF2B5EF4-FFF2-40B4-BE49-F238E27FC236}">
                <a16:creationId xmlns:a16="http://schemas.microsoft.com/office/drawing/2014/main" id="{2D784C33-E842-4FE4-8364-D0240400FE6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50457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79512" y="5978506"/>
            <a:ext cx="7833054"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https://www.ers.usda.gov/data-products/feed-grains-database/feed-grains-yearbook-tables.aspx</a:t>
            </a:r>
          </a:p>
        </p:txBody>
      </p:sp>
      <p:pic>
        <p:nvPicPr>
          <p:cNvPr id="3" name="Imagem 2"/>
          <p:cNvPicPr>
            <a:picLocks noChangeAspect="1"/>
          </p:cNvPicPr>
          <p:nvPr/>
        </p:nvPicPr>
        <p:blipFill>
          <a:blip r:embed="rId2"/>
          <a:stretch>
            <a:fillRect/>
          </a:stretch>
        </p:blipFill>
        <p:spPr>
          <a:xfrm>
            <a:off x="662330" y="1844824"/>
            <a:ext cx="8142608" cy="3384376"/>
          </a:xfrm>
          <a:prstGeom prst="rect">
            <a:avLst/>
          </a:prstGeom>
        </p:spPr>
      </p:pic>
      <p:sp>
        <p:nvSpPr>
          <p:cNvPr id="5" name="CaixaDeTexto 4">
            <a:extLst>
              <a:ext uri="{FF2B5EF4-FFF2-40B4-BE49-F238E27FC236}">
                <a16:creationId xmlns:a16="http://schemas.microsoft.com/office/drawing/2014/main" id="{5F3E9C0E-14B6-4C3A-AFC0-82CD3B6A6CB9}"/>
              </a:ext>
            </a:extLst>
          </p:cNvPr>
          <p:cNvSpPr txBox="1"/>
          <p:nvPr/>
        </p:nvSpPr>
        <p:spPr>
          <a:xfrm>
            <a:off x="374888" y="879494"/>
            <a:ext cx="8046641"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Genética para culturas básicas - Feed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Grains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4F307926-FB4F-4E01-BF94-6D309895FB8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2792676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899592" y="1693649"/>
            <a:ext cx="6264696" cy="3895591"/>
          </a:xfrm>
          <a:prstGeom prst="rect">
            <a:avLst/>
          </a:prstGeom>
        </p:spPr>
      </p:pic>
      <p:sp>
        <p:nvSpPr>
          <p:cNvPr id="2" name="Retângulo 1"/>
          <p:cNvSpPr/>
          <p:nvPr/>
        </p:nvSpPr>
        <p:spPr>
          <a:xfrm>
            <a:off x="539552" y="5978506"/>
            <a:ext cx="61926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http://engineering.monsanto.com/</a:t>
            </a:r>
          </a:p>
        </p:txBody>
      </p:sp>
      <p:sp>
        <p:nvSpPr>
          <p:cNvPr id="5" name="CaixaDeTexto 4">
            <a:extLst>
              <a:ext uri="{FF2B5EF4-FFF2-40B4-BE49-F238E27FC236}">
                <a16:creationId xmlns:a16="http://schemas.microsoft.com/office/drawing/2014/main" id="{BFB49163-B1BF-4A05-9D98-4220031B88B5}"/>
              </a:ext>
            </a:extLst>
          </p:cNvPr>
          <p:cNvSpPr txBox="1"/>
          <p:nvPr/>
        </p:nvSpPr>
        <p:spPr>
          <a:xfrm>
            <a:off x="374888" y="879494"/>
            <a:ext cx="8046641"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Genética para culturas básicas - Feed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Grains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131D9F9-926E-423F-85C1-F9F89FABCD7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255199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427229" y="5928623"/>
            <a:ext cx="8289540" cy="461665"/>
          </a:xfrm>
          <a:prstGeom prst="rect">
            <a:avLst/>
          </a:prstGeom>
        </p:spPr>
        <p:txBody>
          <a:bodyPr wrap="square">
            <a:spAutoFit/>
          </a:bodyPr>
          <a:lstStyle/>
          <a:p>
            <a:r>
              <a:rPr lang="pt-BR" sz="1200" dirty="0"/>
              <a:t>http://engineering.monsanto.com/</a:t>
            </a:r>
          </a:p>
          <a:p>
            <a:r>
              <a:rPr lang="pt-BR" sz="1200" dirty="0"/>
              <a:t>https://github.com/monsantoCo/goldengate-kafka-adapter</a:t>
            </a:r>
          </a:p>
        </p:txBody>
      </p:sp>
      <p:pic>
        <p:nvPicPr>
          <p:cNvPr id="4" name="Imagem 3"/>
          <p:cNvPicPr>
            <a:picLocks noChangeAspect="1"/>
          </p:cNvPicPr>
          <p:nvPr/>
        </p:nvPicPr>
        <p:blipFill>
          <a:blip r:embed="rId3"/>
          <a:stretch>
            <a:fillRect/>
          </a:stretch>
        </p:blipFill>
        <p:spPr>
          <a:xfrm>
            <a:off x="214300" y="1916832"/>
            <a:ext cx="8715399" cy="3744539"/>
          </a:xfrm>
          <a:prstGeom prst="rect">
            <a:avLst/>
          </a:prstGeom>
        </p:spPr>
      </p:pic>
      <p:sp>
        <p:nvSpPr>
          <p:cNvPr id="3" name="CaixaDeTexto 2">
            <a:extLst>
              <a:ext uri="{FF2B5EF4-FFF2-40B4-BE49-F238E27FC236}">
                <a16:creationId xmlns:a16="http://schemas.microsoft.com/office/drawing/2014/main" id="{D7BBFDCB-DBD2-456D-B496-CACE971FE3D2}"/>
              </a:ext>
            </a:extLst>
          </p:cNvPr>
          <p:cNvSpPr txBox="1"/>
          <p:nvPr/>
        </p:nvSpPr>
        <p:spPr>
          <a:xfrm>
            <a:off x="795890" y="4101817"/>
            <a:ext cx="3960440" cy="369332"/>
          </a:xfrm>
          <a:prstGeom prst="rect">
            <a:avLst/>
          </a:prstGeom>
          <a:noFill/>
        </p:spPr>
        <p:txBody>
          <a:bodyPr wrap="square" rtlCol="0">
            <a:spAutoFit/>
          </a:bodyPr>
          <a:lstStyle/>
          <a:p>
            <a:r>
              <a:rPr lang="pt-BR" sz="1800" dirty="0">
                <a:solidFill>
                  <a:schemeClr val="bg2"/>
                </a:solidFill>
              </a:rPr>
              <a:t>Ingestão ~10milhões </a:t>
            </a:r>
            <a:r>
              <a:rPr lang="pt-BR" sz="1800" dirty="0" err="1">
                <a:solidFill>
                  <a:schemeClr val="bg2"/>
                </a:solidFill>
              </a:rPr>
              <a:t>writes</a:t>
            </a:r>
            <a:r>
              <a:rPr lang="pt-BR" sz="1800" dirty="0">
                <a:solidFill>
                  <a:schemeClr val="bg2"/>
                </a:solidFill>
              </a:rPr>
              <a:t>/</a:t>
            </a:r>
            <a:r>
              <a:rPr lang="pt-BR" sz="1800" dirty="0" err="1">
                <a:solidFill>
                  <a:schemeClr val="bg2"/>
                </a:solidFill>
              </a:rPr>
              <a:t>day</a:t>
            </a:r>
            <a:r>
              <a:rPr lang="pt-BR" sz="1800" dirty="0">
                <a:solidFill>
                  <a:schemeClr val="bg2"/>
                </a:solidFill>
              </a:rPr>
              <a:t> </a:t>
            </a:r>
          </a:p>
        </p:txBody>
      </p:sp>
      <p:sp>
        <p:nvSpPr>
          <p:cNvPr id="8" name="CaixaDeTexto 7">
            <a:extLst>
              <a:ext uri="{FF2B5EF4-FFF2-40B4-BE49-F238E27FC236}">
                <a16:creationId xmlns:a16="http://schemas.microsoft.com/office/drawing/2014/main" id="{EEE87766-754D-4C0F-885C-CE275CB1DB8A}"/>
              </a:ext>
            </a:extLst>
          </p:cNvPr>
          <p:cNvSpPr txBox="1"/>
          <p:nvPr/>
        </p:nvSpPr>
        <p:spPr>
          <a:xfrm>
            <a:off x="374888" y="879494"/>
            <a:ext cx="8046641" cy="369332"/>
          </a:xfrm>
          <a:prstGeom prst="rect">
            <a:avLst/>
          </a:prstGeom>
          <a:noFill/>
        </p:spPr>
        <p:txBody>
          <a:bodyPr wrap="square" rtlCol="0">
            <a:spAutoFit/>
          </a:bodyPr>
          <a:lstStyle/>
          <a:p>
            <a:r>
              <a:rPr lang="pt-BR" b="1" dirty="0">
                <a:solidFill>
                  <a:schemeClr val="bg2"/>
                </a:solidFill>
              </a:rPr>
              <a:t>Genética para culturas básicas - Feed </a:t>
            </a:r>
            <a:r>
              <a:rPr lang="pt-BR" b="1" dirty="0" err="1">
                <a:solidFill>
                  <a:schemeClr val="bg2"/>
                </a:solidFill>
              </a:rPr>
              <a:t>Grains</a:t>
            </a:r>
            <a:endParaRPr lang="pt-BR" b="1" dirty="0">
              <a:solidFill>
                <a:schemeClr val="bg2"/>
              </a:solidFill>
            </a:endParaRPr>
          </a:p>
        </p:txBody>
      </p:sp>
      <p:sp>
        <p:nvSpPr>
          <p:cNvPr id="7" name="CaixaDeTexto 6">
            <a:extLst>
              <a:ext uri="{FF2B5EF4-FFF2-40B4-BE49-F238E27FC236}">
                <a16:creationId xmlns:a16="http://schemas.microsoft.com/office/drawing/2014/main" id="{25C1F6B0-A6C5-4556-BF3A-D2237FF770E8}"/>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8918792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6444" y="1340768"/>
            <a:ext cx="4875636" cy="14773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1" i="1"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Exemplo Usinas Hidroelétricas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1600" b="0" i="1"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http://sigel.aneel.gov.br/sigel.html </a:t>
            </a:r>
            <a:endPar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457200" marR="0" lvl="1"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t>
            </a:r>
            <a:endPar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 name="Imagem 1">
            <a:extLst>
              <a:ext uri="{FF2B5EF4-FFF2-40B4-BE49-F238E27FC236}">
                <a16:creationId xmlns:a16="http://schemas.microsoft.com/office/drawing/2014/main" id="{6890BA5E-AA86-4F56-9E85-1554A8182CEE}"/>
              </a:ext>
            </a:extLst>
          </p:cNvPr>
          <p:cNvPicPr>
            <a:picLocks noChangeAspect="1"/>
          </p:cNvPicPr>
          <p:nvPr/>
        </p:nvPicPr>
        <p:blipFill>
          <a:blip r:embed="rId2"/>
          <a:stretch>
            <a:fillRect/>
          </a:stretch>
        </p:blipFill>
        <p:spPr>
          <a:xfrm>
            <a:off x="179512" y="2420888"/>
            <a:ext cx="4664980" cy="3138018"/>
          </a:xfrm>
          <a:prstGeom prst="rect">
            <a:avLst/>
          </a:prstGeom>
        </p:spPr>
      </p:pic>
      <p:sp>
        <p:nvSpPr>
          <p:cNvPr id="4" name="CaixaDeTexto 3">
            <a:extLst>
              <a:ext uri="{FF2B5EF4-FFF2-40B4-BE49-F238E27FC236}">
                <a16:creationId xmlns:a16="http://schemas.microsoft.com/office/drawing/2014/main" id="{F6F8D58A-ED5D-4A48-9386-A36D63FB8036}"/>
              </a:ext>
            </a:extLst>
          </p:cNvPr>
          <p:cNvSpPr txBox="1"/>
          <p:nvPr/>
        </p:nvSpPr>
        <p:spPr>
          <a:xfrm>
            <a:off x="5052097" y="2019476"/>
            <a:ext cx="3366121" cy="35394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Consultas necessárias:</a:t>
            </a: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Como representar uma vizinhança de usinas?</a:t>
            </a: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Como identificar facilmente qual usina deve atender a uma região específica?</a:t>
            </a:r>
          </a:p>
          <a:p>
            <a:pPr marL="742950" marR="0" lvl="1" indent="-285750" algn="l" defTabSz="914400" rtl="0" eaLnBrk="0" fontAlgn="base" latinLnBrk="0" hangingPunct="0">
              <a:lnSpc>
                <a:spcPct val="100000"/>
              </a:lnSpc>
              <a:spcBef>
                <a:spcPct val="0"/>
              </a:spcBef>
              <a:spcAft>
                <a:spcPct val="0"/>
              </a:spcAft>
              <a:buClrTx/>
              <a:buSzTx/>
              <a:buFontTx/>
              <a:buChar char="-"/>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Coordenadas, características das linhas de transmissão – capacidade, consumo mensal, ...-, indústrias nas proximidades, IDH da cidade, outras fontes de energia, </a:t>
            </a: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Como determinar a redistribuição de cargas se uma usina cair?</a:t>
            </a:r>
          </a:p>
        </p:txBody>
      </p:sp>
      <p:sp>
        <p:nvSpPr>
          <p:cNvPr id="7" name="CaixaDeTexto 6">
            <a:extLst>
              <a:ext uri="{FF2B5EF4-FFF2-40B4-BE49-F238E27FC236}">
                <a16:creationId xmlns:a16="http://schemas.microsoft.com/office/drawing/2014/main" id="{97319317-E50A-42C3-84F2-F3D037C9D07B}"/>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45905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O que é um </a:t>
            </a:r>
            <a:r>
              <a:rPr lang="en-US" sz="2400" b="1" kern="0" dirty="0" err="1"/>
              <a:t>Grafo</a:t>
            </a:r>
            <a:r>
              <a:rPr lang="en-US" sz="2400" b="1" kern="0" dirty="0"/>
              <a:t> ?</a:t>
            </a:r>
          </a:p>
        </p:txBody>
      </p:sp>
      <p:sp>
        <p:nvSpPr>
          <p:cNvPr id="6" name="Rectangle 5"/>
          <p:cNvSpPr/>
          <p:nvPr/>
        </p:nvSpPr>
        <p:spPr>
          <a:xfrm>
            <a:off x="1037028" y="2385535"/>
            <a:ext cx="3787227" cy="2554102"/>
          </a:xfrm>
          <a:prstGeom prst="rect">
            <a:avLst/>
          </a:prstGeom>
        </p:spPr>
        <p:txBody>
          <a:bodyPr wrap="square">
            <a:spAutoFit/>
          </a:bodyPr>
          <a:lstStyle/>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Muito simplesmente, um banco de dados </a:t>
            </a:r>
            <a:r>
              <a:rPr lang="pt-BR" sz="2000" i="0" kern="0" dirty="0">
                <a:solidFill>
                  <a:srgbClr val="000000"/>
                </a:solidFill>
                <a:latin typeface="Arial"/>
                <a:cs typeface="Arial"/>
                <a:sym typeface="Arial"/>
              </a:rPr>
              <a:t>grafo</a:t>
            </a:r>
            <a:r>
              <a:rPr lang="pt-BR" sz="2000" b="0" i="0" kern="0" dirty="0">
                <a:solidFill>
                  <a:srgbClr val="000000"/>
                </a:solidFill>
                <a:latin typeface="Arial"/>
                <a:cs typeface="Arial"/>
                <a:sym typeface="Arial"/>
              </a:rPr>
              <a:t> é um banco de dados projetado para tratar os </a:t>
            </a:r>
            <a:r>
              <a:rPr lang="pt-BR" sz="2000" i="0" kern="0" dirty="0">
                <a:solidFill>
                  <a:srgbClr val="FF0000"/>
                </a:solidFill>
                <a:latin typeface="Arial"/>
                <a:cs typeface="Arial"/>
                <a:sym typeface="Arial"/>
              </a:rPr>
              <a:t>relacionamentos entre dados </a:t>
            </a:r>
            <a:r>
              <a:rPr lang="pt-BR" sz="2000" b="0" i="0" kern="0" dirty="0">
                <a:solidFill>
                  <a:srgbClr val="000000"/>
                </a:solidFill>
                <a:latin typeface="Arial"/>
                <a:cs typeface="Arial"/>
                <a:sym typeface="Arial"/>
              </a:rPr>
              <a:t>como o principal aspecto no modelo de dados, ou seja, são </a:t>
            </a:r>
            <a:r>
              <a:rPr lang="pt-BR" sz="2000" i="0" kern="0" dirty="0">
                <a:solidFill>
                  <a:srgbClr val="FF0000"/>
                </a:solidFill>
                <a:latin typeface="Arial"/>
                <a:cs typeface="Arial"/>
                <a:sym typeface="Arial"/>
              </a:rPr>
              <a:t>vértices unidos por arestas </a:t>
            </a:r>
            <a:r>
              <a:rPr lang="pt-BR" sz="2000" b="0" i="0" kern="0" dirty="0">
                <a:solidFill>
                  <a:srgbClr val="000000"/>
                </a:solidFill>
                <a:latin typeface="Arial"/>
                <a:cs typeface="Arial"/>
                <a:sym typeface="Arial"/>
              </a:rPr>
              <a:t>(linhas):</a:t>
            </a:r>
            <a:endParaRPr lang="en-US" sz="2000" b="0" i="0" kern="0" dirty="0">
              <a:solidFill>
                <a:srgbClr val="000000"/>
              </a:solidFill>
              <a:latin typeface="Arial"/>
              <a:cs typeface="Arial"/>
              <a:sym typeface="Arial"/>
            </a:endParaRPr>
          </a:p>
        </p:txBody>
      </p:sp>
      <p:pic>
        <p:nvPicPr>
          <p:cNvPr id="7" name="Shape 108"/>
          <p:cNvPicPr preferRelativeResize="0"/>
          <p:nvPr/>
        </p:nvPicPr>
        <p:blipFill>
          <a:blip r:embed="rId3">
            <a:alphaModFix/>
          </a:blip>
          <a:stretch>
            <a:fillRect/>
          </a:stretch>
        </p:blipFill>
        <p:spPr>
          <a:xfrm>
            <a:off x="4888652" y="1796092"/>
            <a:ext cx="3324623" cy="3732988"/>
          </a:xfrm>
          <a:prstGeom prst="rect">
            <a:avLst/>
          </a:prstGeom>
          <a:noFill/>
          <a:ln>
            <a:noFill/>
          </a:ln>
        </p:spPr>
      </p:pic>
    </p:spTree>
    <p:extLst>
      <p:ext uri="{BB962C8B-B14F-4D97-AF65-F5344CB8AC3E}">
        <p14:creationId xmlns:p14="http://schemas.microsoft.com/office/powerpoint/2010/main" val="7983490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6444" y="1340768"/>
            <a:ext cx="4875636" cy="14773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1"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Exemplo Usinas Hidroelétricas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http://sigel.aneel.gov.br/sigel.html </a:t>
            </a:r>
            <a:endPar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457200" marR="0" lvl="1"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3" name="Imagem 2">
            <a:extLst>
              <a:ext uri="{FF2B5EF4-FFF2-40B4-BE49-F238E27FC236}">
                <a16:creationId xmlns:a16="http://schemas.microsoft.com/office/drawing/2014/main" id="{9D5C35DD-4300-4846-BEC6-BB771692A3EE}"/>
              </a:ext>
            </a:extLst>
          </p:cNvPr>
          <p:cNvPicPr>
            <a:picLocks noChangeAspect="1"/>
          </p:cNvPicPr>
          <p:nvPr/>
        </p:nvPicPr>
        <p:blipFill>
          <a:blip r:embed="rId2"/>
          <a:stretch>
            <a:fillRect/>
          </a:stretch>
        </p:blipFill>
        <p:spPr>
          <a:xfrm>
            <a:off x="107503" y="2708920"/>
            <a:ext cx="4360611" cy="2160240"/>
          </a:xfrm>
          <a:prstGeom prst="rect">
            <a:avLst/>
          </a:prstGeom>
        </p:spPr>
      </p:pic>
      <p:pic>
        <p:nvPicPr>
          <p:cNvPr id="7" name="Imagem 6">
            <a:extLst>
              <a:ext uri="{FF2B5EF4-FFF2-40B4-BE49-F238E27FC236}">
                <a16:creationId xmlns:a16="http://schemas.microsoft.com/office/drawing/2014/main" id="{55070324-5A46-4A52-98FB-87D0556451E3}"/>
              </a:ext>
            </a:extLst>
          </p:cNvPr>
          <p:cNvPicPr>
            <a:picLocks noChangeAspect="1"/>
          </p:cNvPicPr>
          <p:nvPr/>
        </p:nvPicPr>
        <p:blipFill>
          <a:blip r:embed="rId3"/>
          <a:stretch>
            <a:fillRect/>
          </a:stretch>
        </p:blipFill>
        <p:spPr>
          <a:xfrm>
            <a:off x="4538149" y="1348999"/>
            <a:ext cx="4605851" cy="3657358"/>
          </a:xfrm>
          <a:prstGeom prst="rect">
            <a:avLst/>
          </a:prstGeom>
        </p:spPr>
      </p:pic>
      <p:sp>
        <p:nvSpPr>
          <p:cNvPr id="8" name="CaixaDeTexto 7">
            <a:extLst>
              <a:ext uri="{FF2B5EF4-FFF2-40B4-BE49-F238E27FC236}">
                <a16:creationId xmlns:a16="http://schemas.microsoft.com/office/drawing/2014/main" id="{2A1D479C-387E-4983-99E9-85B947E5E6A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584024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323528" y="1009558"/>
            <a:ext cx="4875636" cy="14773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1"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Exemplo Usinas Hidroelétricas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http://sigel.aneel.gov.br/sigel.html </a:t>
            </a:r>
            <a:endPar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457200" marR="0" lvl="1"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2" name="Imagem 1">
            <a:extLst>
              <a:ext uri="{FF2B5EF4-FFF2-40B4-BE49-F238E27FC236}">
                <a16:creationId xmlns:a16="http://schemas.microsoft.com/office/drawing/2014/main" id="{37897A46-2510-4197-A53C-ACF5DB78CB71}"/>
              </a:ext>
            </a:extLst>
          </p:cNvPr>
          <p:cNvPicPr>
            <a:picLocks noChangeAspect="1"/>
          </p:cNvPicPr>
          <p:nvPr/>
        </p:nvPicPr>
        <p:blipFill>
          <a:blip r:embed="rId3"/>
          <a:stretch>
            <a:fillRect/>
          </a:stretch>
        </p:blipFill>
        <p:spPr>
          <a:xfrm>
            <a:off x="2339752" y="2252286"/>
            <a:ext cx="6264696" cy="3596156"/>
          </a:xfrm>
          <a:prstGeom prst="rect">
            <a:avLst/>
          </a:prstGeom>
        </p:spPr>
      </p:pic>
      <p:sp>
        <p:nvSpPr>
          <p:cNvPr id="7" name="CaixaDeTexto 6">
            <a:extLst>
              <a:ext uri="{FF2B5EF4-FFF2-40B4-BE49-F238E27FC236}">
                <a16:creationId xmlns:a16="http://schemas.microsoft.com/office/drawing/2014/main" id="{84247BC8-3383-4A81-979C-3AC3D142049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221819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9ECFC3FD-2948-40C4-8CCA-67841F8E1206}"/>
              </a:ext>
            </a:extLst>
          </p:cNvPr>
          <p:cNvPicPr>
            <a:picLocks noChangeAspect="1"/>
          </p:cNvPicPr>
          <p:nvPr/>
        </p:nvPicPr>
        <p:blipFill>
          <a:blip r:embed="rId2"/>
          <a:stretch>
            <a:fillRect/>
          </a:stretch>
        </p:blipFill>
        <p:spPr>
          <a:xfrm>
            <a:off x="251520" y="1780084"/>
            <a:ext cx="8088895" cy="3820750"/>
          </a:xfrm>
          <a:prstGeom prst="rect">
            <a:avLst/>
          </a:prstGeom>
        </p:spPr>
      </p:pic>
      <p:sp>
        <p:nvSpPr>
          <p:cNvPr id="5" name="CaixaDeTexto 4"/>
          <p:cNvSpPr txBox="1"/>
          <p:nvPr/>
        </p:nvSpPr>
        <p:spPr>
          <a:xfrm>
            <a:off x="38477" y="740611"/>
            <a:ext cx="3762164" cy="101886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400" b="1" i="1"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Aprendizagem</a:t>
            </a:r>
            <a:endParaRPr kumimoji="0" lang="en-US" sz="2400" b="1" i="1"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18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Recomendação: </a:t>
            </a:r>
          </a:p>
        </p:txBody>
      </p:sp>
      <p:sp>
        <p:nvSpPr>
          <p:cNvPr id="3" name="Retângulo 2">
            <a:extLst>
              <a:ext uri="{FF2B5EF4-FFF2-40B4-BE49-F238E27FC236}">
                <a16:creationId xmlns:a16="http://schemas.microsoft.com/office/drawing/2014/main" id="{02D1648A-1F39-49B5-91D8-8EB3CA9854B2}"/>
              </a:ext>
            </a:extLst>
          </p:cNvPr>
          <p:cNvSpPr/>
          <p:nvPr/>
        </p:nvSpPr>
        <p:spPr>
          <a:xfrm>
            <a:off x="2771800" y="1051594"/>
            <a:ext cx="5605106" cy="707886"/>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Encontrar possíveis amigos com base nas preferências</a:t>
            </a:r>
          </a:p>
        </p:txBody>
      </p:sp>
      <p:sp>
        <p:nvSpPr>
          <p:cNvPr id="14" name="Retângulo 13">
            <a:extLst>
              <a:ext uri="{FF2B5EF4-FFF2-40B4-BE49-F238E27FC236}">
                <a16:creationId xmlns:a16="http://schemas.microsoft.com/office/drawing/2014/main" id="{B5B808C3-2399-4B34-8592-B3B4461E79F7}"/>
              </a:ext>
            </a:extLst>
          </p:cNvPr>
          <p:cNvSpPr/>
          <p:nvPr/>
        </p:nvSpPr>
        <p:spPr>
          <a:xfrm>
            <a:off x="2195736" y="5922860"/>
            <a:ext cx="5364088" cy="954107"/>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MATCH ({ nome: 'Joaquim'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Like</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]-&gt;(gosto)&lt;-[:</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Like</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]-(pessoas)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WHERE NOT ({ nome: 'Joaquim'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Amigo_DE</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]-&gt;(pessoas)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RETURN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pessoas.nome</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count</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(gosto)</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ORDER BY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count</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(gosto) DESC</a:t>
            </a:r>
          </a:p>
        </p:txBody>
      </p:sp>
      <p:sp>
        <p:nvSpPr>
          <p:cNvPr id="7" name="CaixaDeTexto 6">
            <a:extLst>
              <a:ext uri="{FF2B5EF4-FFF2-40B4-BE49-F238E27FC236}">
                <a16:creationId xmlns:a16="http://schemas.microsoft.com/office/drawing/2014/main" id="{522408CA-F065-42DA-9F56-2AACE1A905C4}"/>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6109027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Modelagem</a:t>
            </a:r>
          </a:p>
        </p:txBody>
      </p:sp>
    </p:spTree>
    <p:extLst>
      <p:ext uri="{BB962C8B-B14F-4D97-AF65-F5344CB8AC3E}">
        <p14:creationId xmlns:p14="http://schemas.microsoft.com/office/powerpoint/2010/main" val="13902634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grpSp>
        <p:nvGrpSpPr>
          <p:cNvPr id="32" name="Group 31"/>
          <p:cNvGrpSpPr/>
          <p:nvPr/>
        </p:nvGrpSpPr>
        <p:grpSpPr>
          <a:xfrm>
            <a:off x="4206185" y="726369"/>
            <a:ext cx="4493392" cy="1600326"/>
            <a:chOff x="1608677" y="2652897"/>
            <a:chExt cx="6003311" cy="2137630"/>
          </a:xfrm>
        </p:grpSpPr>
        <p:sp>
          <p:nvSpPr>
            <p:cNvPr id="10" name="Rectangle 6"/>
            <p:cNvSpPr>
              <a:spLocks noChangeArrowheads="1"/>
            </p:cNvSpPr>
            <p:nvPr/>
          </p:nvSpPr>
          <p:spPr bwMode="auto">
            <a:xfrm>
              <a:off x="4633644" y="3893539"/>
              <a:ext cx="1086347" cy="350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59" tIns="46030" rIns="92059" bIns="46030">
              <a:spAutoFit/>
            </a:bodyPr>
            <a:lstStyle>
              <a:lvl1pPr defTabSz="762000">
                <a:spcBef>
                  <a:spcPct val="0"/>
                </a:spcBef>
                <a:defRPr sz="2400">
                  <a:solidFill>
                    <a:schemeClr val="tx1"/>
                  </a:solidFill>
                  <a:latin typeface="Times New Roman" panose="02020603050405020304" pitchFamily="18" charset="0"/>
                </a:defRPr>
              </a:lvl1pPr>
              <a:lvl2pPr marL="571500" defTabSz="762000">
                <a:spcBef>
                  <a:spcPct val="0"/>
                </a:spcBef>
                <a:defRPr sz="2400">
                  <a:solidFill>
                    <a:schemeClr val="tx1"/>
                  </a:solidFill>
                  <a:latin typeface="Times New Roman" panose="02020603050405020304" pitchFamily="18" charset="0"/>
                </a:defRPr>
              </a:lvl2pPr>
              <a:lvl3pPr marL="1143000" defTabSz="762000">
                <a:spcBef>
                  <a:spcPct val="0"/>
                </a:spcBef>
                <a:defRPr sz="2400">
                  <a:solidFill>
                    <a:schemeClr val="tx1"/>
                  </a:solidFill>
                  <a:latin typeface="Times New Roman" panose="02020603050405020304" pitchFamily="18" charset="0"/>
                </a:defRPr>
              </a:lvl3pPr>
              <a:lvl4pPr marL="1714500" defTabSz="762000">
                <a:spcBef>
                  <a:spcPct val="0"/>
                </a:spcBef>
                <a:defRPr sz="2400">
                  <a:solidFill>
                    <a:schemeClr val="tx1"/>
                  </a:solidFill>
                  <a:latin typeface="Times New Roman" panose="02020603050405020304" pitchFamily="18" charset="0"/>
                </a:defRPr>
              </a:lvl4pPr>
              <a:lvl5pPr marL="2286000" defTabSz="762000">
                <a:spcBef>
                  <a:spcPct val="0"/>
                </a:spcBef>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r" defTabSz="761848" fontAlgn="auto">
                <a:spcBef>
                  <a:spcPct val="50000"/>
                </a:spcBef>
                <a:spcAft>
                  <a:spcPts val="0"/>
                </a:spcAft>
              </a:pPr>
              <a:r>
                <a:rPr lang="en-US" altLang="en-US" sz="1100" b="0" kern="0" dirty="0" err="1">
                  <a:solidFill>
                    <a:srgbClr val="000000"/>
                  </a:solidFill>
                  <a:latin typeface="Arial" panose="020B0604020202020204" pitchFamily="34" charset="0"/>
                  <a:cs typeface="Arial"/>
                  <a:sym typeface="Arial"/>
                </a:rPr>
                <a:t>Conter</a:t>
              </a:r>
              <a:endParaRPr lang="en-US" altLang="en-US" sz="1100" b="0" kern="0" dirty="0">
                <a:solidFill>
                  <a:srgbClr val="000000"/>
                </a:solidFill>
                <a:latin typeface="Arial" panose="020B0604020202020204" pitchFamily="34" charset="0"/>
                <a:cs typeface="Arial"/>
                <a:sym typeface="Arial"/>
              </a:endParaRPr>
            </a:p>
          </p:txBody>
        </p:sp>
        <p:sp>
          <p:nvSpPr>
            <p:cNvPr id="11" name="Rectangle 7"/>
            <p:cNvSpPr>
              <a:spLocks noChangeArrowheads="1"/>
            </p:cNvSpPr>
            <p:nvPr/>
          </p:nvSpPr>
          <p:spPr bwMode="auto">
            <a:xfrm>
              <a:off x="3508642" y="3442580"/>
              <a:ext cx="1179386" cy="350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59" tIns="46030" rIns="92059" bIns="46030">
              <a:spAutoFit/>
            </a:bodyPr>
            <a:lstStyle>
              <a:lvl1pPr defTabSz="762000">
                <a:spcBef>
                  <a:spcPct val="0"/>
                </a:spcBef>
                <a:defRPr sz="2400">
                  <a:solidFill>
                    <a:schemeClr val="tx1"/>
                  </a:solidFill>
                  <a:latin typeface="Times New Roman" panose="02020603050405020304" pitchFamily="18" charset="0"/>
                </a:defRPr>
              </a:lvl1pPr>
              <a:lvl2pPr marL="571500" defTabSz="762000">
                <a:spcBef>
                  <a:spcPct val="0"/>
                </a:spcBef>
                <a:defRPr sz="2400">
                  <a:solidFill>
                    <a:schemeClr val="tx1"/>
                  </a:solidFill>
                  <a:latin typeface="Times New Roman" panose="02020603050405020304" pitchFamily="18" charset="0"/>
                </a:defRPr>
              </a:lvl2pPr>
              <a:lvl3pPr marL="1143000" defTabSz="762000">
                <a:spcBef>
                  <a:spcPct val="0"/>
                </a:spcBef>
                <a:defRPr sz="2400">
                  <a:solidFill>
                    <a:schemeClr val="tx1"/>
                  </a:solidFill>
                  <a:latin typeface="Times New Roman" panose="02020603050405020304" pitchFamily="18" charset="0"/>
                </a:defRPr>
              </a:lvl3pPr>
              <a:lvl4pPr marL="1714500" defTabSz="762000">
                <a:spcBef>
                  <a:spcPct val="0"/>
                </a:spcBef>
                <a:defRPr sz="2400">
                  <a:solidFill>
                    <a:schemeClr val="tx1"/>
                  </a:solidFill>
                  <a:latin typeface="Times New Roman" panose="02020603050405020304" pitchFamily="18" charset="0"/>
                </a:defRPr>
              </a:lvl4pPr>
              <a:lvl5pPr marL="2286000" defTabSz="762000">
                <a:spcBef>
                  <a:spcPct val="0"/>
                </a:spcBef>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defTabSz="761848" fontAlgn="auto">
                <a:spcBef>
                  <a:spcPct val="50000"/>
                </a:spcBef>
                <a:spcAft>
                  <a:spcPts val="0"/>
                </a:spcAft>
              </a:pPr>
              <a:r>
                <a:rPr lang="en-US" altLang="en-US" sz="1100" b="0" kern="0" dirty="0" err="1">
                  <a:solidFill>
                    <a:srgbClr val="000000"/>
                  </a:solidFill>
                  <a:latin typeface="Arial" panose="020B0604020202020204" pitchFamily="34" charset="0"/>
                  <a:cs typeface="Arial"/>
                  <a:sym typeface="Arial"/>
                </a:rPr>
                <a:t>Pertence</a:t>
              </a:r>
              <a:r>
                <a:rPr lang="en-US" altLang="en-US" sz="1100" b="0" kern="0" dirty="0">
                  <a:solidFill>
                    <a:srgbClr val="000000"/>
                  </a:solidFill>
                  <a:latin typeface="Arial" panose="020B0604020202020204" pitchFamily="34" charset="0"/>
                  <a:cs typeface="Arial"/>
                  <a:sym typeface="Arial"/>
                </a:rPr>
                <a:t> a</a:t>
              </a:r>
            </a:p>
          </p:txBody>
        </p:sp>
        <p:sp>
          <p:nvSpPr>
            <p:cNvPr id="12" name="Line 8"/>
            <p:cNvSpPr>
              <a:spLocks noChangeShapeType="1"/>
            </p:cNvSpPr>
            <p:nvPr/>
          </p:nvSpPr>
          <p:spPr bwMode="auto">
            <a:xfrm flipH="1">
              <a:off x="4571999" y="3863838"/>
              <a:ext cx="1271916"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sp>
          <p:nvSpPr>
            <p:cNvPr id="13" name="Line 9"/>
            <p:cNvSpPr>
              <a:spLocks noChangeShapeType="1"/>
            </p:cNvSpPr>
            <p:nvPr/>
          </p:nvSpPr>
          <p:spPr bwMode="auto">
            <a:xfrm>
              <a:off x="3437062" y="3863838"/>
              <a:ext cx="1368921" cy="0"/>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grpSp>
          <p:nvGrpSpPr>
            <p:cNvPr id="14" name="Group 10"/>
            <p:cNvGrpSpPr>
              <a:grpSpLocks/>
            </p:cNvGrpSpPr>
            <p:nvPr/>
          </p:nvGrpSpPr>
          <p:grpSpPr bwMode="auto">
            <a:xfrm>
              <a:off x="3424363" y="3692388"/>
              <a:ext cx="314325" cy="333375"/>
              <a:chOff x="2554" y="2024"/>
              <a:chExt cx="198" cy="210"/>
            </a:xfrm>
          </p:grpSpPr>
          <p:sp>
            <p:nvSpPr>
              <p:cNvPr id="15" name="Line 11"/>
              <p:cNvSpPr>
                <a:spLocks noChangeShapeType="1"/>
              </p:cNvSpPr>
              <p:nvPr/>
            </p:nvSpPr>
            <p:spPr bwMode="auto">
              <a:xfrm>
                <a:off x="2554" y="2024"/>
                <a:ext cx="198" cy="1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sp>
            <p:nvSpPr>
              <p:cNvPr id="16" name="Line 12"/>
              <p:cNvSpPr>
                <a:spLocks noChangeShapeType="1"/>
              </p:cNvSpPr>
              <p:nvPr/>
            </p:nvSpPr>
            <p:spPr bwMode="auto">
              <a:xfrm flipV="1">
                <a:off x="2568" y="2131"/>
                <a:ext cx="172" cy="10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grpSp>
        <p:grpSp>
          <p:nvGrpSpPr>
            <p:cNvPr id="17" name="Group 16"/>
            <p:cNvGrpSpPr/>
            <p:nvPr/>
          </p:nvGrpSpPr>
          <p:grpSpPr>
            <a:xfrm>
              <a:off x="1608677" y="2652897"/>
              <a:ext cx="1826639" cy="2137630"/>
              <a:chOff x="-1980728" y="2535287"/>
              <a:chExt cx="2304256" cy="2693913"/>
            </a:xfrm>
          </p:grpSpPr>
          <p:sp>
            <p:nvSpPr>
              <p:cNvPr id="18" name="Rounded Rectangle 17"/>
              <p:cNvSpPr/>
              <p:nvPr/>
            </p:nvSpPr>
            <p:spPr bwMode="auto">
              <a:xfrm>
                <a:off x="-1980728" y="2564904"/>
                <a:ext cx="2304256" cy="2664296"/>
              </a:xfrm>
              <a:prstGeom prst="roundRect">
                <a:avLst>
                  <a:gd name="adj" fmla="val 8313"/>
                </a:avLst>
              </a:prstGeom>
              <a:solidFill>
                <a:srgbClr val="8FC0DD"/>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i="0" kern="0">
                  <a:solidFill>
                    <a:srgbClr val="FFFFFF"/>
                  </a:solidFill>
                  <a:latin typeface="Arial" charset="0"/>
                  <a:cs typeface="Arial"/>
                  <a:sym typeface="Arial"/>
                </a:endParaRPr>
              </a:p>
            </p:txBody>
          </p:sp>
          <p:sp>
            <p:nvSpPr>
              <p:cNvPr id="19" name="Rectangle 18"/>
              <p:cNvSpPr/>
              <p:nvPr/>
            </p:nvSpPr>
            <p:spPr bwMode="auto">
              <a:xfrm>
                <a:off x="-1980728" y="2996952"/>
                <a:ext cx="2304256" cy="20882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i="0" kern="0">
                  <a:solidFill>
                    <a:srgbClr val="FFFFFF"/>
                  </a:solidFill>
                  <a:latin typeface="Arial" charset="0"/>
                  <a:cs typeface="Arial"/>
                  <a:sym typeface="Arial"/>
                </a:endParaRPr>
              </a:p>
            </p:txBody>
          </p:sp>
          <p:sp>
            <p:nvSpPr>
              <p:cNvPr id="20" name="TextBox 19"/>
              <p:cNvSpPr txBox="1"/>
              <p:nvPr/>
            </p:nvSpPr>
            <p:spPr>
              <a:xfrm>
                <a:off x="-1764705" y="2535287"/>
                <a:ext cx="2016224" cy="466206"/>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200" i="0" kern="0" dirty="0">
                    <a:solidFill>
                      <a:srgbClr val="000000"/>
                    </a:solidFill>
                    <a:latin typeface="Arial"/>
                    <a:cs typeface="Arial"/>
                    <a:sym typeface="Arial"/>
                  </a:rPr>
                  <a:t>EMPREGADO</a:t>
                </a:r>
                <a:endParaRPr lang="en-US" sz="1200" i="0" kern="0" dirty="0">
                  <a:solidFill>
                    <a:srgbClr val="000000"/>
                  </a:solidFill>
                  <a:latin typeface="Arial"/>
                  <a:cs typeface="Arial"/>
                  <a:sym typeface="Arial"/>
                </a:endParaRPr>
              </a:p>
            </p:txBody>
          </p:sp>
          <p:sp>
            <p:nvSpPr>
              <p:cNvPr id="21" name="TextBox 20"/>
              <p:cNvSpPr txBox="1"/>
              <p:nvPr/>
            </p:nvSpPr>
            <p:spPr>
              <a:xfrm>
                <a:off x="-1754367" y="2982183"/>
                <a:ext cx="2005886" cy="466206"/>
              </a:xfrm>
              <a:prstGeom prst="rect">
                <a:avLst/>
              </a:prstGeom>
              <a:noFill/>
            </p:spPr>
            <p:txBody>
              <a:bodyPr wrap="square" rtlCol="0">
                <a:spAutoFit/>
              </a:bodyPr>
              <a:lstStyle/>
              <a:p>
                <a:pPr defTabSz="914217" eaLnBrk="1" fontAlgn="auto" hangingPunct="1">
                  <a:spcBef>
                    <a:spcPts val="0"/>
                  </a:spcBef>
                  <a:spcAft>
                    <a:spcPts val="0"/>
                  </a:spcAft>
                  <a:buClr>
                    <a:srgbClr val="000000"/>
                  </a:buClr>
                </a:pPr>
                <a:endParaRPr lang="en-US" sz="1200" b="0" i="0" kern="0" dirty="0">
                  <a:solidFill>
                    <a:srgbClr val="000000"/>
                  </a:solidFill>
                  <a:latin typeface="Arial"/>
                  <a:cs typeface="Arial"/>
                  <a:sym typeface="Arial"/>
                </a:endParaRPr>
              </a:p>
            </p:txBody>
          </p:sp>
        </p:grpSp>
        <p:grpSp>
          <p:nvGrpSpPr>
            <p:cNvPr id="27" name="Group 10"/>
            <p:cNvGrpSpPr>
              <a:grpSpLocks/>
            </p:cNvGrpSpPr>
            <p:nvPr/>
          </p:nvGrpSpPr>
          <p:grpSpPr bwMode="auto">
            <a:xfrm rot="10800000">
              <a:off x="5513627" y="3692388"/>
              <a:ext cx="330290" cy="316388"/>
              <a:chOff x="2554" y="2024"/>
              <a:chExt cx="198" cy="210"/>
            </a:xfrm>
          </p:grpSpPr>
          <p:sp>
            <p:nvSpPr>
              <p:cNvPr id="28" name="Line 11"/>
              <p:cNvSpPr>
                <a:spLocks noChangeShapeType="1"/>
              </p:cNvSpPr>
              <p:nvPr/>
            </p:nvSpPr>
            <p:spPr bwMode="auto">
              <a:xfrm>
                <a:off x="2554" y="2024"/>
                <a:ext cx="198" cy="1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sp>
            <p:nvSpPr>
              <p:cNvPr id="29" name="Line 12"/>
              <p:cNvSpPr>
                <a:spLocks noChangeShapeType="1"/>
              </p:cNvSpPr>
              <p:nvPr/>
            </p:nvSpPr>
            <p:spPr bwMode="auto">
              <a:xfrm flipV="1">
                <a:off x="2568" y="2131"/>
                <a:ext cx="172" cy="10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grpSp>
        <p:grpSp>
          <p:nvGrpSpPr>
            <p:cNvPr id="22" name="Group 21"/>
            <p:cNvGrpSpPr/>
            <p:nvPr/>
          </p:nvGrpSpPr>
          <p:grpSpPr>
            <a:xfrm>
              <a:off x="5785349" y="3265678"/>
              <a:ext cx="1826639" cy="1183935"/>
              <a:chOff x="8172400" y="3469201"/>
              <a:chExt cx="1826639" cy="1183935"/>
            </a:xfrm>
          </p:grpSpPr>
          <p:sp>
            <p:nvSpPr>
              <p:cNvPr id="23" name="Rounded Rectangle 22"/>
              <p:cNvSpPr/>
              <p:nvPr/>
            </p:nvSpPr>
            <p:spPr bwMode="auto">
              <a:xfrm>
                <a:off x="8172400" y="3469201"/>
                <a:ext cx="1826639" cy="1183935"/>
              </a:xfrm>
              <a:prstGeom prst="roundRect">
                <a:avLst>
                  <a:gd name="adj" fmla="val 8313"/>
                </a:avLst>
              </a:prstGeom>
              <a:solidFill>
                <a:srgbClr val="8FC0DD"/>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i="0" kern="0">
                  <a:solidFill>
                    <a:srgbClr val="FFFFFF"/>
                  </a:solidFill>
                  <a:latin typeface="Arial" charset="0"/>
                  <a:cs typeface="Arial"/>
                  <a:sym typeface="Arial"/>
                </a:endParaRPr>
              </a:p>
            </p:txBody>
          </p:sp>
          <p:sp>
            <p:nvSpPr>
              <p:cNvPr id="24" name="Rectangle 23"/>
              <p:cNvSpPr/>
              <p:nvPr/>
            </p:nvSpPr>
            <p:spPr bwMode="auto">
              <a:xfrm>
                <a:off x="8172400" y="3812032"/>
                <a:ext cx="1826639" cy="75178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i="0" kern="0">
                  <a:solidFill>
                    <a:srgbClr val="FFFFFF"/>
                  </a:solidFill>
                  <a:latin typeface="Arial" charset="0"/>
                  <a:cs typeface="Arial"/>
                  <a:sym typeface="Arial"/>
                </a:endParaRPr>
              </a:p>
            </p:txBody>
          </p:sp>
          <p:sp>
            <p:nvSpPr>
              <p:cNvPr id="25" name="TextBox 24"/>
              <p:cNvSpPr txBox="1"/>
              <p:nvPr/>
            </p:nvSpPr>
            <p:spPr>
              <a:xfrm>
                <a:off x="8337219" y="3481891"/>
                <a:ext cx="1598309" cy="308279"/>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900" i="0" kern="0" dirty="0">
                    <a:solidFill>
                      <a:srgbClr val="000000"/>
                    </a:solidFill>
                    <a:latin typeface="Arial"/>
                    <a:cs typeface="Arial"/>
                    <a:sym typeface="Arial"/>
                  </a:rPr>
                  <a:t>DEPARTAMENTO</a:t>
                </a:r>
                <a:endParaRPr lang="en-US" sz="900" i="0" kern="0" dirty="0">
                  <a:solidFill>
                    <a:srgbClr val="000000"/>
                  </a:solidFill>
                  <a:latin typeface="Arial"/>
                  <a:cs typeface="Arial"/>
                  <a:sym typeface="Arial"/>
                </a:endParaRPr>
              </a:p>
            </p:txBody>
          </p:sp>
          <p:sp>
            <p:nvSpPr>
              <p:cNvPr id="26" name="TextBox 25"/>
              <p:cNvSpPr txBox="1"/>
              <p:nvPr/>
            </p:nvSpPr>
            <p:spPr>
              <a:xfrm>
                <a:off x="8351842" y="3800312"/>
                <a:ext cx="1590116" cy="369936"/>
              </a:xfrm>
              <a:prstGeom prst="rect">
                <a:avLst/>
              </a:prstGeom>
              <a:noFill/>
            </p:spPr>
            <p:txBody>
              <a:bodyPr wrap="square" rtlCol="0">
                <a:spAutoFit/>
              </a:bodyPr>
              <a:lstStyle/>
              <a:p>
                <a:pPr defTabSz="914217" eaLnBrk="1" fontAlgn="auto" hangingPunct="1">
                  <a:spcBef>
                    <a:spcPts val="0"/>
                  </a:spcBef>
                  <a:spcAft>
                    <a:spcPts val="0"/>
                  </a:spcAft>
                  <a:buClr>
                    <a:srgbClr val="000000"/>
                  </a:buClr>
                </a:pPr>
                <a:endParaRPr lang="en-US" sz="1200" b="0" i="0" kern="0" dirty="0">
                  <a:solidFill>
                    <a:srgbClr val="000000"/>
                  </a:solidFill>
                  <a:latin typeface="Arial"/>
                  <a:cs typeface="Arial"/>
                  <a:sym typeface="Arial"/>
                </a:endParaRPr>
              </a:p>
            </p:txBody>
          </p:sp>
        </p:grpSp>
      </p:grpSp>
      <p:sp>
        <p:nvSpPr>
          <p:cNvPr id="30" name="Rectangle 29"/>
          <p:cNvSpPr/>
          <p:nvPr/>
        </p:nvSpPr>
        <p:spPr>
          <a:xfrm>
            <a:off x="827279" y="1319834"/>
            <a:ext cx="3060508" cy="1938655"/>
          </a:xfrm>
          <a:prstGeom prst="rect">
            <a:avLst/>
          </a:prstGeom>
        </p:spPr>
        <p:txBody>
          <a:bodyPr wrap="square">
            <a:spAutoFit/>
          </a:bodyPr>
          <a:lstStyle/>
          <a:p>
            <a:pPr defTabSz="914217" eaLnBrk="1" fontAlgn="auto" hangingPunct="1">
              <a:spcBef>
                <a:spcPts val="0"/>
              </a:spcBef>
              <a:spcAft>
                <a:spcPts val="0"/>
              </a:spcAft>
              <a:buClr>
                <a:srgbClr val="000000"/>
              </a:buClr>
            </a:pPr>
            <a:r>
              <a:rPr lang="pt-BR" sz="2400" i="0" kern="0" dirty="0">
                <a:solidFill>
                  <a:srgbClr val="000000"/>
                </a:solidFill>
                <a:latin typeface="Arial"/>
                <a:cs typeface="Arial"/>
                <a:sym typeface="Arial"/>
              </a:rPr>
              <a:t>Modelo Relacional:</a:t>
            </a:r>
          </a:p>
          <a:p>
            <a:pPr defTabSz="914217" eaLnBrk="1" fontAlgn="auto" hangingPunct="1">
              <a:spcBef>
                <a:spcPts val="0"/>
              </a:spcBef>
              <a:spcAft>
                <a:spcPts val="0"/>
              </a:spcAft>
              <a:buClr>
                <a:srgbClr val="000000"/>
              </a:buClr>
            </a:pPr>
            <a:endParaRPr lang="pt-BR" sz="240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pt-BR" sz="2400" b="0" i="0" kern="0" dirty="0">
                <a:solidFill>
                  <a:srgbClr val="000000"/>
                </a:solidFill>
                <a:latin typeface="Arial"/>
                <a:cs typeface="Arial"/>
                <a:sym typeface="Arial"/>
              </a:rPr>
              <a:t>Como resolver relacionamentos </a:t>
            </a:r>
            <a:r>
              <a:rPr lang="pt-BR" sz="2400" i="0" kern="0" dirty="0">
                <a:solidFill>
                  <a:srgbClr val="000000"/>
                </a:solidFill>
                <a:latin typeface="Arial"/>
                <a:cs typeface="Arial"/>
                <a:sym typeface="Arial"/>
              </a:rPr>
              <a:t>M:M</a:t>
            </a:r>
            <a:r>
              <a:rPr lang="pt-BR" sz="2400" b="0" i="0" kern="0" dirty="0">
                <a:solidFill>
                  <a:srgbClr val="000000"/>
                </a:solidFill>
                <a:latin typeface="Arial"/>
                <a:cs typeface="Arial"/>
                <a:sym typeface="Arial"/>
              </a:rPr>
              <a:t>?</a:t>
            </a:r>
            <a:endParaRPr lang="en-US" sz="2400" b="0" i="0" kern="0" dirty="0">
              <a:solidFill>
                <a:srgbClr val="000000"/>
              </a:solidFill>
              <a:latin typeface="Arial"/>
              <a:cs typeface="Arial"/>
              <a:sym typeface="Arial"/>
            </a:endParaRPr>
          </a:p>
        </p:txBody>
      </p:sp>
      <p:pic>
        <p:nvPicPr>
          <p:cNvPr id="31" name="Picture 30"/>
          <p:cNvPicPr>
            <a:picLocks noChangeAspect="1"/>
          </p:cNvPicPr>
          <p:nvPr/>
        </p:nvPicPr>
        <p:blipFill>
          <a:blip r:embed="rId3"/>
          <a:stretch>
            <a:fillRect/>
          </a:stretch>
        </p:blipFill>
        <p:spPr>
          <a:xfrm>
            <a:off x="3251473" y="2926743"/>
            <a:ext cx="5636368" cy="2723889"/>
          </a:xfrm>
          <a:prstGeom prst="rect">
            <a:avLst/>
          </a:prstGeom>
        </p:spPr>
      </p:pic>
    </p:spTree>
    <p:extLst>
      <p:ext uri="{BB962C8B-B14F-4D97-AF65-F5344CB8AC3E}">
        <p14:creationId xmlns:p14="http://schemas.microsoft.com/office/powerpoint/2010/main" val="11088621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1326920" y="1904656"/>
            <a:ext cx="1462845" cy="83170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pic>
        <p:nvPicPr>
          <p:cNvPr id="2" name="Picture 1"/>
          <p:cNvPicPr>
            <a:picLocks noChangeAspect="1"/>
          </p:cNvPicPr>
          <p:nvPr/>
        </p:nvPicPr>
        <p:blipFill>
          <a:blip r:embed="rId3"/>
          <a:stretch>
            <a:fillRect/>
          </a:stretch>
        </p:blipFill>
        <p:spPr>
          <a:xfrm>
            <a:off x="2964196" y="1467903"/>
            <a:ext cx="4970593" cy="1705214"/>
          </a:xfrm>
          <a:prstGeom prst="rect">
            <a:avLst/>
          </a:prstGeom>
        </p:spPr>
      </p:pic>
      <p:pic>
        <p:nvPicPr>
          <p:cNvPr id="3" name="Picture 2"/>
          <p:cNvPicPr>
            <a:picLocks noChangeAspect="1"/>
          </p:cNvPicPr>
          <p:nvPr/>
        </p:nvPicPr>
        <p:blipFill>
          <a:blip r:embed="rId4"/>
          <a:stretch>
            <a:fillRect/>
          </a:stretch>
        </p:blipFill>
        <p:spPr>
          <a:xfrm>
            <a:off x="4239850" y="3103280"/>
            <a:ext cx="3869371" cy="2425043"/>
          </a:xfrm>
          <a:prstGeom prst="rect">
            <a:avLst/>
          </a:prstGeom>
        </p:spPr>
      </p:pic>
      <p:sp>
        <p:nvSpPr>
          <p:cNvPr id="5" name="Rounded Rectangle 4"/>
          <p:cNvSpPr/>
          <p:nvPr/>
        </p:nvSpPr>
        <p:spPr>
          <a:xfrm>
            <a:off x="4443620" y="3173117"/>
            <a:ext cx="698379" cy="26858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3" name="Rounded Rectangle 32"/>
          <p:cNvSpPr/>
          <p:nvPr/>
        </p:nvSpPr>
        <p:spPr>
          <a:xfrm>
            <a:off x="4222810" y="5052747"/>
            <a:ext cx="698379" cy="26858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4" name="Rounded Rectangle 33"/>
          <p:cNvSpPr/>
          <p:nvPr/>
        </p:nvSpPr>
        <p:spPr>
          <a:xfrm>
            <a:off x="5068614" y="4944012"/>
            <a:ext cx="1105921" cy="26858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7" name="TextBox 6"/>
          <p:cNvSpPr txBox="1"/>
          <p:nvPr/>
        </p:nvSpPr>
        <p:spPr>
          <a:xfrm>
            <a:off x="1549131" y="2166648"/>
            <a:ext cx="542042"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M:M</a:t>
            </a:r>
            <a:endParaRPr lang="en-US" sz="1400" i="0" kern="0" dirty="0">
              <a:solidFill>
                <a:srgbClr val="000000"/>
              </a:solidFill>
              <a:latin typeface="Arial"/>
              <a:cs typeface="Arial"/>
              <a:sym typeface="Arial"/>
            </a:endParaRPr>
          </a:p>
        </p:txBody>
      </p:sp>
      <p:sp>
        <p:nvSpPr>
          <p:cNvPr id="35" name="Right Arrow 34"/>
          <p:cNvSpPr/>
          <p:nvPr/>
        </p:nvSpPr>
        <p:spPr>
          <a:xfrm>
            <a:off x="1326920" y="4355331"/>
            <a:ext cx="1462845" cy="83170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6" name="TextBox 35"/>
          <p:cNvSpPr txBox="1"/>
          <p:nvPr/>
        </p:nvSpPr>
        <p:spPr>
          <a:xfrm>
            <a:off x="1549131" y="4617323"/>
            <a:ext cx="711930"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Graph</a:t>
            </a:r>
            <a:endParaRPr lang="en-US" sz="1400" i="0" kern="0" dirty="0">
              <a:solidFill>
                <a:srgbClr val="000000"/>
              </a:solidFill>
              <a:latin typeface="Arial"/>
              <a:cs typeface="Arial"/>
              <a:sym typeface="Arial"/>
            </a:endParaRPr>
          </a:p>
        </p:txBody>
      </p:sp>
      <p:cxnSp>
        <p:nvCxnSpPr>
          <p:cNvPr id="37" name="Straight Connector 36"/>
          <p:cNvCxnSpPr/>
          <p:nvPr/>
        </p:nvCxnSpPr>
        <p:spPr>
          <a:xfrm>
            <a:off x="831705" y="3103280"/>
            <a:ext cx="714885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4009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sp>
        <p:nvSpPr>
          <p:cNvPr id="6" name="Rectangle 5"/>
          <p:cNvSpPr/>
          <p:nvPr/>
        </p:nvSpPr>
        <p:spPr>
          <a:xfrm>
            <a:off x="1686837" y="1738441"/>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Modelo Relacional</a:t>
            </a:r>
            <a:endParaRPr lang="en-US" i="0" kern="0" dirty="0">
              <a:solidFill>
                <a:srgbClr val="000000"/>
              </a:solidFill>
              <a:latin typeface="Arial"/>
              <a:cs typeface="Arial"/>
              <a:sym typeface="Arial"/>
            </a:endParaRPr>
          </a:p>
        </p:txBody>
      </p:sp>
      <p:pic>
        <p:nvPicPr>
          <p:cNvPr id="7" name="Picture 6"/>
          <p:cNvPicPr>
            <a:picLocks noChangeAspect="1"/>
          </p:cNvPicPr>
          <p:nvPr/>
        </p:nvPicPr>
        <p:blipFill>
          <a:blip r:embed="rId3"/>
          <a:stretch>
            <a:fillRect/>
          </a:stretch>
        </p:blipFill>
        <p:spPr>
          <a:xfrm>
            <a:off x="811712" y="2262981"/>
            <a:ext cx="7488107" cy="2466022"/>
          </a:xfrm>
          <a:prstGeom prst="rect">
            <a:avLst/>
          </a:prstGeom>
        </p:spPr>
      </p:pic>
      <p:sp>
        <p:nvSpPr>
          <p:cNvPr id="8" name="Rectangle 7"/>
          <p:cNvSpPr/>
          <p:nvPr/>
        </p:nvSpPr>
        <p:spPr>
          <a:xfrm>
            <a:off x="5349056" y="1737555"/>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Modelo </a:t>
            </a:r>
            <a:r>
              <a:rPr lang="pt-BR" i="0" kern="0" dirty="0" err="1">
                <a:solidFill>
                  <a:srgbClr val="000000"/>
                </a:solidFill>
                <a:latin typeface="Arial"/>
                <a:cs typeface="Arial"/>
                <a:sym typeface="Arial"/>
              </a:rPr>
              <a:t>Graph</a:t>
            </a:r>
            <a:endParaRPr lang="en-US" i="0" kern="0" dirty="0">
              <a:solidFill>
                <a:srgbClr val="000000"/>
              </a:solidFill>
              <a:latin typeface="Arial"/>
              <a:cs typeface="Arial"/>
              <a:sym typeface="Arial"/>
            </a:endParaRPr>
          </a:p>
        </p:txBody>
      </p:sp>
    </p:spTree>
    <p:extLst>
      <p:ext uri="{BB962C8B-B14F-4D97-AF65-F5344CB8AC3E}">
        <p14:creationId xmlns:p14="http://schemas.microsoft.com/office/powerpoint/2010/main" val="8609517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pic>
        <p:nvPicPr>
          <p:cNvPr id="5" name="Picture 4"/>
          <p:cNvPicPr>
            <a:picLocks noChangeAspect="1"/>
          </p:cNvPicPr>
          <p:nvPr/>
        </p:nvPicPr>
        <p:blipFill>
          <a:blip r:embed="rId3"/>
          <a:stretch>
            <a:fillRect/>
          </a:stretch>
        </p:blipFill>
        <p:spPr>
          <a:xfrm>
            <a:off x="695572" y="2634418"/>
            <a:ext cx="7422469" cy="3082813"/>
          </a:xfrm>
          <a:prstGeom prst="rect">
            <a:avLst/>
          </a:prstGeom>
        </p:spPr>
      </p:pic>
      <p:sp>
        <p:nvSpPr>
          <p:cNvPr id="6" name="Rectangle 5"/>
          <p:cNvSpPr/>
          <p:nvPr/>
        </p:nvSpPr>
        <p:spPr>
          <a:xfrm>
            <a:off x="930004" y="1796093"/>
            <a:ext cx="7188037" cy="523129"/>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Muito simplesmente, um banco de dados gráfico é um banco de dados projetado para tratar os relacionamentos entre dados como o principal aspecto no modelo de dados.</a:t>
            </a:r>
            <a:endParaRPr lang="en-US" sz="1400" b="0" i="0" kern="0" dirty="0">
              <a:solidFill>
                <a:srgbClr val="000000"/>
              </a:solidFill>
              <a:latin typeface="Arial"/>
              <a:cs typeface="Arial"/>
              <a:sym typeface="Arial"/>
            </a:endParaRPr>
          </a:p>
        </p:txBody>
      </p:sp>
    </p:spTree>
    <p:extLst>
      <p:ext uri="{BB962C8B-B14F-4D97-AF65-F5344CB8AC3E}">
        <p14:creationId xmlns:p14="http://schemas.microsoft.com/office/powerpoint/2010/main" val="28007775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sp>
        <p:nvSpPr>
          <p:cNvPr id="6" name="Rectangle 5"/>
          <p:cNvSpPr/>
          <p:nvPr/>
        </p:nvSpPr>
        <p:spPr>
          <a:xfrm>
            <a:off x="614216" y="3511875"/>
            <a:ext cx="3351208" cy="2246379"/>
          </a:xfrm>
          <a:prstGeom prst="rect">
            <a:avLst/>
          </a:prstGeom>
          <a:solidFill>
            <a:schemeClr val="bg1"/>
          </a:solidFill>
        </p:spPr>
        <p:txBody>
          <a:bodyPr wrap="square">
            <a:spAutoFit/>
          </a:bodyPr>
          <a:lstStyle/>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Nós são os principais elementos de dados;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nós estão conectados a outros nós por meio de relacionamentos;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nós podem ter uma ou mais propriedades (isto é, atributos armazenados como pares chave / valor);</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nós têm um ou mais rótulos que descrevem seu papel no gráfico;</a:t>
            </a:r>
            <a:endParaRPr lang="en-US" sz="1400" b="0" i="0" kern="0" dirty="0">
              <a:solidFill>
                <a:srgbClr val="000000"/>
              </a:solidFill>
              <a:latin typeface="Arial"/>
              <a:cs typeface="Arial"/>
              <a:sym typeface="Arial"/>
            </a:endParaRPr>
          </a:p>
        </p:txBody>
      </p:sp>
      <p:pic>
        <p:nvPicPr>
          <p:cNvPr id="2" name="Picture 1"/>
          <p:cNvPicPr>
            <a:picLocks noChangeAspect="1"/>
          </p:cNvPicPr>
          <p:nvPr/>
        </p:nvPicPr>
        <p:blipFill>
          <a:blip r:embed="rId3"/>
          <a:stretch>
            <a:fillRect/>
          </a:stretch>
        </p:blipFill>
        <p:spPr>
          <a:xfrm>
            <a:off x="1237879" y="836353"/>
            <a:ext cx="6781217" cy="2488887"/>
          </a:xfrm>
          <a:prstGeom prst="rect">
            <a:avLst/>
          </a:prstGeom>
        </p:spPr>
      </p:pic>
      <p:sp>
        <p:nvSpPr>
          <p:cNvPr id="7" name="Rectangle 6"/>
          <p:cNvSpPr/>
          <p:nvPr/>
        </p:nvSpPr>
        <p:spPr>
          <a:xfrm>
            <a:off x="4481378" y="4146998"/>
            <a:ext cx="3755483" cy="1600160"/>
          </a:xfrm>
          <a:prstGeom prst="rect">
            <a:avLst/>
          </a:prstGeom>
        </p:spPr>
        <p:txBody>
          <a:bodyPr wrap="square">
            <a:spAutoFit/>
          </a:bodyPr>
          <a:lstStyle/>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Relacionamentos conectam dois nós;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Relacionamentos são direcionais;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nós podem ter relacionamentos múltiplos, até recursivos;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Relacionamentos podem ter uma ou mais propriedades (isto é, atributos armazenados como pares chave / valor)</a:t>
            </a:r>
            <a:endParaRPr lang="en-US" sz="1400" b="0" i="0" kern="0" dirty="0">
              <a:solidFill>
                <a:srgbClr val="000000"/>
              </a:solidFill>
              <a:latin typeface="Arial"/>
              <a:cs typeface="Arial"/>
              <a:sym typeface="Arial"/>
            </a:endParaRPr>
          </a:p>
        </p:txBody>
      </p:sp>
      <p:sp>
        <p:nvSpPr>
          <p:cNvPr id="8" name="Rectangle 7"/>
          <p:cNvSpPr/>
          <p:nvPr/>
        </p:nvSpPr>
        <p:spPr>
          <a:xfrm>
            <a:off x="0" y="3059732"/>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Nós</a:t>
            </a:r>
            <a:endParaRPr lang="en-US" i="0" kern="0" dirty="0">
              <a:solidFill>
                <a:srgbClr val="000000"/>
              </a:solidFill>
              <a:latin typeface="Arial"/>
              <a:cs typeface="Arial"/>
              <a:sym typeface="Arial"/>
            </a:endParaRPr>
          </a:p>
        </p:txBody>
      </p:sp>
      <p:sp>
        <p:nvSpPr>
          <p:cNvPr id="9" name="Rectangle 8"/>
          <p:cNvSpPr/>
          <p:nvPr/>
        </p:nvSpPr>
        <p:spPr>
          <a:xfrm>
            <a:off x="5040401" y="3785893"/>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Relacionamentos</a:t>
            </a:r>
            <a:endParaRPr lang="en-US" i="0" kern="0" dirty="0">
              <a:solidFill>
                <a:srgbClr val="000000"/>
              </a:solidFill>
              <a:latin typeface="Arial"/>
              <a:cs typeface="Arial"/>
              <a:sym typeface="Arial"/>
            </a:endParaRPr>
          </a:p>
        </p:txBody>
      </p:sp>
    </p:spTree>
    <p:extLst>
      <p:ext uri="{BB962C8B-B14F-4D97-AF65-F5344CB8AC3E}">
        <p14:creationId xmlns:p14="http://schemas.microsoft.com/office/powerpoint/2010/main" val="28769060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sp>
        <p:nvSpPr>
          <p:cNvPr id="6" name="Rectangle 5"/>
          <p:cNvSpPr/>
          <p:nvPr/>
        </p:nvSpPr>
        <p:spPr>
          <a:xfrm>
            <a:off x="726342" y="4155161"/>
            <a:ext cx="3351208" cy="1815567"/>
          </a:xfrm>
          <a:prstGeom prst="rect">
            <a:avLst/>
          </a:prstGeom>
        </p:spPr>
        <p:txBody>
          <a:bodyPr wrap="square">
            <a:spAutoFit/>
          </a:bodyPr>
          <a:lstStyle/>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rótulos são usados para agrupar nós em conjuntos;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Um nó pode ter vários rótulos;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rótulos são indexados para acelerar a localização de nós no gráfico;</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Índices de rótulos nativos são otimizados para velocidade;</a:t>
            </a:r>
            <a:endParaRPr lang="en-US" sz="1400" b="0" i="0" kern="0" dirty="0">
              <a:solidFill>
                <a:srgbClr val="000000"/>
              </a:solidFill>
              <a:latin typeface="Arial"/>
              <a:cs typeface="Arial"/>
              <a:sym typeface="Arial"/>
            </a:endParaRPr>
          </a:p>
        </p:txBody>
      </p:sp>
      <p:sp>
        <p:nvSpPr>
          <p:cNvPr id="7" name="Rectangle 6"/>
          <p:cNvSpPr/>
          <p:nvPr/>
        </p:nvSpPr>
        <p:spPr>
          <a:xfrm>
            <a:off x="4481378" y="4146999"/>
            <a:ext cx="3755483" cy="1384755"/>
          </a:xfrm>
          <a:prstGeom prst="rect">
            <a:avLst/>
          </a:prstGeom>
        </p:spPr>
        <p:txBody>
          <a:bodyPr wrap="square">
            <a:spAutoFit/>
          </a:bodyPr>
          <a:lstStyle/>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Propriedades são valores nomeados onde o nome (ou chave) é uma </a:t>
            </a:r>
            <a:r>
              <a:rPr lang="pt-BR" sz="1400" b="0" i="0" kern="0" dirty="0" err="1">
                <a:solidFill>
                  <a:srgbClr val="000000"/>
                </a:solidFill>
                <a:latin typeface="Arial"/>
                <a:cs typeface="Arial"/>
                <a:sym typeface="Arial"/>
              </a:rPr>
              <a:t>string</a:t>
            </a:r>
            <a:r>
              <a:rPr lang="pt-BR" sz="1400" b="0" i="0" kern="0" dirty="0">
                <a:solidFill>
                  <a:srgbClr val="000000"/>
                </a:solidFill>
                <a:latin typeface="Arial"/>
                <a:cs typeface="Arial"/>
                <a:sym typeface="Arial"/>
              </a:rPr>
              <a:t>;</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Propriedades podem ser indexadas e restringidas;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Índices compostos podem ser criados a partir de múltiplas propriedades</a:t>
            </a:r>
            <a:endParaRPr lang="en-US" sz="1400" b="0" i="0" kern="0" dirty="0">
              <a:solidFill>
                <a:srgbClr val="000000"/>
              </a:solidFill>
              <a:latin typeface="Arial"/>
              <a:cs typeface="Arial"/>
              <a:sym typeface="Arial"/>
            </a:endParaRPr>
          </a:p>
        </p:txBody>
      </p:sp>
      <p:sp>
        <p:nvSpPr>
          <p:cNvPr id="8" name="Rectangle 7"/>
          <p:cNvSpPr/>
          <p:nvPr/>
        </p:nvSpPr>
        <p:spPr>
          <a:xfrm>
            <a:off x="1237879" y="3791111"/>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err="1">
                <a:solidFill>
                  <a:srgbClr val="000000"/>
                </a:solidFill>
                <a:latin typeface="Arial"/>
                <a:cs typeface="Arial"/>
                <a:sym typeface="Arial"/>
              </a:rPr>
              <a:t>Labels</a:t>
            </a:r>
            <a:endParaRPr lang="en-US" i="0" kern="0" dirty="0">
              <a:solidFill>
                <a:srgbClr val="000000"/>
              </a:solidFill>
              <a:latin typeface="Arial"/>
              <a:cs typeface="Arial"/>
              <a:sym typeface="Arial"/>
            </a:endParaRPr>
          </a:p>
        </p:txBody>
      </p:sp>
      <p:sp>
        <p:nvSpPr>
          <p:cNvPr id="9" name="Rectangle 8"/>
          <p:cNvSpPr/>
          <p:nvPr/>
        </p:nvSpPr>
        <p:spPr>
          <a:xfrm>
            <a:off x="5040401" y="3785893"/>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Propriedades</a:t>
            </a:r>
            <a:endParaRPr lang="en-US" i="0" kern="0" dirty="0">
              <a:solidFill>
                <a:srgbClr val="000000"/>
              </a:solidFill>
              <a:latin typeface="Arial"/>
              <a:cs typeface="Arial"/>
              <a:sym typeface="Arial"/>
            </a:endParaRPr>
          </a:p>
        </p:txBody>
      </p:sp>
      <p:pic>
        <p:nvPicPr>
          <p:cNvPr id="5" name="Picture 4"/>
          <p:cNvPicPr>
            <a:picLocks noChangeAspect="1"/>
          </p:cNvPicPr>
          <p:nvPr/>
        </p:nvPicPr>
        <p:blipFill>
          <a:blip r:embed="rId3"/>
          <a:stretch>
            <a:fillRect/>
          </a:stretch>
        </p:blipFill>
        <p:spPr>
          <a:xfrm>
            <a:off x="1853943" y="960651"/>
            <a:ext cx="5443662" cy="2710267"/>
          </a:xfrm>
          <a:prstGeom prst="rect">
            <a:avLst/>
          </a:prstGeom>
        </p:spPr>
      </p:pic>
    </p:spTree>
    <p:extLst>
      <p:ext uri="{BB962C8B-B14F-4D97-AF65-F5344CB8AC3E}">
        <p14:creationId xmlns:p14="http://schemas.microsoft.com/office/powerpoint/2010/main" val="3307788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91501" y="1674769"/>
            <a:ext cx="7206834" cy="4097679"/>
          </a:xfrm>
          <a:prstGeom prst="rect">
            <a:avLst/>
          </a:prstGeom>
        </p:spPr>
      </p:pic>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Tree>
    <p:extLst>
      <p:ext uri="{BB962C8B-B14F-4D97-AF65-F5344CB8AC3E}">
        <p14:creationId xmlns:p14="http://schemas.microsoft.com/office/powerpoint/2010/main" val="27260808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ontent Placeholder 2"/>
          <p:cNvSpPr txBox="1">
            <a:spLocks/>
          </p:cNvSpPr>
          <p:nvPr/>
        </p:nvSpPr>
        <p:spPr>
          <a:xfrm>
            <a:off x="444423" y="1255021"/>
            <a:ext cx="8351837" cy="5544174"/>
          </a:xfrm>
          <a:prstGeom prst="rect">
            <a:avLst/>
          </a:prstGeom>
          <a:noFill/>
          <a:ln>
            <a:noFill/>
          </a:ln>
        </p:spPr>
        <p:txBody>
          <a:bodyPr spcFirstLastPara="1" wrap="square" lIns="91409" tIns="91409" rIns="91409" bIns="91409" anchor="t" anchorCtr="0"/>
          <a:lstStyle>
            <a:defPPr marR="0" lvl="0" algn="l" rtl="0">
              <a:lnSpc>
                <a:spcPct val="100000"/>
              </a:lnSpc>
              <a:spcBef>
                <a:spcPts val="0"/>
              </a:spcBef>
              <a:spcAft>
                <a:spcPts val="0"/>
              </a:spcAft>
            </a:defPPr>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0" indent="0" defTabSz="914217" eaLnBrk="1" fontAlgn="auto" hangingPunct="1">
              <a:buClr>
                <a:srgbClr val="000000"/>
              </a:buClr>
              <a:buNone/>
            </a:pPr>
            <a:r>
              <a:rPr lang="pt-BR" sz="1800" kern="0" dirty="0"/>
              <a:t>* Deve-se instalar o módulo </a:t>
            </a:r>
            <a:endParaRPr lang="en-US" sz="1800" kern="0" dirty="0"/>
          </a:p>
        </p:txBody>
      </p:sp>
      <p:sp>
        <p:nvSpPr>
          <p:cNvPr id="2" name="Title 1"/>
          <p:cNvSpPr>
            <a:spLocks noGrp="1"/>
          </p:cNvSpPr>
          <p:nvPr>
            <p:ph type="title"/>
          </p:nvPr>
        </p:nvSpPr>
        <p:spPr/>
        <p:txBody>
          <a:bodyPr/>
          <a:lstStyle/>
          <a:p>
            <a:r>
              <a:rPr lang="pt-BR" dirty="0"/>
              <a:t>Comparativo entre Objetos</a:t>
            </a:r>
            <a:endParaRPr lang="en-US" dirty="0"/>
          </a:p>
        </p:txBody>
      </p:sp>
      <p:graphicFrame>
        <p:nvGraphicFramePr>
          <p:cNvPr id="3" name="Table 2"/>
          <p:cNvGraphicFramePr>
            <a:graphicFrameLocks noGrp="1"/>
          </p:cNvGraphicFramePr>
          <p:nvPr>
            <p:extLst/>
          </p:nvPr>
        </p:nvGraphicFramePr>
        <p:xfrm>
          <a:off x="558633" y="1475644"/>
          <a:ext cx="8123415" cy="4139816"/>
        </p:xfrm>
        <a:graphic>
          <a:graphicData uri="http://schemas.openxmlformats.org/drawingml/2006/table">
            <a:tbl>
              <a:tblPr firstRow="1" bandRow="1">
                <a:tableStyleId>{073A0DAA-6AF3-43AB-8588-CEC1D06C72B9}</a:tableStyleId>
              </a:tblPr>
              <a:tblGrid>
                <a:gridCol w="1624683">
                  <a:extLst>
                    <a:ext uri="{9D8B030D-6E8A-4147-A177-3AD203B41FA5}">
                      <a16:colId xmlns:a16="http://schemas.microsoft.com/office/drawing/2014/main" val="677664816"/>
                    </a:ext>
                  </a:extLst>
                </a:gridCol>
                <a:gridCol w="1624683">
                  <a:extLst>
                    <a:ext uri="{9D8B030D-6E8A-4147-A177-3AD203B41FA5}">
                      <a16:colId xmlns:a16="http://schemas.microsoft.com/office/drawing/2014/main" val="3862242041"/>
                    </a:ext>
                  </a:extLst>
                </a:gridCol>
                <a:gridCol w="1624683">
                  <a:extLst>
                    <a:ext uri="{9D8B030D-6E8A-4147-A177-3AD203B41FA5}">
                      <a16:colId xmlns:a16="http://schemas.microsoft.com/office/drawing/2014/main" val="1464894659"/>
                    </a:ext>
                  </a:extLst>
                </a:gridCol>
                <a:gridCol w="1839912">
                  <a:extLst>
                    <a:ext uri="{9D8B030D-6E8A-4147-A177-3AD203B41FA5}">
                      <a16:colId xmlns:a16="http://schemas.microsoft.com/office/drawing/2014/main" val="2657918758"/>
                    </a:ext>
                  </a:extLst>
                </a:gridCol>
                <a:gridCol w="1409454">
                  <a:extLst>
                    <a:ext uri="{9D8B030D-6E8A-4147-A177-3AD203B41FA5}">
                      <a16:colId xmlns:a16="http://schemas.microsoft.com/office/drawing/2014/main" val="171134698"/>
                    </a:ext>
                  </a:extLst>
                </a:gridCol>
              </a:tblGrid>
              <a:tr h="518070">
                <a:tc>
                  <a:txBody>
                    <a:bodyPr/>
                    <a:lstStyle/>
                    <a:p>
                      <a:pPr algn="ctr"/>
                      <a:r>
                        <a:rPr lang="pt-BR" sz="1400" dirty="0"/>
                        <a:t>Modelo Relacional</a:t>
                      </a:r>
                      <a:endParaRPr lang="en-US" sz="1400" dirty="0"/>
                    </a:p>
                  </a:txBody>
                  <a:tcPr marL="91424" marR="91424" marT="45712" marB="45712"/>
                </a:tc>
                <a:tc>
                  <a:txBody>
                    <a:bodyPr/>
                    <a:lstStyle/>
                    <a:p>
                      <a:pPr algn="ctr"/>
                      <a:r>
                        <a:rPr lang="pt-BR" sz="1400" dirty="0" err="1"/>
                        <a:t>ReDis</a:t>
                      </a:r>
                      <a:endParaRPr lang="en-US" sz="1400" dirty="0"/>
                    </a:p>
                  </a:txBody>
                  <a:tcPr marL="91424" marR="91424" marT="45712" marB="45712"/>
                </a:tc>
                <a:tc>
                  <a:txBody>
                    <a:bodyPr/>
                    <a:lstStyle/>
                    <a:p>
                      <a:pPr algn="ctr"/>
                      <a:r>
                        <a:rPr lang="pt-BR" sz="1400" dirty="0"/>
                        <a:t>Cassandra</a:t>
                      </a:r>
                      <a:endParaRPr lang="en-US" sz="1400" dirty="0"/>
                    </a:p>
                  </a:txBody>
                  <a:tcPr marL="91424" marR="91424" marT="45712" marB="45712"/>
                </a:tc>
                <a:tc>
                  <a:txBody>
                    <a:bodyPr/>
                    <a:lstStyle/>
                    <a:p>
                      <a:pPr algn="ctr"/>
                      <a:r>
                        <a:rPr lang="pt-BR" sz="1400" dirty="0" err="1"/>
                        <a:t>MongoDB</a:t>
                      </a:r>
                      <a:endParaRPr lang="en-US" sz="1400" dirty="0"/>
                    </a:p>
                  </a:txBody>
                  <a:tcPr marL="91424" marR="91424" marT="45712" marB="45712"/>
                </a:tc>
                <a:tc>
                  <a:txBody>
                    <a:bodyPr/>
                    <a:lstStyle/>
                    <a:p>
                      <a:pPr algn="ctr"/>
                      <a:r>
                        <a:rPr lang="pt-BR" sz="1400" dirty="0"/>
                        <a:t>Neo4j</a:t>
                      </a:r>
                      <a:endParaRPr lang="en-US" sz="1400" dirty="0"/>
                    </a:p>
                  </a:txBody>
                  <a:tcPr marL="91424" marR="91424" marT="45712" marB="45712"/>
                </a:tc>
                <a:extLst>
                  <a:ext uri="{0D108BD9-81ED-4DB2-BD59-A6C34878D82A}">
                    <a16:rowId xmlns:a16="http://schemas.microsoft.com/office/drawing/2014/main" val="2043517044"/>
                  </a:ext>
                </a:extLst>
              </a:tr>
              <a:tr h="370776">
                <a:tc>
                  <a:txBody>
                    <a:bodyPr/>
                    <a:lstStyle/>
                    <a:p>
                      <a:r>
                        <a:rPr lang="pt-BR" sz="1400" dirty="0" err="1"/>
                        <a:t>Database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r>
                        <a:rPr lang="pt-BR" sz="1400" dirty="0" err="1"/>
                        <a:t>Keyspace</a:t>
                      </a:r>
                      <a:endParaRPr lang="en-US" sz="1400" dirty="0"/>
                    </a:p>
                  </a:txBody>
                  <a:tcPr marL="91424" marR="91424" marT="45712" marB="45712"/>
                </a:tc>
                <a:tc>
                  <a:txBody>
                    <a:bodyPr/>
                    <a:lstStyle/>
                    <a:p>
                      <a:pPr algn="ctr"/>
                      <a:r>
                        <a:rPr lang="pt-BR" sz="1400" dirty="0" err="1"/>
                        <a:t>Database</a:t>
                      </a:r>
                      <a:endParaRPr lang="en-US" sz="1400" dirty="0"/>
                    </a:p>
                  </a:txBody>
                  <a:tcPr marL="91424" marR="91424" marT="45712" marB="45712"/>
                </a:tc>
                <a:tc>
                  <a:txBody>
                    <a:bodyPr/>
                    <a:lstStyle/>
                    <a:p>
                      <a:pPr algn="ctr"/>
                      <a:r>
                        <a:rPr lang="pt-BR" sz="1400" dirty="0" err="1"/>
                        <a:t>Database</a:t>
                      </a:r>
                      <a:endParaRPr lang="en-US" sz="1400" dirty="0"/>
                    </a:p>
                  </a:txBody>
                  <a:tcPr marL="91424" marR="91424" marT="45712" marB="45712"/>
                </a:tc>
                <a:extLst>
                  <a:ext uri="{0D108BD9-81ED-4DB2-BD59-A6C34878D82A}">
                    <a16:rowId xmlns:a16="http://schemas.microsoft.com/office/drawing/2014/main" val="241988253"/>
                  </a:ext>
                </a:extLst>
              </a:tr>
              <a:tr h="518070">
                <a:tc>
                  <a:txBody>
                    <a:bodyPr/>
                    <a:lstStyle/>
                    <a:p>
                      <a:r>
                        <a:rPr lang="pt-BR" sz="1400" dirty="0" err="1"/>
                        <a:t>Table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r>
                        <a:rPr lang="pt-BR" sz="1400" dirty="0" err="1"/>
                        <a:t>Column</a:t>
                      </a:r>
                      <a:r>
                        <a:rPr lang="pt-BR" sz="1400" dirty="0"/>
                        <a:t> Family/</a:t>
                      </a:r>
                      <a:r>
                        <a:rPr lang="pt-BR" sz="1400" dirty="0" err="1"/>
                        <a:t>Table</a:t>
                      </a:r>
                      <a:endParaRPr lang="en-US" sz="1400" dirty="0"/>
                    </a:p>
                  </a:txBody>
                  <a:tcPr marL="91424" marR="91424" marT="45712" marB="45712"/>
                </a:tc>
                <a:tc>
                  <a:txBody>
                    <a:bodyPr/>
                    <a:lstStyle/>
                    <a:p>
                      <a:pPr algn="ctr"/>
                      <a:r>
                        <a:rPr lang="pt-BR" sz="1400" dirty="0" err="1"/>
                        <a:t>Collection</a:t>
                      </a:r>
                      <a:endParaRPr lang="en-US" sz="1400" dirty="0"/>
                    </a:p>
                  </a:txBody>
                  <a:tcPr marL="91424" marR="91424" marT="45712" marB="45712"/>
                </a:tc>
                <a:tc>
                  <a:txBody>
                    <a:bodyPr/>
                    <a:lstStyle/>
                    <a:p>
                      <a:pPr algn="ctr"/>
                      <a:r>
                        <a:rPr lang="pt-BR" sz="1400" dirty="0" err="1"/>
                        <a:t>Graph</a:t>
                      </a:r>
                      <a:endParaRPr lang="en-US" sz="1400" dirty="0"/>
                    </a:p>
                  </a:txBody>
                  <a:tcPr marL="91424" marR="91424" marT="45712" marB="45712"/>
                </a:tc>
                <a:extLst>
                  <a:ext uri="{0D108BD9-81ED-4DB2-BD59-A6C34878D82A}">
                    <a16:rowId xmlns:a16="http://schemas.microsoft.com/office/drawing/2014/main" val="1266967410"/>
                  </a:ext>
                </a:extLst>
              </a:tr>
              <a:tr h="370776">
                <a:tc>
                  <a:txBody>
                    <a:bodyPr/>
                    <a:lstStyle/>
                    <a:p>
                      <a:r>
                        <a:rPr lang="pt-BR" sz="1400" dirty="0" err="1"/>
                        <a:t>Primary</a:t>
                      </a:r>
                      <a:r>
                        <a:rPr lang="pt-BR" sz="1400" baseline="0" dirty="0"/>
                        <a:t> Key</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Row</a:t>
                      </a:r>
                      <a:r>
                        <a:rPr lang="pt-BR" sz="1400" dirty="0"/>
                        <a:t> Key</a:t>
                      </a:r>
                      <a:endParaRPr lang="en-US" sz="1400" dirty="0"/>
                    </a:p>
                  </a:txBody>
                  <a:tcPr marL="91424" marR="91424" marT="45712" marB="45712"/>
                </a:tc>
                <a:tc>
                  <a:txBody>
                    <a:bodyPr/>
                    <a:lstStyle/>
                    <a:p>
                      <a:pPr algn="ctr"/>
                      <a:r>
                        <a:rPr lang="pt-BR" sz="1400" dirty="0" err="1"/>
                        <a:t>Object</a:t>
                      </a:r>
                      <a:r>
                        <a:rPr lang="pt-BR" sz="1400" dirty="0"/>
                        <a:t> ID</a:t>
                      </a:r>
                      <a:endParaRPr lang="en-US" sz="1400" dirty="0"/>
                    </a:p>
                  </a:txBody>
                  <a:tcPr marL="91424" marR="91424" marT="45712" marB="45712"/>
                </a:tc>
                <a:tc>
                  <a:txBody>
                    <a:bodyPr/>
                    <a:lstStyle/>
                    <a:p>
                      <a:pPr algn="ctr"/>
                      <a:r>
                        <a:rPr lang="pt-BR" sz="1400"/>
                        <a:t>UID</a:t>
                      </a:r>
                      <a:endParaRPr lang="en-US" sz="1400" dirty="0"/>
                    </a:p>
                  </a:txBody>
                  <a:tcPr marL="91424" marR="91424" marT="45712" marB="45712"/>
                </a:tc>
                <a:extLst>
                  <a:ext uri="{0D108BD9-81ED-4DB2-BD59-A6C34878D82A}">
                    <a16:rowId xmlns:a16="http://schemas.microsoft.com/office/drawing/2014/main" val="1691873790"/>
                  </a:ext>
                </a:extLst>
              </a:tr>
              <a:tr h="370776">
                <a:tc>
                  <a:txBody>
                    <a:bodyPr/>
                    <a:lstStyle/>
                    <a:p>
                      <a:r>
                        <a:rPr lang="pt-BR" sz="1400" dirty="0" err="1"/>
                        <a:t>Row</a:t>
                      </a:r>
                      <a:endParaRPr lang="en-US" sz="1400" dirty="0"/>
                    </a:p>
                  </a:txBody>
                  <a:tcPr marL="91424" marR="91424" marT="45712" marB="45712"/>
                </a:tc>
                <a:tc>
                  <a:txBody>
                    <a:bodyPr/>
                    <a:lstStyle/>
                    <a:p>
                      <a:pPr algn="ctr"/>
                      <a:r>
                        <a:rPr lang="pt-BR" sz="1400" dirty="0" err="1"/>
                        <a:t>Key:value</a:t>
                      </a:r>
                      <a:r>
                        <a:rPr lang="pt-BR" sz="1400" baseline="0" dirty="0"/>
                        <a:t> </a:t>
                      </a:r>
                      <a:r>
                        <a:rPr lang="pt-BR" sz="1400" baseline="0" dirty="0" err="1"/>
                        <a:t>pairs</a:t>
                      </a:r>
                      <a:endParaRPr lang="en-US" sz="1400" dirty="0"/>
                    </a:p>
                  </a:txBody>
                  <a:tcPr marL="91424" marR="91424" marT="45712" marB="45712"/>
                </a:tc>
                <a:tc>
                  <a:txBody>
                    <a:bodyPr/>
                    <a:lstStyle/>
                    <a:p>
                      <a:pPr algn="ctr"/>
                      <a:r>
                        <a:rPr lang="pt-BR" sz="1400" dirty="0" err="1"/>
                        <a:t>Row</a:t>
                      </a:r>
                      <a:endParaRPr lang="en-US" sz="1400" dirty="0"/>
                    </a:p>
                  </a:txBody>
                  <a:tcPr marL="91424" marR="91424" marT="45712" marB="45712"/>
                </a:tc>
                <a:tc>
                  <a:txBody>
                    <a:bodyPr/>
                    <a:lstStyle/>
                    <a:p>
                      <a:pPr algn="ctr"/>
                      <a:r>
                        <a:rPr lang="pt-BR" sz="1400" dirty="0" err="1"/>
                        <a:t>Document</a:t>
                      </a:r>
                      <a:endParaRPr lang="en-US" sz="1400" dirty="0"/>
                    </a:p>
                  </a:txBody>
                  <a:tcPr marL="91424" marR="91424" marT="45712" marB="45712"/>
                </a:tc>
                <a:tc>
                  <a:txBody>
                    <a:bodyPr/>
                    <a:lstStyle/>
                    <a:p>
                      <a:pPr algn="ctr"/>
                      <a:r>
                        <a:rPr lang="pt-BR" sz="1400" dirty="0"/>
                        <a:t>Nodes</a:t>
                      </a:r>
                      <a:endParaRPr lang="en-US" sz="1400" dirty="0"/>
                    </a:p>
                  </a:txBody>
                  <a:tcPr marL="91424" marR="91424" marT="45712" marB="45712"/>
                </a:tc>
                <a:extLst>
                  <a:ext uri="{0D108BD9-81ED-4DB2-BD59-A6C34878D82A}">
                    <a16:rowId xmlns:a16="http://schemas.microsoft.com/office/drawing/2014/main" val="2891353102"/>
                  </a:ext>
                </a:extLst>
              </a:tr>
              <a:tr h="370776">
                <a:tc>
                  <a:txBody>
                    <a:bodyPr/>
                    <a:lstStyle/>
                    <a:p>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extLst>
                  <a:ext uri="{0D108BD9-81ED-4DB2-BD59-A6C34878D82A}">
                    <a16:rowId xmlns:a16="http://schemas.microsoft.com/office/drawing/2014/main" val="2335209492"/>
                  </a:ext>
                </a:extLst>
              </a:tr>
              <a:tr h="518070">
                <a:tc>
                  <a:txBody>
                    <a:bodyPr/>
                    <a:lstStyle/>
                    <a:p>
                      <a:r>
                        <a:rPr lang="pt-BR" sz="1400" dirty="0" err="1"/>
                        <a:t>Column</a:t>
                      </a:r>
                      <a:r>
                        <a:rPr lang="pt-BR" sz="1400" baseline="0" dirty="0"/>
                        <a:t> </a:t>
                      </a:r>
                      <a:r>
                        <a:rPr lang="pt-BR" sz="1400" baseline="0" dirty="0" err="1"/>
                        <a:t>Name</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Column</a:t>
                      </a:r>
                      <a:r>
                        <a:rPr lang="pt-BR" sz="1400" dirty="0"/>
                        <a:t> </a:t>
                      </a:r>
                      <a:r>
                        <a:rPr lang="pt-BR" sz="1400" dirty="0" err="1"/>
                        <a:t>Name</a:t>
                      </a:r>
                      <a:r>
                        <a:rPr lang="pt-BR" sz="1400" dirty="0"/>
                        <a:t>/Key</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Properties</a:t>
                      </a:r>
                      <a:endParaRPr lang="en-US" sz="1400" dirty="0"/>
                    </a:p>
                  </a:txBody>
                  <a:tcPr marL="91424" marR="91424" marT="45712" marB="45712"/>
                </a:tc>
                <a:extLst>
                  <a:ext uri="{0D108BD9-81ED-4DB2-BD59-A6C34878D82A}">
                    <a16:rowId xmlns:a16="http://schemas.microsoft.com/office/drawing/2014/main" val="225122112"/>
                  </a:ext>
                </a:extLst>
              </a:tr>
              <a:tr h="370776">
                <a:tc>
                  <a:txBody>
                    <a:bodyPr/>
                    <a:lstStyle/>
                    <a:p>
                      <a:r>
                        <a:rPr lang="pt-BR" sz="1400" dirty="0" err="1"/>
                        <a:t>Column</a:t>
                      </a:r>
                      <a:r>
                        <a:rPr lang="pt-BR" sz="1400" dirty="0"/>
                        <a:t> </a:t>
                      </a:r>
                      <a:r>
                        <a:rPr lang="pt-BR" sz="1400" dirty="0" err="1"/>
                        <a:t>Value</a:t>
                      </a:r>
                      <a:endParaRPr lang="en-US" sz="1400" dirty="0"/>
                    </a:p>
                  </a:txBody>
                  <a:tcPr marL="91424" marR="91424" marT="45712" marB="45712"/>
                </a:tc>
                <a:tc>
                  <a:txBody>
                    <a:bodyPr/>
                    <a:lstStyle/>
                    <a:p>
                      <a:pPr algn="ctr"/>
                      <a:r>
                        <a:rPr lang="pt-BR" sz="1400" dirty="0" err="1"/>
                        <a:t>Values</a:t>
                      </a:r>
                      <a:endParaRPr lang="en-US" sz="1400" dirty="0"/>
                    </a:p>
                  </a:txBody>
                  <a:tcPr marL="91424" marR="91424" marT="45712" marB="45712"/>
                </a:tc>
                <a:tc>
                  <a:txBody>
                    <a:bodyPr/>
                    <a:lstStyle/>
                    <a:p>
                      <a:pPr algn="ctr"/>
                      <a:r>
                        <a:rPr lang="pt-BR" sz="1400" dirty="0" err="1"/>
                        <a:t>Column</a:t>
                      </a:r>
                      <a:r>
                        <a:rPr lang="pt-BR" sz="1400" dirty="0"/>
                        <a:t> </a:t>
                      </a:r>
                      <a:r>
                        <a:rPr lang="pt-BR" sz="1400" dirty="0" err="1"/>
                        <a:t>Value</a:t>
                      </a:r>
                      <a:endParaRPr lang="en-US" sz="1400" dirty="0"/>
                    </a:p>
                  </a:txBody>
                  <a:tcPr marL="91424" marR="91424" marT="45712" marB="45712"/>
                </a:tc>
                <a:tc>
                  <a:txBody>
                    <a:bodyPr/>
                    <a:lstStyle/>
                    <a:p>
                      <a:pPr algn="ctr"/>
                      <a:r>
                        <a:rPr lang="pt-BR" sz="1400" dirty="0" err="1"/>
                        <a:t>Value</a:t>
                      </a:r>
                      <a:endParaRPr lang="en-US" sz="1400" dirty="0"/>
                    </a:p>
                  </a:txBody>
                  <a:tcPr marL="91424" marR="91424" marT="45712" marB="45712"/>
                </a:tc>
                <a:tc>
                  <a:txBody>
                    <a:bodyPr/>
                    <a:lstStyle/>
                    <a:p>
                      <a:pPr algn="ctr"/>
                      <a:r>
                        <a:rPr lang="pt-BR" sz="1400" dirty="0" err="1"/>
                        <a:t>Value</a:t>
                      </a:r>
                      <a:endParaRPr lang="en-US" sz="1400" dirty="0"/>
                    </a:p>
                  </a:txBody>
                  <a:tcPr marL="91424" marR="91424" marT="45712" marB="45712"/>
                </a:tc>
                <a:extLst>
                  <a:ext uri="{0D108BD9-81ED-4DB2-BD59-A6C34878D82A}">
                    <a16:rowId xmlns:a16="http://schemas.microsoft.com/office/drawing/2014/main" val="852315641"/>
                  </a:ext>
                </a:extLst>
              </a:tr>
              <a:tr h="731393">
                <a:tc>
                  <a:txBody>
                    <a:bodyPr/>
                    <a:lstStyle/>
                    <a:p>
                      <a:r>
                        <a:rPr lang="pt-BR" sz="1400" dirty="0"/>
                        <a:t>JOIN</a:t>
                      </a:r>
                      <a:endParaRPr lang="en-US" sz="1400" dirty="0"/>
                    </a:p>
                  </a:txBody>
                  <a:tcPr marL="91424" marR="91424" marT="45712" marB="45712"/>
                </a:tc>
                <a:tc>
                  <a:txBody>
                    <a:bodyPr/>
                    <a:lstStyle/>
                    <a:p>
                      <a:pPr algn="ctr"/>
                      <a:r>
                        <a:rPr lang="pt-BR" sz="1400" dirty="0"/>
                        <a:t>Coleções Embutidas</a:t>
                      </a:r>
                      <a:endParaRPr lang="en-US" sz="1400" dirty="0"/>
                    </a:p>
                  </a:txBody>
                  <a:tcPr marL="91424" marR="91424" marT="45712" marB="45712"/>
                </a:tc>
                <a:tc>
                  <a:txBody>
                    <a:bodyPr/>
                    <a:lstStyle/>
                    <a:p>
                      <a:pPr algn="ctr"/>
                      <a:r>
                        <a:rPr lang="pt-BR" sz="1400" dirty="0"/>
                        <a:t>Coleções Embutidas</a:t>
                      </a:r>
                      <a:endParaRPr lang="en-US" sz="1400" dirty="0"/>
                    </a:p>
                  </a:txBody>
                  <a:tcPr marL="91424" marR="91424" marT="45712" marB="45712"/>
                </a:tc>
                <a:tc>
                  <a:txBody>
                    <a:bodyPr/>
                    <a:lstStyle/>
                    <a:p>
                      <a:pPr algn="ctr"/>
                      <a:r>
                        <a:rPr lang="pt-BR" sz="1400" dirty="0"/>
                        <a:t>Documento Embutido ou Referencia</a:t>
                      </a:r>
                      <a:endParaRPr lang="en-US" sz="1400" dirty="0"/>
                    </a:p>
                  </a:txBody>
                  <a:tcPr marL="91424" marR="91424" marT="45712" marB="45712"/>
                </a:tc>
                <a:tc>
                  <a:txBody>
                    <a:bodyPr/>
                    <a:lstStyle/>
                    <a:p>
                      <a:pPr algn="ctr"/>
                      <a:r>
                        <a:rPr lang="pt-BR" sz="1400" dirty="0"/>
                        <a:t>Transversal</a:t>
                      </a:r>
                      <a:endParaRPr lang="en-US" sz="1400" dirty="0"/>
                    </a:p>
                  </a:txBody>
                  <a:tcPr marL="91424" marR="91424" marT="45712" marB="45712"/>
                </a:tc>
                <a:extLst>
                  <a:ext uri="{0D108BD9-81ED-4DB2-BD59-A6C34878D82A}">
                    <a16:rowId xmlns:a16="http://schemas.microsoft.com/office/drawing/2014/main" val="3462755501"/>
                  </a:ext>
                </a:extLst>
              </a:tr>
            </a:tbl>
          </a:graphicData>
        </a:graphic>
      </p:graphicFrame>
    </p:spTree>
    <p:extLst>
      <p:ext uri="{BB962C8B-B14F-4D97-AF65-F5344CB8AC3E}">
        <p14:creationId xmlns:p14="http://schemas.microsoft.com/office/powerpoint/2010/main" val="2347435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Arquitetura</a:t>
            </a:r>
          </a:p>
        </p:txBody>
      </p:sp>
    </p:spTree>
    <p:extLst>
      <p:ext uri="{BB962C8B-B14F-4D97-AF65-F5344CB8AC3E}">
        <p14:creationId xmlns:p14="http://schemas.microsoft.com/office/powerpoint/2010/main" val="25699386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587817" y="724209"/>
            <a:ext cx="8229600" cy="504055"/>
          </a:xfrm>
        </p:spPr>
        <p:txBody>
          <a:bodyPr/>
          <a:lstStyle/>
          <a:p>
            <a:pPr marL="0" indent="0">
              <a:buNone/>
            </a:pPr>
            <a:r>
              <a:rPr lang="pt-BR" sz="2800" b="0" i="0" noProof="0" dirty="0">
                <a:solidFill>
                  <a:schemeClr val="bg2"/>
                </a:solidFill>
              </a:rPr>
              <a:t>Neo4j</a:t>
            </a:r>
            <a:r>
              <a:rPr lang="pt-BR" sz="2000" b="0" i="0" noProof="0" dirty="0">
                <a:solidFill>
                  <a:schemeClr val="bg2"/>
                </a:solidFill>
              </a:rPr>
              <a:t> é um dos bancos de dados de grafos mais </a:t>
            </a:r>
            <a:r>
              <a:rPr lang="pt-BR" sz="2000" b="0" i="0" dirty="0">
                <a:solidFill>
                  <a:schemeClr val="bg2"/>
                </a:solidFill>
              </a:rPr>
              <a:t>usados</a:t>
            </a:r>
            <a:endParaRPr lang="pt-BR" sz="2000" b="0" i="0" noProof="0" dirty="0">
              <a:solidFill>
                <a:schemeClr val="bg2"/>
              </a:solidFill>
            </a:endParaRPr>
          </a:p>
          <a:p>
            <a:pPr marL="0" indent="0">
              <a:buNone/>
            </a:pPr>
            <a:endParaRPr lang="pt-BR" sz="2000" b="0" i="0" noProof="0" dirty="0">
              <a:solidFill>
                <a:schemeClr val="bg2"/>
              </a:solidFill>
            </a:endParaRPr>
          </a:p>
          <a:p>
            <a:pPr marL="400050" lvl="1" indent="0">
              <a:buNone/>
            </a:pPr>
            <a:endParaRPr lang="pt-BR" sz="1800" b="0" i="0" noProof="0" dirty="0">
              <a:solidFill>
                <a:schemeClr val="bg2"/>
              </a:solidFill>
            </a:endParaRPr>
          </a:p>
        </p:txBody>
      </p:sp>
      <p:pic>
        <p:nvPicPr>
          <p:cNvPr id="2" name="Imagem 1">
            <a:extLst>
              <a:ext uri="{FF2B5EF4-FFF2-40B4-BE49-F238E27FC236}">
                <a16:creationId xmlns:a16="http://schemas.microsoft.com/office/drawing/2014/main" id="{C210E449-5983-4A5F-A273-5E4ADB0AA227}"/>
              </a:ext>
            </a:extLst>
          </p:cNvPr>
          <p:cNvPicPr>
            <a:picLocks noChangeAspect="1"/>
          </p:cNvPicPr>
          <p:nvPr/>
        </p:nvPicPr>
        <p:blipFill>
          <a:blip r:embed="rId3"/>
          <a:stretch>
            <a:fillRect/>
          </a:stretch>
        </p:blipFill>
        <p:spPr>
          <a:xfrm>
            <a:off x="666720" y="1463859"/>
            <a:ext cx="8071793" cy="4215181"/>
          </a:xfrm>
          <a:prstGeom prst="rect">
            <a:avLst/>
          </a:prstGeom>
        </p:spPr>
      </p:pic>
      <p:sp>
        <p:nvSpPr>
          <p:cNvPr id="5" name="CaixaDeTexto 4">
            <a:extLst>
              <a:ext uri="{FF2B5EF4-FFF2-40B4-BE49-F238E27FC236}">
                <a16:creationId xmlns:a16="http://schemas.microsoft.com/office/drawing/2014/main" id="{F179E427-327B-4AA6-8D77-CBDC3726FAB8}"/>
              </a:ext>
            </a:extLst>
          </p:cNvPr>
          <p:cNvSpPr txBox="1"/>
          <p:nvPr/>
        </p:nvSpPr>
        <p:spPr>
          <a:xfrm>
            <a:off x="-13901" y="6025"/>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5568834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3284" y="2334635"/>
            <a:ext cx="6717432" cy="2462518"/>
          </a:xfrm>
          <a:solidFill>
            <a:schemeClr val="tx2"/>
          </a:solidFill>
        </p:spPr>
        <p:txBody>
          <a:bodyPr>
            <a:normAutofit/>
          </a:bodyPr>
          <a:lstStyle/>
          <a:p>
            <a:pPr>
              <a:buClr>
                <a:schemeClr val="tx1"/>
              </a:buClr>
            </a:pPr>
            <a:r>
              <a:rPr lang="en-US" sz="2800" b="0" dirty="0" err="1">
                <a:solidFill>
                  <a:schemeClr val="bg2"/>
                </a:solidFill>
              </a:rPr>
              <a:t>Precursores</a:t>
            </a:r>
            <a:r>
              <a:rPr lang="en-US" sz="2800" b="0" dirty="0">
                <a:solidFill>
                  <a:schemeClr val="bg2"/>
                </a:solidFill>
              </a:rPr>
              <a:t> </a:t>
            </a:r>
          </a:p>
          <a:p>
            <a:pPr lvl="1">
              <a:buClr>
                <a:schemeClr val="tx1"/>
              </a:buClr>
            </a:pPr>
            <a:r>
              <a:rPr lang="en-US" sz="2400" b="0" dirty="0" err="1">
                <a:solidFill>
                  <a:schemeClr val="bg2"/>
                </a:solidFill>
              </a:rPr>
              <a:t>Sparksee</a:t>
            </a:r>
            <a:r>
              <a:rPr lang="en-US" sz="2400" b="0" dirty="0">
                <a:solidFill>
                  <a:schemeClr val="bg2"/>
                </a:solidFill>
              </a:rPr>
              <a:t> (DEX) (Java, 1</a:t>
            </a:r>
            <a:r>
              <a:rPr lang="en-US" sz="2400" b="0" baseline="30000" dirty="0">
                <a:solidFill>
                  <a:schemeClr val="bg2"/>
                </a:solidFill>
              </a:rPr>
              <a:t>st</a:t>
            </a:r>
            <a:r>
              <a:rPr lang="en-US" sz="2400" b="0" dirty="0">
                <a:solidFill>
                  <a:schemeClr val="bg2"/>
                </a:solidFill>
              </a:rPr>
              <a:t> 2008)</a:t>
            </a:r>
          </a:p>
          <a:p>
            <a:pPr lvl="1">
              <a:buClr>
                <a:schemeClr val="tx1"/>
              </a:buClr>
            </a:pPr>
            <a:r>
              <a:rPr lang="en-US" sz="2400" b="0" dirty="0">
                <a:solidFill>
                  <a:schemeClr val="bg2"/>
                </a:solidFill>
              </a:rPr>
              <a:t>Neo4j (Java, 1</a:t>
            </a:r>
            <a:r>
              <a:rPr lang="en-US" sz="2400" b="0" baseline="30000" dirty="0">
                <a:solidFill>
                  <a:schemeClr val="bg2"/>
                </a:solidFill>
              </a:rPr>
              <a:t>st</a:t>
            </a:r>
            <a:r>
              <a:rPr lang="en-US" sz="2400" b="0" dirty="0">
                <a:solidFill>
                  <a:schemeClr val="bg2"/>
                </a:solidFill>
              </a:rPr>
              <a:t> 2010) </a:t>
            </a:r>
          </a:p>
          <a:p>
            <a:pPr lvl="1">
              <a:buClr>
                <a:schemeClr val="tx1"/>
              </a:buClr>
            </a:pPr>
            <a:r>
              <a:rPr lang="en-US" sz="2400" b="0" dirty="0" err="1">
                <a:solidFill>
                  <a:schemeClr val="bg2"/>
                </a:solidFill>
              </a:rPr>
              <a:t>InfiniteGraph</a:t>
            </a:r>
            <a:r>
              <a:rPr lang="en-US" sz="2400" b="0" dirty="0">
                <a:solidFill>
                  <a:schemeClr val="bg2"/>
                </a:solidFill>
              </a:rPr>
              <a:t> (Java/C++, 1</a:t>
            </a:r>
            <a:r>
              <a:rPr lang="en-US" sz="2400" b="0" baseline="30000" dirty="0">
                <a:solidFill>
                  <a:schemeClr val="bg2"/>
                </a:solidFill>
              </a:rPr>
              <a:t>st</a:t>
            </a:r>
            <a:r>
              <a:rPr lang="en-US" sz="2400" b="0" dirty="0">
                <a:solidFill>
                  <a:schemeClr val="bg2"/>
                </a:solidFill>
              </a:rPr>
              <a:t> 2010)</a:t>
            </a:r>
          </a:p>
          <a:p>
            <a:pPr lvl="1">
              <a:buClr>
                <a:schemeClr val="tx1"/>
              </a:buClr>
            </a:pPr>
            <a:r>
              <a:rPr lang="en-US" sz="2400" b="0" dirty="0" err="1">
                <a:solidFill>
                  <a:schemeClr val="bg2"/>
                </a:solidFill>
              </a:rPr>
              <a:t>OrientDB</a:t>
            </a:r>
            <a:r>
              <a:rPr lang="en-US" sz="2400" b="0" dirty="0">
                <a:solidFill>
                  <a:schemeClr val="bg2"/>
                </a:solidFill>
              </a:rPr>
              <a:t> (Java, 1</a:t>
            </a:r>
            <a:r>
              <a:rPr lang="en-US" sz="2400" b="0" baseline="30000" dirty="0">
                <a:solidFill>
                  <a:schemeClr val="bg2"/>
                </a:solidFill>
              </a:rPr>
              <a:t>st</a:t>
            </a:r>
            <a:r>
              <a:rPr lang="en-US" sz="2400" b="0" dirty="0">
                <a:solidFill>
                  <a:schemeClr val="bg2"/>
                </a:solidFill>
              </a:rPr>
              <a:t> 2010)</a:t>
            </a:r>
          </a:p>
        </p:txBody>
      </p:sp>
      <p:pic>
        <p:nvPicPr>
          <p:cNvPr id="6" name="Picture 4">
            <a:extLst>
              <a:ext uri="{FF2B5EF4-FFF2-40B4-BE49-F238E27FC236}">
                <a16:creationId xmlns:a16="http://schemas.microsoft.com/office/drawing/2014/main" id="{72F7935D-3C14-4EA7-A54F-D11253D6E3CA}"/>
              </a:ext>
            </a:extLst>
          </p:cNvPr>
          <p:cNvPicPr>
            <a:picLocks noChangeAspect="1"/>
          </p:cNvPicPr>
          <p:nvPr/>
        </p:nvPicPr>
        <p:blipFill>
          <a:blip r:embed="rId2"/>
          <a:stretch>
            <a:fillRect/>
          </a:stretch>
        </p:blipFill>
        <p:spPr>
          <a:xfrm>
            <a:off x="611560" y="980728"/>
            <a:ext cx="2430270" cy="1080120"/>
          </a:xfrm>
          <a:prstGeom prst="rect">
            <a:avLst/>
          </a:prstGeom>
        </p:spPr>
      </p:pic>
      <p:sp>
        <p:nvSpPr>
          <p:cNvPr id="7" name="CaixaDeTexto 6">
            <a:extLst>
              <a:ext uri="{FF2B5EF4-FFF2-40B4-BE49-F238E27FC236}">
                <a16:creationId xmlns:a16="http://schemas.microsoft.com/office/drawing/2014/main" id="{9FF44309-BC2D-4B41-B8DE-166B487D2EFA}"/>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695704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236" y="1628801"/>
            <a:ext cx="8229600" cy="4176464"/>
          </a:xfrm>
          <a:solidFill>
            <a:schemeClr val="tx2"/>
          </a:solidFill>
        </p:spPr>
        <p:txBody>
          <a:bodyPr>
            <a:normAutofit/>
          </a:bodyPr>
          <a:lstStyle/>
          <a:p>
            <a:r>
              <a:rPr lang="en-US" sz="2400" b="0" dirty="0" err="1">
                <a:solidFill>
                  <a:schemeClr val="bg2"/>
                </a:solidFill>
              </a:rPr>
              <a:t>Componentes</a:t>
            </a:r>
            <a:r>
              <a:rPr lang="en-US" sz="2400" b="0" dirty="0">
                <a:solidFill>
                  <a:schemeClr val="bg2"/>
                </a:solidFill>
              </a:rPr>
              <a:t>:</a:t>
            </a:r>
          </a:p>
          <a:p>
            <a:pPr lvl="1"/>
            <a:r>
              <a:rPr lang="en-US" sz="2000" b="0" dirty="0">
                <a:solidFill>
                  <a:schemeClr val="bg2"/>
                </a:solidFill>
              </a:rPr>
              <a:t>Nodes / </a:t>
            </a:r>
            <a:r>
              <a:rPr lang="en-US" sz="2000" b="0" dirty="0" err="1">
                <a:solidFill>
                  <a:schemeClr val="bg2"/>
                </a:solidFill>
              </a:rPr>
              <a:t>nós</a:t>
            </a:r>
            <a:r>
              <a:rPr lang="en-US" sz="2000" b="0" dirty="0">
                <a:solidFill>
                  <a:schemeClr val="bg2"/>
                </a:solidFill>
              </a:rPr>
              <a:t> / vertices (+labels/properties)</a:t>
            </a:r>
          </a:p>
          <a:p>
            <a:pPr lvl="1"/>
            <a:r>
              <a:rPr lang="en-US" sz="2000" b="0" dirty="0">
                <a:solidFill>
                  <a:schemeClr val="bg2"/>
                </a:solidFill>
              </a:rPr>
              <a:t>Edges / </a:t>
            </a:r>
            <a:r>
              <a:rPr lang="en-US" sz="2000" b="0" dirty="0" err="1">
                <a:solidFill>
                  <a:schemeClr val="bg2"/>
                </a:solidFill>
              </a:rPr>
              <a:t>arestas</a:t>
            </a:r>
            <a:r>
              <a:rPr lang="en-US" sz="2000" b="0" dirty="0">
                <a:solidFill>
                  <a:schemeClr val="bg2"/>
                </a:solidFill>
              </a:rPr>
              <a:t> (+labels/properties)</a:t>
            </a:r>
          </a:p>
          <a:p>
            <a:pPr lvl="1"/>
            <a:r>
              <a:rPr lang="en-US" sz="2000" b="0" dirty="0" err="1">
                <a:solidFill>
                  <a:schemeClr val="bg2"/>
                </a:solidFill>
              </a:rPr>
              <a:t>Direção</a:t>
            </a:r>
            <a:endParaRPr lang="en-US" sz="2000" b="0" dirty="0">
              <a:solidFill>
                <a:schemeClr val="bg2"/>
              </a:solidFill>
            </a:endParaRPr>
          </a:p>
          <a:p>
            <a:pPr lvl="1"/>
            <a:r>
              <a:rPr lang="en-US" sz="2000" b="0" dirty="0" err="1">
                <a:solidFill>
                  <a:schemeClr val="bg2"/>
                </a:solidFill>
              </a:rPr>
              <a:t>Propriedades</a:t>
            </a:r>
            <a:r>
              <a:rPr lang="en-US" sz="2000" b="0" dirty="0">
                <a:solidFill>
                  <a:schemeClr val="bg2"/>
                </a:solidFill>
              </a:rPr>
              <a:t> </a:t>
            </a:r>
          </a:p>
          <a:p>
            <a:pPr>
              <a:spcBef>
                <a:spcPts val="1200"/>
              </a:spcBef>
            </a:pPr>
            <a:endParaRPr lang="en-US" sz="2400" b="0" dirty="0">
              <a:solidFill>
                <a:schemeClr val="bg2"/>
              </a:solidFill>
            </a:endParaRPr>
          </a:p>
          <a:p>
            <a:pPr>
              <a:spcBef>
                <a:spcPts val="1200"/>
              </a:spcBef>
            </a:pPr>
            <a:r>
              <a:rPr lang="en-US" sz="2400" b="0" dirty="0" err="1">
                <a:solidFill>
                  <a:schemeClr val="bg2"/>
                </a:solidFill>
              </a:rPr>
              <a:t>Suporta</a:t>
            </a:r>
            <a:r>
              <a:rPr lang="en-US" sz="2400" b="0" dirty="0">
                <a:solidFill>
                  <a:schemeClr val="bg2"/>
                </a:solidFill>
              </a:rPr>
              <a:t> graph-oriented queries</a:t>
            </a:r>
          </a:p>
          <a:p>
            <a:pPr lvl="1">
              <a:spcBef>
                <a:spcPts val="300"/>
              </a:spcBef>
            </a:pPr>
            <a:r>
              <a:rPr lang="en-US" sz="2000" b="0" i="1" dirty="0">
                <a:solidFill>
                  <a:schemeClr val="bg2"/>
                </a:solidFill>
              </a:rPr>
              <a:t>graph patterns</a:t>
            </a:r>
            <a:r>
              <a:rPr lang="en-US" sz="2000" b="0" dirty="0">
                <a:solidFill>
                  <a:schemeClr val="bg2"/>
                </a:solidFill>
              </a:rPr>
              <a:t>, </a:t>
            </a:r>
            <a:r>
              <a:rPr lang="en-US" sz="2000" b="0" i="1" dirty="0">
                <a:solidFill>
                  <a:schemeClr val="bg2"/>
                </a:solidFill>
              </a:rPr>
              <a:t>path patterns</a:t>
            </a:r>
          </a:p>
          <a:p>
            <a:pPr>
              <a:spcBef>
                <a:spcPts val="1200"/>
              </a:spcBef>
            </a:pPr>
            <a:endParaRPr lang="en-US" sz="2400" b="0" dirty="0">
              <a:solidFill>
                <a:schemeClr val="bg2"/>
              </a:solidFill>
            </a:endParaRPr>
          </a:p>
          <a:p>
            <a:pPr>
              <a:spcBef>
                <a:spcPts val="1200"/>
              </a:spcBef>
            </a:pPr>
            <a:r>
              <a:rPr lang="en-US" sz="2400" b="0" dirty="0" err="1">
                <a:solidFill>
                  <a:schemeClr val="bg2"/>
                </a:solidFill>
              </a:rPr>
              <a:t>Linguagens</a:t>
            </a:r>
            <a:r>
              <a:rPr lang="en-US" sz="2400" b="0" dirty="0">
                <a:solidFill>
                  <a:schemeClr val="bg2"/>
                </a:solidFill>
              </a:rPr>
              <a:t> </a:t>
            </a:r>
            <a:r>
              <a:rPr lang="en-US" sz="2400" b="0" dirty="0" err="1">
                <a:solidFill>
                  <a:schemeClr val="bg2"/>
                </a:solidFill>
              </a:rPr>
              <a:t>específicas</a:t>
            </a:r>
            <a:r>
              <a:rPr lang="en-US" sz="2400" b="0" dirty="0">
                <a:solidFill>
                  <a:schemeClr val="bg2"/>
                </a:solidFill>
              </a:rPr>
              <a:t> para </a:t>
            </a:r>
            <a:r>
              <a:rPr lang="en-US" sz="2400" b="0" dirty="0" err="1">
                <a:solidFill>
                  <a:schemeClr val="bg2"/>
                </a:solidFill>
              </a:rPr>
              <a:t>consultas</a:t>
            </a:r>
            <a:r>
              <a:rPr lang="en-US" sz="2400" b="0" dirty="0">
                <a:solidFill>
                  <a:schemeClr val="bg2"/>
                </a:solidFill>
              </a:rPr>
              <a:t> </a:t>
            </a:r>
            <a:r>
              <a:rPr lang="en-US" sz="2400" b="0" dirty="0" err="1">
                <a:solidFill>
                  <a:schemeClr val="bg2"/>
                </a:solidFill>
              </a:rPr>
              <a:t>em</a:t>
            </a:r>
            <a:r>
              <a:rPr lang="en-US" sz="2400" b="0" dirty="0">
                <a:solidFill>
                  <a:schemeClr val="bg2"/>
                </a:solidFill>
              </a:rPr>
              <a:t> </a:t>
            </a:r>
            <a:r>
              <a:rPr lang="en-US" sz="2400" b="0" dirty="0" err="1">
                <a:solidFill>
                  <a:schemeClr val="bg2"/>
                </a:solidFill>
              </a:rPr>
              <a:t>grafos</a:t>
            </a:r>
            <a:endParaRPr lang="en-US" sz="2000" b="0" dirty="0">
              <a:solidFill>
                <a:schemeClr val="bg2"/>
              </a:solidFill>
            </a:endParaRPr>
          </a:p>
        </p:txBody>
      </p:sp>
      <p:pic>
        <p:nvPicPr>
          <p:cNvPr id="6" name="Picture 5"/>
          <p:cNvPicPr>
            <a:picLocks noChangeAspect="1"/>
          </p:cNvPicPr>
          <p:nvPr/>
        </p:nvPicPr>
        <p:blipFill>
          <a:blip r:embed="rId3"/>
          <a:stretch>
            <a:fillRect/>
          </a:stretch>
        </p:blipFill>
        <p:spPr>
          <a:xfrm>
            <a:off x="6914129" y="2267176"/>
            <a:ext cx="2074333" cy="2074333"/>
          </a:xfrm>
          <a:prstGeom prst="rect">
            <a:avLst/>
          </a:prstGeom>
        </p:spPr>
      </p:pic>
      <p:pic>
        <p:nvPicPr>
          <p:cNvPr id="9" name="Picture 4">
            <a:extLst>
              <a:ext uri="{FF2B5EF4-FFF2-40B4-BE49-F238E27FC236}">
                <a16:creationId xmlns:a16="http://schemas.microsoft.com/office/drawing/2014/main" id="{1DED43AE-6F95-4624-8D86-90F41D7168EC}"/>
              </a:ext>
            </a:extLst>
          </p:cNvPr>
          <p:cNvPicPr>
            <a:picLocks noChangeAspect="1"/>
          </p:cNvPicPr>
          <p:nvPr/>
        </p:nvPicPr>
        <p:blipFill>
          <a:blip r:embed="rId4"/>
          <a:stretch>
            <a:fillRect/>
          </a:stretch>
        </p:blipFill>
        <p:spPr>
          <a:xfrm>
            <a:off x="755576" y="767592"/>
            <a:ext cx="1298045" cy="576909"/>
          </a:xfrm>
          <a:prstGeom prst="rect">
            <a:avLst/>
          </a:prstGeom>
        </p:spPr>
      </p:pic>
      <p:sp>
        <p:nvSpPr>
          <p:cNvPr id="10" name="CaixaDeTexto 9">
            <a:extLst>
              <a:ext uri="{FF2B5EF4-FFF2-40B4-BE49-F238E27FC236}">
                <a16:creationId xmlns:a16="http://schemas.microsoft.com/office/drawing/2014/main" id="{70D19C62-B7B9-41E4-AE41-A4A44541DA5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8401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6236" y="1628801"/>
            <a:ext cx="8229600" cy="3888432"/>
          </a:xfrm>
          <a:solidFill>
            <a:schemeClr val="tx2"/>
          </a:solidFill>
        </p:spPr>
        <p:txBody>
          <a:bodyPr/>
          <a:lstStyle/>
          <a:p>
            <a:r>
              <a:rPr lang="en-US" sz="2400" b="0" i="0" dirty="0"/>
              <a:t>Open source </a:t>
            </a:r>
            <a:r>
              <a:rPr lang="en-US" sz="2400" b="0" i="0" dirty="0" err="1"/>
              <a:t>escrito</a:t>
            </a:r>
            <a:r>
              <a:rPr lang="en-US" sz="2400" b="0" i="0" dirty="0"/>
              <a:t> </a:t>
            </a:r>
            <a:r>
              <a:rPr lang="en-US" sz="2400" b="0" i="0" dirty="0" err="1"/>
              <a:t>em</a:t>
            </a:r>
            <a:r>
              <a:rPr lang="en-US" sz="2400" b="0" i="0" dirty="0"/>
              <a:t> Java</a:t>
            </a:r>
          </a:p>
          <a:p>
            <a:pPr>
              <a:spcBef>
                <a:spcPts val="1200"/>
              </a:spcBef>
            </a:pPr>
            <a:r>
              <a:rPr lang="en-US" sz="2400" b="0" i="0" dirty="0" err="1"/>
              <a:t>Linguagem</a:t>
            </a:r>
            <a:r>
              <a:rPr lang="en-US" sz="2400" b="0" i="0" dirty="0"/>
              <a:t> </a:t>
            </a:r>
            <a:r>
              <a:rPr lang="en-US" sz="2400" b="0" i="0" dirty="0">
                <a:solidFill>
                  <a:srgbClr val="FF0000"/>
                </a:solidFill>
              </a:rPr>
              <a:t>Cypher</a:t>
            </a:r>
            <a:r>
              <a:rPr lang="en-US" sz="2400" b="0" i="0" dirty="0"/>
              <a:t> </a:t>
            </a:r>
          </a:p>
          <a:p>
            <a:pPr>
              <a:spcBef>
                <a:spcPts val="1200"/>
              </a:spcBef>
            </a:pPr>
            <a:r>
              <a:rPr lang="en-US" sz="2400" b="0" i="0" dirty="0" err="1"/>
              <a:t>Suporta</a:t>
            </a:r>
            <a:r>
              <a:rPr lang="en-US" sz="2400" b="0" i="0" dirty="0"/>
              <a:t> clusters  </a:t>
            </a:r>
          </a:p>
          <a:p>
            <a:pPr lvl="1">
              <a:spcBef>
                <a:spcPts val="72"/>
              </a:spcBef>
            </a:pPr>
            <a:r>
              <a:rPr lang="en-US" sz="2400" b="0" i="0" dirty="0" err="1"/>
              <a:t>Replicação</a:t>
            </a:r>
            <a:r>
              <a:rPr lang="en-US" sz="2400" b="0" i="0" dirty="0"/>
              <a:t> e </a:t>
            </a:r>
            <a:r>
              <a:rPr lang="en-US" sz="2400" b="0" i="0" dirty="0" err="1"/>
              <a:t>sharding</a:t>
            </a:r>
            <a:r>
              <a:rPr lang="en-US" sz="2400" b="0" i="0" dirty="0"/>
              <a:t> com </a:t>
            </a:r>
            <a:r>
              <a:rPr lang="en-US" sz="2400" b="0" i="0" dirty="0" err="1"/>
              <a:t>arquitetura</a:t>
            </a:r>
            <a:r>
              <a:rPr lang="en-US" sz="2400" b="0" i="0" dirty="0"/>
              <a:t> master-slave </a:t>
            </a:r>
          </a:p>
          <a:p>
            <a:pPr marL="354013" indent="-354013">
              <a:spcBef>
                <a:spcPts val="1200"/>
              </a:spcBef>
            </a:pPr>
            <a:r>
              <a:rPr lang="en-US" sz="2400" b="0" i="0" dirty="0"/>
              <a:t>Cases: </a:t>
            </a:r>
            <a:r>
              <a:rPr lang="en-US" sz="2400" b="0" i="0" dirty="0" err="1"/>
              <a:t>ebay</a:t>
            </a:r>
            <a:r>
              <a:rPr lang="en-US" sz="2400" b="0" i="0" dirty="0"/>
              <a:t>, Walmart, Cisco, National Geographic, TomTom, 		Lufthansa, ...</a:t>
            </a:r>
          </a:p>
        </p:txBody>
      </p:sp>
      <p:pic>
        <p:nvPicPr>
          <p:cNvPr id="5" name="Picture 4"/>
          <p:cNvPicPr>
            <a:picLocks noChangeAspect="1"/>
          </p:cNvPicPr>
          <p:nvPr/>
        </p:nvPicPr>
        <p:blipFill>
          <a:blip r:embed="rId2"/>
          <a:stretch>
            <a:fillRect/>
          </a:stretch>
        </p:blipFill>
        <p:spPr>
          <a:xfrm>
            <a:off x="683568" y="908720"/>
            <a:ext cx="1298045" cy="576909"/>
          </a:xfrm>
          <a:prstGeom prst="rect">
            <a:avLst/>
          </a:prstGeom>
        </p:spPr>
      </p:pic>
      <p:sp>
        <p:nvSpPr>
          <p:cNvPr id="7" name="CaixaDeTexto 6">
            <a:extLst>
              <a:ext uri="{FF2B5EF4-FFF2-40B4-BE49-F238E27FC236}">
                <a16:creationId xmlns:a16="http://schemas.microsoft.com/office/drawing/2014/main" id="{5427F36C-9FFC-4E58-8197-B04DFA4C7A3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3091150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38924" y="897795"/>
            <a:ext cx="1298045" cy="576909"/>
          </a:xfrm>
          <a:prstGeom prst="rect">
            <a:avLst/>
          </a:prstGeom>
        </p:spPr>
      </p:pic>
      <p:sp>
        <p:nvSpPr>
          <p:cNvPr id="22" name="Rounded Rectangle 35">
            <a:extLst>
              <a:ext uri="{FF2B5EF4-FFF2-40B4-BE49-F238E27FC236}">
                <a16:creationId xmlns:a16="http://schemas.microsoft.com/office/drawing/2014/main" id="{F1C2B436-0E77-4EB7-9403-56C0E0D162E5}"/>
              </a:ext>
            </a:extLst>
          </p:cNvPr>
          <p:cNvSpPr/>
          <p:nvPr/>
        </p:nvSpPr>
        <p:spPr>
          <a:xfrm>
            <a:off x="1687947" y="2740876"/>
            <a:ext cx="5449454" cy="832988"/>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b" anchorCtr="1"/>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Core API</a:t>
            </a:r>
          </a:p>
        </p:txBody>
      </p:sp>
      <p:sp>
        <p:nvSpPr>
          <p:cNvPr id="24" name="Rounded Rectangle 32">
            <a:extLst>
              <a:ext uri="{FF2B5EF4-FFF2-40B4-BE49-F238E27FC236}">
                <a16:creationId xmlns:a16="http://schemas.microsoft.com/office/drawing/2014/main" id="{8EA29096-BA16-444C-A383-B05AFF00E90F}"/>
              </a:ext>
            </a:extLst>
          </p:cNvPr>
          <p:cNvSpPr/>
          <p:nvPr/>
        </p:nvSpPr>
        <p:spPr>
          <a:xfrm>
            <a:off x="1687947" y="1904448"/>
            <a:ext cx="3103417" cy="836428"/>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REST API</a:t>
            </a:r>
          </a:p>
        </p:txBody>
      </p:sp>
      <p:sp>
        <p:nvSpPr>
          <p:cNvPr id="25" name="Rounded Rectangle 33">
            <a:extLst>
              <a:ext uri="{FF2B5EF4-FFF2-40B4-BE49-F238E27FC236}">
                <a16:creationId xmlns:a16="http://schemas.microsoft.com/office/drawing/2014/main" id="{FA9370D3-A315-4ADE-888E-2844CFD2A6FD}"/>
              </a:ext>
            </a:extLst>
          </p:cNvPr>
          <p:cNvSpPr/>
          <p:nvPr/>
        </p:nvSpPr>
        <p:spPr>
          <a:xfrm>
            <a:off x="4412674" y="2320942"/>
            <a:ext cx="2724727"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JVM Language Bindings</a:t>
            </a:r>
          </a:p>
        </p:txBody>
      </p:sp>
      <p:sp>
        <p:nvSpPr>
          <p:cNvPr id="26" name="Rounded Rectangle 34">
            <a:extLst>
              <a:ext uri="{FF2B5EF4-FFF2-40B4-BE49-F238E27FC236}">
                <a16:creationId xmlns:a16="http://schemas.microsoft.com/office/drawing/2014/main" id="{F2D8B2CD-244E-41BD-B5B8-C009B486049A}"/>
              </a:ext>
            </a:extLst>
          </p:cNvPr>
          <p:cNvSpPr/>
          <p:nvPr/>
        </p:nvSpPr>
        <p:spPr>
          <a:xfrm>
            <a:off x="3050310" y="2740876"/>
            <a:ext cx="2341417"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Traversal Framework</a:t>
            </a:r>
          </a:p>
        </p:txBody>
      </p:sp>
      <p:sp>
        <p:nvSpPr>
          <p:cNvPr id="27" name="Rounded Rectangle 37">
            <a:extLst>
              <a:ext uri="{FF2B5EF4-FFF2-40B4-BE49-F238E27FC236}">
                <a16:creationId xmlns:a16="http://schemas.microsoft.com/office/drawing/2014/main" id="{3E4830C7-52B3-41D1-81FA-F50F400BAA45}"/>
              </a:ext>
            </a:extLst>
          </p:cNvPr>
          <p:cNvSpPr/>
          <p:nvPr/>
        </p:nvSpPr>
        <p:spPr>
          <a:xfrm>
            <a:off x="1687947" y="3566659"/>
            <a:ext cx="5449454"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Caches</a:t>
            </a:r>
          </a:p>
        </p:txBody>
      </p:sp>
      <p:sp>
        <p:nvSpPr>
          <p:cNvPr id="28" name="Rounded Rectangle 38">
            <a:extLst>
              <a:ext uri="{FF2B5EF4-FFF2-40B4-BE49-F238E27FC236}">
                <a16:creationId xmlns:a16="http://schemas.microsoft.com/office/drawing/2014/main" id="{4FA7678B-7FDE-49D8-857A-5C0E25D8A0E6}"/>
              </a:ext>
            </a:extLst>
          </p:cNvPr>
          <p:cNvSpPr/>
          <p:nvPr/>
        </p:nvSpPr>
        <p:spPr>
          <a:xfrm>
            <a:off x="1687947" y="3971315"/>
            <a:ext cx="5449454"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Memory-Mapped (N)IO</a:t>
            </a:r>
          </a:p>
        </p:txBody>
      </p:sp>
      <p:sp>
        <p:nvSpPr>
          <p:cNvPr id="29" name="Rounded Rectangle 39">
            <a:extLst>
              <a:ext uri="{FF2B5EF4-FFF2-40B4-BE49-F238E27FC236}">
                <a16:creationId xmlns:a16="http://schemas.microsoft.com/office/drawing/2014/main" id="{45C03D62-E3C8-49D9-8B39-2AB89BE82B8B}"/>
              </a:ext>
            </a:extLst>
          </p:cNvPr>
          <p:cNvSpPr/>
          <p:nvPr/>
        </p:nvSpPr>
        <p:spPr>
          <a:xfrm>
            <a:off x="1687947" y="4388939"/>
            <a:ext cx="5449454"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2"/>
                </a:solidFill>
                <a:effectLst/>
                <a:uLnTx/>
                <a:uFillTx/>
                <a:latin typeface="Calibri"/>
                <a:ea typeface="+mn-ea"/>
                <a:cs typeface="Calibri" panose="020F0502020204030204" pitchFamily="34" charset="0"/>
              </a:rPr>
              <a:t>Filesystem</a:t>
            </a:r>
            <a:endPar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grpSp>
        <p:nvGrpSpPr>
          <p:cNvPr id="30" name="Group 44">
            <a:extLst>
              <a:ext uri="{FF2B5EF4-FFF2-40B4-BE49-F238E27FC236}">
                <a16:creationId xmlns:a16="http://schemas.microsoft.com/office/drawing/2014/main" id="{3E722BAF-F372-49E3-AB9B-98F0ADC1600F}"/>
              </a:ext>
            </a:extLst>
          </p:cNvPr>
          <p:cNvGrpSpPr/>
          <p:nvPr/>
        </p:nvGrpSpPr>
        <p:grpSpPr>
          <a:xfrm>
            <a:off x="4791364" y="1892902"/>
            <a:ext cx="2346037" cy="431554"/>
            <a:chOff x="4791364" y="1892902"/>
            <a:chExt cx="2346037" cy="431554"/>
          </a:xfrm>
        </p:grpSpPr>
        <p:sp>
          <p:nvSpPr>
            <p:cNvPr id="31" name="Rounded Rectangle 40">
              <a:extLst>
                <a:ext uri="{FF2B5EF4-FFF2-40B4-BE49-F238E27FC236}">
                  <a16:creationId xmlns:a16="http://schemas.microsoft.com/office/drawing/2014/main" id="{6C9587BD-69EA-4E0E-8DE1-09A9FF613244}"/>
                </a:ext>
              </a:extLst>
            </p:cNvPr>
            <p:cNvSpPr/>
            <p:nvPr/>
          </p:nvSpPr>
          <p:spPr>
            <a:xfrm>
              <a:off x="4791364" y="1904448"/>
              <a:ext cx="600363"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Java</a:t>
              </a:r>
            </a:p>
          </p:txBody>
        </p:sp>
        <p:sp>
          <p:nvSpPr>
            <p:cNvPr id="32" name="Rounded Rectangle 41">
              <a:extLst>
                <a:ext uri="{FF2B5EF4-FFF2-40B4-BE49-F238E27FC236}">
                  <a16:creationId xmlns:a16="http://schemas.microsoft.com/office/drawing/2014/main" id="{DE5418C6-3B76-43A6-BE04-A3ED62E9ABAD}"/>
                </a:ext>
              </a:extLst>
            </p:cNvPr>
            <p:cNvSpPr/>
            <p:nvPr/>
          </p:nvSpPr>
          <p:spPr>
            <a:xfrm>
              <a:off x="5391727" y="1906205"/>
              <a:ext cx="600363"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Ruby</a:t>
              </a:r>
            </a:p>
          </p:txBody>
        </p:sp>
        <p:sp>
          <p:nvSpPr>
            <p:cNvPr id="33" name="Rounded Rectangle 42">
              <a:extLst>
                <a:ext uri="{FF2B5EF4-FFF2-40B4-BE49-F238E27FC236}">
                  <a16:creationId xmlns:a16="http://schemas.microsoft.com/office/drawing/2014/main" id="{12F5A2E8-CFD4-46FF-ACBB-2748CB87E7B6}"/>
                </a:ext>
              </a:extLst>
            </p:cNvPr>
            <p:cNvSpPr/>
            <p:nvPr/>
          </p:nvSpPr>
          <p:spPr>
            <a:xfrm>
              <a:off x="6537038" y="1907962"/>
              <a:ext cx="600363"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chemeClr val="bg2"/>
                  </a:solidFill>
                  <a:effectLst/>
                  <a:uLnTx/>
                  <a:uFillTx/>
                  <a:latin typeface="Calibri"/>
                  <a:ea typeface="+mn-ea"/>
                  <a:cs typeface="Calibri" panose="020F0502020204030204" pitchFamily="34" charset="0"/>
                </a:rPr>
                <a:t>Clojure</a:t>
              </a:r>
              <a:endParaRPr kumimoji="0" lang="en-US" sz="105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34" name="TextBox 43">
              <a:extLst>
                <a:ext uri="{FF2B5EF4-FFF2-40B4-BE49-F238E27FC236}">
                  <a16:creationId xmlns:a16="http://schemas.microsoft.com/office/drawing/2014/main" id="{0EA1C65A-1272-47C3-8447-92BA12E3F621}"/>
                </a:ext>
              </a:extLst>
            </p:cNvPr>
            <p:cNvSpPr txBox="1"/>
            <p:nvPr/>
          </p:nvSpPr>
          <p:spPr>
            <a:xfrm>
              <a:off x="6096000" y="1892902"/>
              <a:ext cx="34403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a:t>
              </a:r>
            </a:p>
          </p:txBody>
        </p:sp>
      </p:grpSp>
      <p:sp>
        <p:nvSpPr>
          <p:cNvPr id="35" name="Rounded Rectangle 15">
            <a:extLst>
              <a:ext uri="{FF2B5EF4-FFF2-40B4-BE49-F238E27FC236}">
                <a16:creationId xmlns:a16="http://schemas.microsoft.com/office/drawing/2014/main" id="{304BE605-4377-4BE3-9DDB-F84C01DBE10E}"/>
              </a:ext>
            </a:extLst>
          </p:cNvPr>
          <p:cNvSpPr/>
          <p:nvPr/>
        </p:nvSpPr>
        <p:spPr>
          <a:xfrm>
            <a:off x="5391728" y="2737436"/>
            <a:ext cx="1745674"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Graph Matching</a:t>
            </a:r>
          </a:p>
        </p:txBody>
      </p:sp>
      <p:sp>
        <p:nvSpPr>
          <p:cNvPr id="20" name="CaixaDeTexto 19">
            <a:extLst>
              <a:ext uri="{FF2B5EF4-FFF2-40B4-BE49-F238E27FC236}">
                <a16:creationId xmlns:a16="http://schemas.microsoft.com/office/drawing/2014/main" id="{5B3A4464-BF69-4576-A809-1717A03CABFA}"/>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00327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900" decel="100000" fill="hold"/>
                                        <p:tgtEl>
                                          <p:spTgt spid="2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900" decel="100000" fill="hold"/>
                                        <p:tgtEl>
                                          <p:spTgt spid="2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900" decel="100000" fill="hold"/>
                                        <p:tgtEl>
                                          <p:spTgt spid="2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900" decel="100000" fill="hold"/>
                                        <p:tgtEl>
                                          <p:spTgt spid="22"/>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900" decel="100000" fill="hold"/>
                                        <p:tgtEl>
                                          <p:spTgt spid="26"/>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900" decel="100000" fill="hold"/>
                                        <p:tgtEl>
                                          <p:spTgt spid="35"/>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900" decel="100000" fill="hold"/>
                                        <p:tgtEl>
                                          <p:spTgt spid="25"/>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900" decel="100000" fill="hold"/>
                                        <p:tgtEl>
                                          <p:spTgt spid="30"/>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anim calcmode="lin" valueType="num">
                                      <p:cBhvr>
                                        <p:cTn id="72" dur="1000" fill="hold"/>
                                        <p:tgtEl>
                                          <p:spTgt spid="24"/>
                                        </p:tgtEl>
                                        <p:attrNameLst>
                                          <p:attrName>ppt_x</p:attrName>
                                        </p:attrNameLst>
                                      </p:cBhvr>
                                      <p:tavLst>
                                        <p:tav tm="0">
                                          <p:val>
                                            <p:strVal val="#ppt_x"/>
                                          </p:val>
                                        </p:tav>
                                        <p:tav tm="100000">
                                          <p:val>
                                            <p:strVal val="#ppt_x"/>
                                          </p:val>
                                        </p:tav>
                                      </p:tavLst>
                                    </p:anim>
                                    <p:anim calcmode="lin" valueType="num">
                                      <p:cBhvr>
                                        <p:cTn id="73" dur="900" decel="100000" fill="hold"/>
                                        <p:tgtEl>
                                          <p:spTgt spid="24"/>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29" grpId="0" animBg="1"/>
      <p:bldP spid="3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922977" y="523434"/>
            <a:ext cx="1298045" cy="576909"/>
          </a:xfrm>
          <a:prstGeom prst="rect">
            <a:avLst/>
          </a:prstGeom>
        </p:spPr>
      </p:pic>
      <p:sp>
        <p:nvSpPr>
          <p:cNvPr id="4" name="CaixaDeTexto 3">
            <a:extLst>
              <a:ext uri="{FF2B5EF4-FFF2-40B4-BE49-F238E27FC236}">
                <a16:creationId xmlns:a16="http://schemas.microsoft.com/office/drawing/2014/main" id="{B1FC9F66-48B5-4918-953C-CF742725B795}"/>
              </a:ext>
            </a:extLst>
          </p:cNvPr>
          <p:cNvSpPr txBox="1"/>
          <p:nvPr/>
        </p:nvSpPr>
        <p:spPr>
          <a:xfrm>
            <a:off x="385421" y="1305341"/>
            <a:ext cx="8373156" cy="4247317"/>
          </a:xfrm>
          <a:prstGeom prst="rect">
            <a:avLst/>
          </a:prstGeom>
          <a:solidFill>
            <a:schemeClr val="tx2"/>
          </a:solid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1" i="0" u="none" strike="noStrike" kern="1200" cap="none" spc="0" normalizeH="0" baseline="0" noProof="0" dirty="0" err="1">
                <a:ln>
                  <a:noFill/>
                </a:ln>
                <a:solidFill>
                  <a:srgbClr val="EEECE1">
                    <a:lumMod val="10000"/>
                  </a:srgbClr>
                </a:solidFill>
                <a:effectLst/>
                <a:uLnTx/>
                <a:uFillTx/>
                <a:latin typeface="Calibri"/>
                <a:ea typeface="+mn-ea"/>
                <a:cs typeface="Arial" charset="0"/>
              </a:rPr>
              <a:t>Traversal</a:t>
            </a:r>
            <a:r>
              <a:rPr kumimoji="0" lang="pt-BR" sz="2000" b="1" i="0" u="none" strike="noStrike" kern="1200" cap="none" spc="0" normalizeH="0" baseline="0" noProof="0" dirty="0">
                <a:ln>
                  <a:noFill/>
                </a:ln>
                <a:solidFill>
                  <a:srgbClr val="EEECE1">
                    <a:lumMod val="10000"/>
                  </a:srgbClr>
                </a:solidFill>
                <a:effectLst/>
                <a:uLnTx/>
                <a:uFillTx/>
                <a:latin typeface="Calibri"/>
                <a:ea typeface="+mn-ea"/>
                <a:cs typeface="Arial" charset="0"/>
              </a:rPr>
              <a:t> Framework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(Travessia):</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consiste de algumas interfaces com adição de nós e relacionamentos como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TraversalDescription</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Evaluator</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Traverser</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e</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Uniqueness</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Interface Path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é utilizado para representar uma posição no grafo quando avaliado esta posição. </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Interface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PathExpander</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importante para as travessias. </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Interfaces avançadas quando é necessário um controle explícito da ordem de travessia: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BranchSelector</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BranchOrderingPolicy</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e</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TraversalBranch</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a:t>
            </a:r>
          </a:p>
        </p:txBody>
      </p:sp>
      <p:sp>
        <p:nvSpPr>
          <p:cNvPr id="9" name="CaixaDeTexto 8">
            <a:extLst>
              <a:ext uri="{FF2B5EF4-FFF2-40B4-BE49-F238E27FC236}">
                <a16:creationId xmlns:a16="http://schemas.microsoft.com/office/drawing/2014/main" id="{DF329183-6D26-407E-845D-F2B8F213A73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6741074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836712"/>
            <a:ext cx="8229600" cy="664121"/>
          </a:xfrm>
          <a:prstGeom prst="rect">
            <a:avLst/>
          </a:prstGeom>
        </p:spPr>
        <p:txBody>
          <a:bodyPr/>
          <a:lstStyle/>
          <a:p>
            <a:pPr algn="l"/>
            <a:r>
              <a:rPr lang="en-US" sz="2400" b="0" dirty="0"/>
              <a:t>Neo4J - Cypher</a:t>
            </a:r>
          </a:p>
        </p:txBody>
      </p:sp>
      <p:sp>
        <p:nvSpPr>
          <p:cNvPr id="4" name="Content Placeholder 3"/>
          <p:cNvSpPr>
            <a:spLocks noGrp="1"/>
          </p:cNvSpPr>
          <p:nvPr>
            <p:ph idx="1"/>
          </p:nvPr>
        </p:nvSpPr>
        <p:spPr>
          <a:xfrm>
            <a:off x="446236" y="1628801"/>
            <a:ext cx="8229600" cy="3528392"/>
          </a:xfrm>
          <a:solidFill>
            <a:schemeClr val="tx2"/>
          </a:solidFill>
        </p:spPr>
        <p:txBody>
          <a:bodyPr>
            <a:noAutofit/>
          </a:bodyPr>
          <a:lstStyle/>
          <a:p>
            <a:pPr>
              <a:spcBef>
                <a:spcPts val="1200"/>
              </a:spcBef>
              <a:buClr>
                <a:schemeClr val="tx1"/>
              </a:buClr>
            </a:pPr>
            <a:r>
              <a:rPr lang="en-US" dirty="0">
                <a:solidFill>
                  <a:srgbClr val="C0504D"/>
                </a:solidFill>
              </a:rPr>
              <a:t>Node</a:t>
            </a:r>
          </a:p>
          <a:p>
            <a:pPr lvl="1">
              <a:buClr>
                <a:schemeClr val="tx1"/>
              </a:buClr>
            </a:pPr>
            <a:r>
              <a:rPr lang="en-US" dirty="0"/>
              <a:t>Conjunto de </a:t>
            </a:r>
            <a:r>
              <a:rPr lang="en-US" i="1" dirty="0">
                <a:solidFill>
                  <a:schemeClr val="accent1"/>
                </a:solidFill>
              </a:rPr>
              <a:t>labels</a:t>
            </a:r>
            <a:r>
              <a:rPr lang="en-US" dirty="0"/>
              <a:t> </a:t>
            </a:r>
          </a:p>
          <a:p>
            <a:pPr lvl="1">
              <a:buClr>
                <a:schemeClr val="tx1"/>
              </a:buClr>
            </a:pPr>
            <a:r>
              <a:rPr lang="en-US" dirty="0"/>
              <a:t>Conjunto de </a:t>
            </a:r>
            <a:r>
              <a:rPr lang="en-US" i="1" dirty="0">
                <a:solidFill>
                  <a:schemeClr val="accent1"/>
                </a:solidFill>
              </a:rPr>
              <a:t>properties</a:t>
            </a:r>
            <a:r>
              <a:rPr lang="en-US" dirty="0"/>
              <a:t> </a:t>
            </a:r>
            <a:r>
              <a:rPr lang="en-US" dirty="0" err="1">
                <a:solidFill>
                  <a:srgbClr val="FF5050"/>
                </a:solidFill>
                <a:latin typeface="+mj-lt"/>
              </a:rPr>
              <a:t>key:value</a:t>
            </a:r>
            <a:endParaRPr lang="en-US" dirty="0">
              <a:solidFill>
                <a:srgbClr val="FF5050"/>
              </a:solidFill>
              <a:latin typeface="+mj-lt"/>
            </a:endParaRPr>
          </a:p>
          <a:p>
            <a:pPr lvl="1">
              <a:buClr>
                <a:schemeClr val="tx1"/>
              </a:buClr>
            </a:pPr>
            <a:endParaRPr lang="en-US" dirty="0"/>
          </a:p>
          <a:p>
            <a:pPr>
              <a:spcBef>
                <a:spcPts val="1200"/>
              </a:spcBef>
              <a:buClr>
                <a:schemeClr val="tx1"/>
              </a:buClr>
            </a:pPr>
            <a:r>
              <a:rPr lang="en-US" dirty="0">
                <a:solidFill>
                  <a:srgbClr val="C0504D"/>
                </a:solidFill>
              </a:rPr>
              <a:t>Edge</a:t>
            </a:r>
            <a:r>
              <a:rPr lang="en-US" dirty="0"/>
              <a:t> (relationship)</a:t>
            </a:r>
          </a:p>
          <a:p>
            <a:pPr lvl="1">
              <a:buClr>
                <a:schemeClr val="tx1"/>
              </a:buClr>
            </a:pPr>
            <a:r>
              <a:rPr lang="en-US" dirty="0" err="1"/>
              <a:t>Direção</a:t>
            </a:r>
            <a:r>
              <a:rPr lang="en-US" dirty="0"/>
              <a:t>: </a:t>
            </a:r>
            <a:r>
              <a:rPr lang="en-US" dirty="0" err="1"/>
              <a:t>node</a:t>
            </a:r>
            <a:r>
              <a:rPr lang="en-US" dirty="0" err="1">
                <a:sym typeface="Wingdings"/>
              </a:rPr>
              <a:t>node</a:t>
            </a:r>
            <a:endParaRPr lang="en-US" dirty="0">
              <a:sym typeface="Wingdings"/>
            </a:endParaRPr>
          </a:p>
          <a:p>
            <a:pPr lvl="1">
              <a:buClr>
                <a:schemeClr val="tx1"/>
              </a:buClr>
            </a:pPr>
            <a:r>
              <a:rPr lang="en-US" dirty="0" err="1">
                <a:sym typeface="Wingdings"/>
              </a:rPr>
              <a:t>Tem</a:t>
            </a:r>
            <a:r>
              <a:rPr lang="en-US" dirty="0">
                <a:sym typeface="Wingdings"/>
              </a:rPr>
              <a:t> um </a:t>
            </a:r>
            <a:r>
              <a:rPr lang="en-US" i="1" dirty="0">
                <a:solidFill>
                  <a:schemeClr val="accent1"/>
                </a:solidFill>
                <a:sym typeface="Wingdings"/>
              </a:rPr>
              <a:t>name</a:t>
            </a:r>
          </a:p>
          <a:p>
            <a:pPr lvl="1">
              <a:buClr>
                <a:schemeClr val="tx1"/>
              </a:buClr>
            </a:pPr>
            <a:r>
              <a:rPr lang="en-US" dirty="0" err="1">
                <a:sym typeface="Wingdings"/>
              </a:rPr>
              <a:t>Tem</a:t>
            </a:r>
            <a:r>
              <a:rPr lang="en-US" dirty="0">
                <a:sym typeface="Wingdings"/>
              </a:rPr>
              <a:t> um conjunto de </a:t>
            </a:r>
            <a:r>
              <a:rPr lang="en-US" i="1" dirty="0">
                <a:solidFill>
                  <a:schemeClr val="accent1"/>
                </a:solidFill>
                <a:sym typeface="Wingdings"/>
              </a:rPr>
              <a:t>properties</a:t>
            </a:r>
            <a:r>
              <a:rPr lang="en-US" dirty="0">
                <a:sym typeface="Wingdings"/>
              </a:rPr>
              <a:t> </a:t>
            </a:r>
            <a:endParaRPr lang="en-US" dirty="0"/>
          </a:p>
        </p:txBody>
      </p:sp>
      <p:sp>
        <p:nvSpPr>
          <p:cNvPr id="5" name="CaixaDeTexto 4">
            <a:extLst>
              <a:ext uri="{FF2B5EF4-FFF2-40B4-BE49-F238E27FC236}">
                <a16:creationId xmlns:a16="http://schemas.microsoft.com/office/drawing/2014/main" id="{00B171AA-5EFF-4BF1-8B4D-16888943F314}"/>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72834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6A61DAD-299F-45CD-9046-E04690EBB184}"/>
              </a:ext>
            </a:extLst>
          </p:cNvPr>
          <p:cNvPicPr>
            <a:picLocks noChangeAspect="1"/>
          </p:cNvPicPr>
          <p:nvPr/>
        </p:nvPicPr>
        <p:blipFill>
          <a:blip r:embed="rId3"/>
          <a:stretch>
            <a:fillRect/>
          </a:stretch>
        </p:blipFill>
        <p:spPr>
          <a:xfrm>
            <a:off x="909936" y="1854251"/>
            <a:ext cx="7056784" cy="3615936"/>
          </a:xfrm>
          <a:prstGeom prst="rect">
            <a:avLst/>
          </a:prstGeom>
        </p:spPr>
      </p:pic>
      <p:sp>
        <p:nvSpPr>
          <p:cNvPr id="7" name="Title 2">
            <a:extLst>
              <a:ext uri="{FF2B5EF4-FFF2-40B4-BE49-F238E27FC236}">
                <a16:creationId xmlns:a16="http://schemas.microsoft.com/office/drawing/2014/main" id="{1E512561-A687-45BC-92D2-A2F058DEA79E}"/>
              </a:ext>
            </a:extLst>
          </p:cNvPr>
          <p:cNvSpPr txBox="1">
            <a:spLocks/>
          </p:cNvSpPr>
          <p:nvPr/>
        </p:nvSpPr>
        <p:spPr>
          <a:xfrm>
            <a:off x="323528" y="836712"/>
            <a:ext cx="8229600" cy="664121"/>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en-US" sz="2400" b="0" i="0" kern="0">
                <a:solidFill>
                  <a:schemeClr val="bg2"/>
                </a:solidFill>
              </a:rPr>
              <a:t>Neo4J - Cypher</a:t>
            </a:r>
            <a:endParaRPr lang="en-US" sz="2400" b="0" i="0" kern="0" dirty="0">
              <a:solidFill>
                <a:schemeClr val="bg2"/>
              </a:solidFill>
            </a:endParaRPr>
          </a:p>
        </p:txBody>
      </p:sp>
      <p:sp>
        <p:nvSpPr>
          <p:cNvPr id="8" name="CaixaDeTexto 7">
            <a:extLst>
              <a:ext uri="{FF2B5EF4-FFF2-40B4-BE49-F238E27FC236}">
                <a16:creationId xmlns:a16="http://schemas.microsoft.com/office/drawing/2014/main" id="{DB027E83-56B4-47C8-B335-CFD64DE54454}"/>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37241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
        <p:nvSpPr>
          <p:cNvPr id="6" name="Rectangle 5"/>
          <p:cNvSpPr/>
          <p:nvPr/>
        </p:nvSpPr>
        <p:spPr>
          <a:xfrm>
            <a:off x="1045191" y="1283944"/>
            <a:ext cx="7036048" cy="4400441"/>
          </a:xfrm>
          <a:prstGeom prst="rect">
            <a:avLst/>
          </a:prstGeom>
        </p:spPr>
        <p:txBody>
          <a:bodyPr wrap="square">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Principais Características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Dados não estruturados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Usa o armazenamento gráfico nativo com o GPE nativo (</a:t>
            </a:r>
            <a:r>
              <a:rPr lang="pt-BR" sz="2000" i="0" kern="0" dirty="0" err="1">
                <a:solidFill>
                  <a:srgbClr val="000000"/>
                </a:solidFill>
                <a:latin typeface="Arial"/>
                <a:cs typeface="Arial"/>
                <a:sym typeface="Arial"/>
              </a:rPr>
              <a:t>Graph</a:t>
            </a:r>
            <a:r>
              <a:rPr lang="pt-BR" sz="2000" i="0" kern="0" dirty="0">
                <a:solidFill>
                  <a:srgbClr val="000000"/>
                </a:solidFill>
                <a:latin typeface="Arial"/>
                <a:cs typeface="Arial"/>
                <a:sym typeface="Arial"/>
              </a:rPr>
              <a:t> </a:t>
            </a:r>
            <a:r>
              <a:rPr lang="pt-BR" sz="2000" i="0" kern="0" dirty="0" err="1">
                <a:solidFill>
                  <a:srgbClr val="000000"/>
                </a:solidFill>
                <a:latin typeface="Arial"/>
                <a:cs typeface="Arial"/>
                <a:sym typeface="Arial"/>
              </a:rPr>
              <a:t>Processing</a:t>
            </a:r>
            <a:r>
              <a:rPr lang="pt-BR" sz="2000" i="0" kern="0" dirty="0">
                <a:solidFill>
                  <a:srgbClr val="000000"/>
                </a:solidFill>
                <a:latin typeface="Arial"/>
                <a:cs typeface="Arial"/>
                <a:sym typeface="Arial"/>
              </a:rPr>
              <a:t> </a:t>
            </a:r>
            <a:r>
              <a:rPr lang="pt-BR" sz="2000" i="0" kern="0" dirty="0" err="1">
                <a:solidFill>
                  <a:srgbClr val="000000"/>
                </a:solidFill>
                <a:latin typeface="Arial"/>
                <a:cs typeface="Arial"/>
                <a:sym typeface="Arial"/>
              </a:rPr>
              <a:t>Engine</a:t>
            </a:r>
            <a:r>
              <a:rPr lang="pt-BR" sz="200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JSON e XLS </a:t>
            </a:r>
            <a:r>
              <a:rPr lang="pt-BR" sz="2000" i="0" kern="0" dirty="0" err="1">
                <a:solidFill>
                  <a:srgbClr val="000000"/>
                </a:solidFill>
                <a:latin typeface="Arial"/>
                <a:cs typeface="Arial"/>
                <a:sym typeface="Arial"/>
              </a:rPr>
              <a:t>support</a:t>
            </a:r>
            <a:r>
              <a:rPr lang="pt-BR" sz="200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Suporta a exportação de dados de consulta para o formato JSON e XLS;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Ele fornece a API REST</a:t>
            </a:r>
            <a:r>
              <a:rPr lang="pt-BR" sz="2000" b="0" i="0" kern="0" dirty="0">
                <a:solidFill>
                  <a:srgbClr val="000000"/>
                </a:solidFill>
                <a:latin typeface="Arial"/>
                <a:cs typeface="Arial"/>
                <a:sym typeface="Arial"/>
              </a:rPr>
              <a:t> para ser acessada por qualquer linguagem de programação, como Java, Spring, Scala etc.</a:t>
            </a:r>
          </a:p>
        </p:txBody>
      </p:sp>
    </p:spTree>
    <p:extLst>
      <p:ext uri="{BB962C8B-B14F-4D97-AF65-F5344CB8AC3E}">
        <p14:creationId xmlns:p14="http://schemas.microsoft.com/office/powerpoint/2010/main" val="42942575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2" name="pasted-image.pdf"/>
          <p:cNvPicPr>
            <a:picLocks noChangeAspect="1"/>
          </p:cNvPicPr>
          <p:nvPr/>
        </p:nvPicPr>
        <p:blipFill>
          <a:blip r:embed="rId2">
            <a:alphaModFix amt="24000"/>
            <a:extLst/>
          </a:blip>
          <a:stretch>
            <a:fillRect/>
          </a:stretch>
        </p:blipFill>
        <p:spPr>
          <a:xfrm>
            <a:off x="-25161" y="836711"/>
            <a:ext cx="9169161" cy="5227425"/>
          </a:xfrm>
          <a:prstGeom prst="rect">
            <a:avLst/>
          </a:prstGeom>
          <a:ln w="3175">
            <a:miter lim="400000"/>
          </a:ln>
        </p:spPr>
      </p:pic>
      <p:pic>
        <p:nvPicPr>
          <p:cNvPr id="1364" name="pasted-image.png"/>
          <p:cNvPicPr>
            <a:picLocks noChangeAspect="1"/>
          </p:cNvPicPr>
          <p:nvPr/>
        </p:nvPicPr>
        <p:blipFill>
          <a:blip r:embed="rId3">
            <a:extLst/>
          </a:blip>
          <a:stretch>
            <a:fillRect/>
          </a:stretch>
        </p:blipFill>
        <p:spPr>
          <a:xfrm>
            <a:off x="1542106" y="2037176"/>
            <a:ext cx="6059788" cy="3437036"/>
          </a:xfrm>
          <a:prstGeom prst="rect">
            <a:avLst/>
          </a:prstGeom>
          <a:ln w="3175">
            <a:miter lim="400000"/>
          </a:ln>
        </p:spPr>
      </p:pic>
      <p:pic>
        <p:nvPicPr>
          <p:cNvPr id="1365" name="pasted-image.png"/>
          <p:cNvPicPr>
            <a:picLocks noChangeAspect="1"/>
          </p:cNvPicPr>
          <p:nvPr/>
        </p:nvPicPr>
        <p:blipFill>
          <a:blip r:embed="rId4">
            <a:extLst/>
          </a:blip>
          <a:stretch>
            <a:fillRect/>
          </a:stretch>
        </p:blipFill>
        <p:spPr>
          <a:xfrm>
            <a:off x="1542106" y="2037176"/>
            <a:ext cx="6059788" cy="3437036"/>
          </a:xfrm>
          <a:prstGeom prst="rect">
            <a:avLst/>
          </a:prstGeom>
          <a:ln w="3175">
            <a:miter lim="400000"/>
          </a:ln>
        </p:spPr>
      </p:pic>
      <p:pic>
        <p:nvPicPr>
          <p:cNvPr id="1366" name="pasted-image.png"/>
          <p:cNvPicPr>
            <a:picLocks noChangeAspect="1"/>
          </p:cNvPicPr>
          <p:nvPr/>
        </p:nvPicPr>
        <p:blipFill>
          <a:blip r:embed="rId5">
            <a:extLst/>
          </a:blip>
          <a:stretch>
            <a:fillRect/>
          </a:stretch>
        </p:blipFill>
        <p:spPr>
          <a:xfrm>
            <a:off x="1542106" y="2037176"/>
            <a:ext cx="6059788" cy="3437036"/>
          </a:xfrm>
          <a:prstGeom prst="rect">
            <a:avLst/>
          </a:prstGeom>
          <a:ln w="3175">
            <a:miter lim="400000"/>
          </a:ln>
        </p:spPr>
      </p:pic>
      <p:sp>
        <p:nvSpPr>
          <p:cNvPr id="9" name="CaixaDeTexto 8">
            <a:extLst>
              <a:ext uri="{FF2B5EF4-FFF2-40B4-BE49-F238E27FC236}">
                <a16:creationId xmlns:a16="http://schemas.microsoft.com/office/drawing/2014/main" id="{F34B5FD1-8C6D-4E58-93C3-3F1AFF7F40B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10" name="Title 2">
            <a:extLst>
              <a:ext uri="{FF2B5EF4-FFF2-40B4-BE49-F238E27FC236}">
                <a16:creationId xmlns:a16="http://schemas.microsoft.com/office/drawing/2014/main" id="{D2776FD8-D17C-4F41-A929-718DD6218610}"/>
              </a:ext>
            </a:extLst>
          </p:cNvPr>
          <p:cNvSpPr txBox="1">
            <a:spLocks/>
          </p:cNvSpPr>
          <p:nvPr/>
        </p:nvSpPr>
        <p:spPr>
          <a:xfrm>
            <a:off x="475928" y="989112"/>
            <a:ext cx="8229600" cy="664121"/>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en-US" sz="2400" b="0" i="0" kern="0">
                <a:solidFill>
                  <a:schemeClr val="bg2"/>
                </a:solidFill>
              </a:rPr>
              <a:t>Neo4J - Cypher</a:t>
            </a:r>
            <a:endParaRPr lang="en-US" sz="2400" b="0" i="0" kern="0" dirty="0">
              <a:solidFill>
                <a:schemeClr val="bg2"/>
              </a:solidFill>
            </a:endParaRPr>
          </a:p>
        </p:txBody>
      </p:sp>
    </p:spTree>
    <p:extLst>
      <p:ext uri="{BB962C8B-B14F-4D97-AF65-F5344CB8AC3E}">
        <p14:creationId xmlns:p14="http://schemas.microsoft.com/office/powerpoint/2010/main" val="19744872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4" grpId="0" animBg="1" advAuto="0"/>
      <p:bldP spid="1365" grpId="0" animBg="1" advAuto="0"/>
      <p:bldP spid="1366" grpId="0" animBg="1" advAuto="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8AA4EDD-4C18-411A-9762-4F57EE9B069F}"/>
              </a:ext>
            </a:extLst>
          </p:cNvPr>
          <p:cNvPicPr>
            <a:picLocks noChangeAspect="1"/>
          </p:cNvPicPr>
          <p:nvPr/>
        </p:nvPicPr>
        <p:blipFill>
          <a:blip r:embed="rId2"/>
          <a:stretch>
            <a:fillRect/>
          </a:stretch>
        </p:blipFill>
        <p:spPr>
          <a:xfrm>
            <a:off x="755576" y="1412776"/>
            <a:ext cx="7839075" cy="4352925"/>
          </a:xfrm>
          <a:prstGeom prst="rect">
            <a:avLst/>
          </a:prstGeom>
        </p:spPr>
      </p:pic>
      <p:sp>
        <p:nvSpPr>
          <p:cNvPr id="7" name="Title 2">
            <a:extLst>
              <a:ext uri="{FF2B5EF4-FFF2-40B4-BE49-F238E27FC236}">
                <a16:creationId xmlns:a16="http://schemas.microsoft.com/office/drawing/2014/main" id="{27E74B73-B0A3-4E13-8FF4-902F30D8F7B6}"/>
              </a:ext>
            </a:extLst>
          </p:cNvPr>
          <p:cNvSpPr txBox="1">
            <a:spLocks/>
          </p:cNvSpPr>
          <p:nvPr/>
        </p:nvSpPr>
        <p:spPr>
          <a:xfrm>
            <a:off x="323528" y="836712"/>
            <a:ext cx="8229600" cy="664121"/>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en-US" sz="2400" b="0" i="0" kern="0">
                <a:solidFill>
                  <a:schemeClr val="bg2"/>
                </a:solidFill>
              </a:rPr>
              <a:t>Neo4J - Cypher</a:t>
            </a:r>
            <a:endParaRPr lang="en-US" sz="2400" b="0" i="0" kern="0" dirty="0">
              <a:solidFill>
                <a:schemeClr val="bg2"/>
              </a:solidFill>
            </a:endParaRPr>
          </a:p>
        </p:txBody>
      </p:sp>
      <p:sp>
        <p:nvSpPr>
          <p:cNvPr id="8" name="CaixaDeTexto 7">
            <a:extLst>
              <a:ext uri="{FF2B5EF4-FFF2-40B4-BE49-F238E27FC236}">
                <a16:creationId xmlns:a16="http://schemas.microsoft.com/office/drawing/2014/main" id="{3FC357C2-D4BF-448D-99A1-880DEEA1C70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707973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l"/>
            <a:r>
              <a:rPr lang="en-US" sz="2400" b="0" dirty="0"/>
              <a:t>Neo4J - Cypher - Social Networks</a:t>
            </a:r>
          </a:p>
        </p:txBody>
      </p:sp>
      <p:pic>
        <p:nvPicPr>
          <p:cNvPr id="5" name="Content Placeholder 4" descr="Graph_Databases_2e_Neo4j (dragged).pd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4466" y="3275578"/>
            <a:ext cx="2592844" cy="1664156"/>
          </a:xfrm>
        </p:spPr>
      </p:pic>
      <p:sp>
        <p:nvSpPr>
          <p:cNvPr id="8" name="Rounded Rectangle 7"/>
          <p:cNvSpPr/>
          <p:nvPr/>
        </p:nvSpPr>
        <p:spPr>
          <a:xfrm>
            <a:off x="4859867" y="1998133"/>
            <a:ext cx="780522" cy="499534"/>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cxnSp>
        <p:nvCxnSpPr>
          <p:cNvPr id="9" name="Straight Arrow Connector 8"/>
          <p:cNvCxnSpPr>
            <a:stCxn id="8" idx="0"/>
            <a:endCxn id="10" idx="2"/>
          </p:cNvCxnSpPr>
          <p:nvPr/>
        </p:nvCxnSpPr>
        <p:spPr>
          <a:xfrm flipV="1">
            <a:off x="5250128" y="1692534"/>
            <a:ext cx="8914" cy="305599"/>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877695" y="1323202"/>
            <a:ext cx="76269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halkboard SE Light"/>
                <a:ea typeface="+mn-ea"/>
                <a:cs typeface="Chalkboard SE Light"/>
              </a:rPr>
              <a:t>label</a:t>
            </a:r>
          </a:p>
        </p:txBody>
      </p:sp>
      <p:sp>
        <p:nvSpPr>
          <p:cNvPr id="15" name="Rounded Rectangle 14"/>
          <p:cNvSpPr/>
          <p:nvPr/>
        </p:nvSpPr>
        <p:spPr>
          <a:xfrm>
            <a:off x="3945466" y="2540001"/>
            <a:ext cx="1159933" cy="372532"/>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cxnSp>
        <p:nvCxnSpPr>
          <p:cNvPr id="16" name="Straight Arrow Connector 15"/>
          <p:cNvCxnSpPr>
            <a:stCxn id="15" idx="0"/>
            <a:endCxn id="17" idx="2"/>
          </p:cNvCxnSpPr>
          <p:nvPr/>
        </p:nvCxnSpPr>
        <p:spPr>
          <a:xfrm flipH="1" flipV="1">
            <a:off x="3772884" y="1692534"/>
            <a:ext cx="752549" cy="847467"/>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182772" y="1323202"/>
            <a:ext cx="118022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halkboard SE Light"/>
                <a:ea typeface="+mn-ea"/>
                <a:cs typeface="Chalkboard SE Light"/>
              </a:rPr>
              <a:t>property</a:t>
            </a:r>
          </a:p>
        </p:txBody>
      </p:sp>
      <p:cxnSp>
        <p:nvCxnSpPr>
          <p:cNvPr id="24" name="Straight Arrow Connector 23"/>
          <p:cNvCxnSpPr>
            <a:stCxn id="25" idx="1"/>
          </p:cNvCxnSpPr>
          <p:nvPr/>
        </p:nvCxnSpPr>
        <p:spPr>
          <a:xfrm flipH="1" flipV="1">
            <a:off x="2455333" y="2408999"/>
            <a:ext cx="1336145" cy="753301"/>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3791478" y="2912533"/>
            <a:ext cx="306389" cy="499534"/>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27" name="TextBox 26"/>
          <p:cNvSpPr txBox="1"/>
          <p:nvPr/>
        </p:nvSpPr>
        <p:spPr>
          <a:xfrm>
            <a:off x="1845039" y="2039667"/>
            <a:ext cx="116848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halkboard SE Light"/>
                <a:ea typeface="+mn-ea"/>
                <a:cs typeface="Chalkboard SE Light"/>
              </a:rPr>
              <a:t>direction</a:t>
            </a:r>
          </a:p>
        </p:txBody>
      </p:sp>
      <p:sp>
        <p:nvSpPr>
          <p:cNvPr id="29" name="Rounded Rectangle 28"/>
          <p:cNvSpPr/>
          <p:nvPr/>
        </p:nvSpPr>
        <p:spPr>
          <a:xfrm rot="2741768">
            <a:off x="5330071" y="2912533"/>
            <a:ext cx="1072074" cy="499534"/>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cxnSp>
        <p:nvCxnSpPr>
          <p:cNvPr id="31" name="Straight Arrow Connector 30"/>
          <p:cNvCxnSpPr>
            <a:stCxn id="29" idx="0"/>
            <a:endCxn id="32" idx="2"/>
          </p:cNvCxnSpPr>
          <p:nvPr/>
        </p:nvCxnSpPr>
        <p:spPr>
          <a:xfrm flipV="1">
            <a:off x="6044853" y="2682333"/>
            <a:ext cx="648527" cy="305514"/>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291629" y="2313001"/>
            <a:ext cx="803501"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halkboard SE Light"/>
                <a:ea typeface="+mn-ea"/>
                <a:cs typeface="Chalkboard SE Light"/>
              </a:rPr>
              <a:t>name</a:t>
            </a:r>
          </a:p>
        </p:txBody>
      </p:sp>
      <p:sp>
        <p:nvSpPr>
          <p:cNvPr id="18" name="CaixaDeTexto 17">
            <a:extLst>
              <a:ext uri="{FF2B5EF4-FFF2-40B4-BE49-F238E27FC236}">
                <a16:creationId xmlns:a16="http://schemas.microsoft.com/office/drawing/2014/main" id="{8E18A52C-5E51-4976-AD1A-4C5E1CC3EC2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5346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5" grpId="0" animBg="1"/>
      <p:bldP spid="17" grpId="0"/>
      <p:bldP spid="25" grpId="0" animBg="1"/>
      <p:bldP spid="27" grpId="0"/>
      <p:bldP spid="29" grpId="0" animBg="1"/>
      <p:bldP spid="3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Instalação</a:t>
            </a:r>
          </a:p>
        </p:txBody>
      </p:sp>
    </p:spTree>
    <p:extLst>
      <p:ext uri="{BB962C8B-B14F-4D97-AF65-F5344CB8AC3E}">
        <p14:creationId xmlns:p14="http://schemas.microsoft.com/office/powerpoint/2010/main" val="29707914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a:t>
            </a:r>
            <a:r>
              <a:rPr lang="pt-BR" dirty="0" err="1"/>
              <a:t>Pré</a:t>
            </a:r>
            <a:r>
              <a:rPr lang="pt-BR" dirty="0"/>
              <a:t> Requisitos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defRPr/>
            </a:pPr>
            <a:r>
              <a:rPr lang="pt-BR" sz="2000" b="0" i="0" kern="0" dirty="0">
                <a:solidFill>
                  <a:srgbClr val="000000"/>
                </a:solidFill>
                <a:latin typeface="Arial"/>
                <a:sym typeface="Arial"/>
              </a:rPr>
              <a:t>Antes de Começar:</a:t>
            </a: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Configurar o nome de host e o fuso horário do Servidor;</a:t>
            </a:r>
          </a:p>
          <a:p>
            <a:pPr marL="342831" indent="-342831" defTabSz="914217">
              <a:defRPr/>
            </a:pPr>
            <a:endParaRPr lang="pt-BR" sz="1050" b="0" i="0" kern="0" dirty="0">
              <a:solidFill>
                <a:srgbClr val="000000"/>
              </a:solidFill>
              <a:latin typeface="Arial"/>
              <a:sym typeface="Arial"/>
            </a:endParaRP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Como proteger seu servidor para criar uma conta de usuário padrão, proteger o acesso SSH e remover serviços de rede desnecessários;</a:t>
            </a:r>
          </a:p>
          <a:p>
            <a:pPr marL="342831" indent="-342831" defTabSz="914217"/>
            <a:endParaRPr lang="pt-BR" sz="200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Atualize sua distribuição do </a:t>
            </a:r>
            <a:r>
              <a:rPr lang="pt-BR" sz="2000" b="0" i="0" kern="0" dirty="0" err="1">
                <a:solidFill>
                  <a:srgbClr val="000000"/>
                </a:solidFill>
                <a:latin typeface="Arial"/>
                <a:sym typeface="Arial"/>
              </a:rPr>
              <a:t>CentOS</a:t>
            </a:r>
            <a:r>
              <a:rPr lang="pt-BR" sz="2000" b="0" i="0" kern="0" dirty="0">
                <a:solidFill>
                  <a:srgbClr val="000000"/>
                </a:solidFill>
                <a:latin typeface="Arial"/>
                <a:sym typeface="Arial"/>
              </a:rPr>
              <a:t>:</a:t>
            </a:r>
            <a:endParaRPr lang="en-US" sz="2000" b="0" i="0" kern="0" dirty="0">
              <a:solidFill>
                <a:srgbClr val="000000"/>
              </a:solidFill>
              <a:latin typeface="Arial"/>
              <a:sym typeface="Arial"/>
            </a:endParaRPr>
          </a:p>
        </p:txBody>
      </p:sp>
      <p:sp>
        <p:nvSpPr>
          <p:cNvPr id="8" name="Rectangle 7"/>
          <p:cNvSpPr/>
          <p:nvPr/>
        </p:nvSpPr>
        <p:spPr>
          <a:xfrm>
            <a:off x="1107582" y="4605516"/>
            <a:ext cx="7073299" cy="50396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update</a:t>
            </a:r>
            <a:endParaRPr lang="en-US" sz="2000" b="0" i="0" kern="0" dirty="0">
              <a:solidFill>
                <a:srgbClr val="000000"/>
              </a:solidFill>
              <a:latin typeface="Arial"/>
              <a:sym typeface="Arial"/>
            </a:endParaRPr>
          </a:p>
        </p:txBody>
      </p:sp>
    </p:spTree>
    <p:extLst>
      <p:ext uri="{BB962C8B-B14F-4D97-AF65-F5344CB8AC3E}">
        <p14:creationId xmlns:p14="http://schemas.microsoft.com/office/powerpoint/2010/main" val="32688558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a:pPr>
            <a:r>
              <a:rPr lang="pt-BR" sz="2000" b="0" i="0" kern="0" dirty="0">
                <a:solidFill>
                  <a:srgbClr val="000000"/>
                </a:solidFill>
                <a:latin typeface="Arial"/>
                <a:sym typeface="Arial"/>
              </a:rPr>
              <a:t>Instale a ultima versão </a:t>
            </a:r>
            <a:r>
              <a:rPr lang="pt-BR" sz="2000" i="0" kern="0" dirty="0" err="1">
                <a:solidFill>
                  <a:srgbClr val="FF0000"/>
                </a:solidFill>
                <a:latin typeface="Arial"/>
                <a:sym typeface="Arial"/>
              </a:rPr>
              <a:t>java</a:t>
            </a:r>
            <a:r>
              <a:rPr lang="pt-BR" sz="2000" b="0" i="0" kern="0" dirty="0">
                <a:solidFill>
                  <a:srgbClr val="000000"/>
                </a:solidFill>
                <a:latin typeface="Arial"/>
                <a:sym typeface="Arial"/>
              </a:rPr>
              <a:t>:</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Verifique a versão do Java instalado:</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0" indent="0" defTabSz="914217">
              <a:buNone/>
            </a:pPr>
            <a:r>
              <a:rPr lang="pt-BR" sz="2000" b="0" i="0" kern="0" dirty="0">
                <a:solidFill>
                  <a:srgbClr val="000000"/>
                </a:solidFill>
                <a:latin typeface="Arial"/>
                <a:sym typeface="Arial"/>
              </a:rPr>
              <a:t>Tem que ser 1.8 ou superior!</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p:txBody>
      </p:sp>
      <p:sp>
        <p:nvSpPr>
          <p:cNvPr id="8" name="Rectangle 7"/>
          <p:cNvSpPr/>
          <p:nvPr/>
        </p:nvSpPr>
        <p:spPr>
          <a:xfrm>
            <a:off x="1107582" y="1916050"/>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install</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java</a:t>
            </a:r>
            <a:endParaRPr lang="pt-BR" sz="2000" b="0" i="0" kern="0" dirty="0">
              <a:solidFill>
                <a:srgbClr val="000000"/>
              </a:solidFill>
              <a:latin typeface="Arial"/>
              <a:sym typeface="Arial"/>
            </a:endParaRPr>
          </a:p>
        </p:txBody>
      </p:sp>
      <p:sp>
        <p:nvSpPr>
          <p:cNvPr id="5" name="Rectangle 4"/>
          <p:cNvSpPr/>
          <p:nvPr/>
        </p:nvSpPr>
        <p:spPr>
          <a:xfrm>
            <a:off x="1107581" y="3493858"/>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java</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version</a:t>
            </a:r>
            <a:endParaRPr lang="pt-BR" sz="2000" b="0" i="0" kern="0" dirty="0">
              <a:solidFill>
                <a:srgbClr val="000000"/>
              </a:solidFill>
              <a:latin typeface="Arial"/>
              <a:sym typeface="Arial"/>
            </a:endParaRPr>
          </a:p>
        </p:txBody>
      </p:sp>
      <p:pic>
        <p:nvPicPr>
          <p:cNvPr id="3" name="Picture 2"/>
          <p:cNvPicPr>
            <a:picLocks noChangeAspect="1"/>
          </p:cNvPicPr>
          <p:nvPr/>
        </p:nvPicPr>
        <p:blipFill rotWithShape="1">
          <a:blip r:embed="rId3"/>
          <a:srcRect r="24373"/>
          <a:stretch/>
        </p:blipFill>
        <p:spPr>
          <a:xfrm>
            <a:off x="1107581" y="4373878"/>
            <a:ext cx="7050801" cy="900294"/>
          </a:xfrm>
          <a:prstGeom prst="rect">
            <a:avLst/>
          </a:prstGeom>
        </p:spPr>
      </p:pic>
    </p:spTree>
    <p:extLst>
      <p:ext uri="{BB962C8B-B14F-4D97-AF65-F5344CB8AC3E}">
        <p14:creationId xmlns:p14="http://schemas.microsoft.com/office/powerpoint/2010/main" val="22601217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startAt="3"/>
            </a:pPr>
            <a:r>
              <a:rPr lang="pt-BR" sz="2000" b="0" i="0" kern="0" dirty="0">
                <a:solidFill>
                  <a:srgbClr val="000000"/>
                </a:solidFill>
                <a:latin typeface="Arial"/>
                <a:sym typeface="Arial"/>
              </a:rPr>
              <a:t>Importe a chave para instalação e configure o repositório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para instalação</a:t>
            </a:r>
            <a:r>
              <a:rPr lang="pt-BR" sz="2000" i="0" kern="0" dirty="0">
                <a:solidFill>
                  <a:srgbClr val="FF0000"/>
                </a:solidFill>
                <a:latin typeface="Arial"/>
                <a:sym typeface="Arial"/>
              </a:rPr>
              <a:t>. Utilize o editor vi</a:t>
            </a:r>
            <a:r>
              <a:rPr lang="pt-BR" sz="2000" b="0" i="0" kern="0" dirty="0">
                <a:solidFill>
                  <a:srgbClr val="000000"/>
                </a:solidFill>
                <a:latin typeface="Arial"/>
                <a:sym typeface="Arial"/>
              </a:rPr>
              <a:t>:</a:t>
            </a: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r>
              <a:rPr lang="pt-BR" sz="2000" b="0" i="0" kern="0" dirty="0">
                <a:solidFill>
                  <a:srgbClr val="000000"/>
                </a:solidFill>
                <a:latin typeface="Arial"/>
                <a:sym typeface="Arial"/>
              </a:rPr>
              <a:t>Adicione o seguinte conteúdo:</a:t>
            </a: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p:txBody>
      </p:sp>
      <p:sp>
        <p:nvSpPr>
          <p:cNvPr id="8" name="Rectangle 7"/>
          <p:cNvSpPr/>
          <p:nvPr/>
        </p:nvSpPr>
        <p:spPr>
          <a:xfrm>
            <a:off x="1107582" y="2128287"/>
            <a:ext cx="7073299" cy="95787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b="0" i="0" kern="0" dirty="0" err="1">
                <a:solidFill>
                  <a:srgbClr val="000000"/>
                </a:solidFill>
                <a:latin typeface="Arial"/>
                <a:sym typeface="Arial"/>
              </a:rPr>
              <a:t>sudo</a:t>
            </a:r>
            <a:r>
              <a:rPr lang="pt-BR" b="0" i="0" kern="0" dirty="0">
                <a:solidFill>
                  <a:srgbClr val="000000"/>
                </a:solidFill>
                <a:latin typeface="Arial"/>
                <a:sym typeface="Arial"/>
              </a:rPr>
              <a:t> rpm --</a:t>
            </a:r>
            <a:r>
              <a:rPr lang="pt-BR" b="0" i="0" kern="0" dirty="0" err="1">
                <a:solidFill>
                  <a:srgbClr val="000000"/>
                </a:solidFill>
                <a:latin typeface="Arial"/>
                <a:sym typeface="Arial"/>
              </a:rPr>
              <a:t>import</a:t>
            </a:r>
            <a:r>
              <a:rPr lang="pt-BR" b="0" i="0" kern="0" dirty="0">
                <a:solidFill>
                  <a:srgbClr val="000000"/>
                </a:solidFill>
                <a:latin typeface="Arial"/>
                <a:sym typeface="Arial"/>
              </a:rPr>
              <a:t> </a:t>
            </a:r>
            <a:r>
              <a:rPr lang="pt-BR" sz="1600" b="0" i="0" kern="0" dirty="0">
                <a:solidFill>
                  <a:srgbClr val="000000"/>
                </a:solidFill>
                <a:latin typeface="Arial"/>
                <a:sym typeface="Arial"/>
              </a:rPr>
              <a:t>http://debian.neo4j.org/neotechnology.gpg.key</a:t>
            </a:r>
          </a:p>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vi /</a:t>
            </a:r>
            <a:r>
              <a:rPr lang="pt-BR" sz="2000" b="0" i="0" kern="0" dirty="0" err="1">
                <a:solidFill>
                  <a:srgbClr val="000000"/>
                </a:solidFill>
                <a:latin typeface="Arial"/>
                <a:sym typeface="Arial"/>
              </a:rPr>
              <a:t>etc</a:t>
            </a:r>
            <a:r>
              <a:rPr lang="pt-BR" sz="2000" b="0" i="0" kern="0" dirty="0">
                <a:solidFill>
                  <a:srgbClr val="000000"/>
                </a:solidFill>
                <a:latin typeface="Arial"/>
                <a:sym typeface="Arial"/>
              </a:rPr>
              <a:t>/</a:t>
            </a:r>
            <a:r>
              <a:rPr lang="pt-BR" sz="2000" b="0" i="0" kern="0" dirty="0" err="1">
                <a:solidFill>
                  <a:srgbClr val="000000"/>
                </a:solidFill>
                <a:latin typeface="Arial"/>
                <a:sym typeface="Arial"/>
              </a:rPr>
              <a:t>yum.repos.d</a:t>
            </a:r>
            <a:r>
              <a:rPr lang="pt-BR" sz="2000" b="0" i="0" kern="0" dirty="0">
                <a:solidFill>
                  <a:srgbClr val="000000"/>
                </a:solidFill>
                <a:latin typeface="Arial"/>
                <a:sym typeface="Arial"/>
              </a:rPr>
              <a:t>/neo4j.repo</a:t>
            </a:r>
          </a:p>
        </p:txBody>
      </p:sp>
      <p:sp>
        <p:nvSpPr>
          <p:cNvPr id="5" name="Rectangle 4"/>
          <p:cNvSpPr/>
          <p:nvPr/>
        </p:nvSpPr>
        <p:spPr>
          <a:xfrm>
            <a:off x="1107582" y="3867604"/>
            <a:ext cx="7073299" cy="160211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sz="2000" b="0" i="0" kern="0" dirty="0">
                <a:solidFill>
                  <a:srgbClr val="000000"/>
                </a:solidFill>
                <a:latin typeface="Arial"/>
                <a:sym typeface="Arial"/>
              </a:rPr>
              <a:t>[neo4j]</a:t>
            </a:r>
          </a:p>
          <a:p>
            <a:pPr defTabSz="914217" eaLnBrk="1" fontAlgn="auto" hangingPunct="1">
              <a:spcBef>
                <a:spcPts val="0"/>
              </a:spcBef>
              <a:spcAft>
                <a:spcPts val="0"/>
              </a:spcAft>
              <a:buClr>
                <a:srgbClr val="000000"/>
              </a:buClr>
            </a:pPr>
            <a:r>
              <a:rPr lang="en-US" sz="2000" b="0" i="0" kern="0" dirty="0">
                <a:solidFill>
                  <a:srgbClr val="000000"/>
                </a:solidFill>
                <a:latin typeface="Arial"/>
                <a:sym typeface="Arial"/>
              </a:rPr>
              <a:t>name=Neo4j RPM Repository</a:t>
            </a:r>
          </a:p>
          <a:p>
            <a:pPr defTabSz="914217" eaLnBrk="1" fontAlgn="auto" hangingPunct="1">
              <a:spcBef>
                <a:spcPts val="0"/>
              </a:spcBef>
              <a:spcAft>
                <a:spcPts val="0"/>
              </a:spcAft>
              <a:buClr>
                <a:srgbClr val="000000"/>
              </a:buClr>
            </a:pPr>
            <a:r>
              <a:rPr lang="en-US" sz="2000" b="0" i="0" kern="0" dirty="0" err="1">
                <a:solidFill>
                  <a:srgbClr val="000000"/>
                </a:solidFill>
                <a:latin typeface="Arial"/>
                <a:sym typeface="Arial"/>
              </a:rPr>
              <a:t>baseurl</a:t>
            </a:r>
            <a:r>
              <a:rPr lang="en-US" sz="2000" b="0" i="0" kern="0" dirty="0">
                <a:solidFill>
                  <a:srgbClr val="000000"/>
                </a:solidFill>
                <a:latin typeface="Arial"/>
                <a:sym typeface="Arial"/>
              </a:rPr>
              <a:t>=http://yum.neo4j.org/stable</a:t>
            </a:r>
          </a:p>
          <a:p>
            <a:pPr defTabSz="914217" eaLnBrk="1" fontAlgn="auto" hangingPunct="1">
              <a:spcBef>
                <a:spcPts val="0"/>
              </a:spcBef>
              <a:spcAft>
                <a:spcPts val="0"/>
              </a:spcAft>
              <a:buClr>
                <a:srgbClr val="000000"/>
              </a:buClr>
            </a:pPr>
            <a:r>
              <a:rPr lang="en-US" sz="2000" b="0" i="0" kern="0" dirty="0">
                <a:solidFill>
                  <a:srgbClr val="000000"/>
                </a:solidFill>
                <a:latin typeface="Arial"/>
                <a:sym typeface="Arial"/>
              </a:rPr>
              <a:t>enabled=1</a:t>
            </a:r>
          </a:p>
          <a:p>
            <a:pPr defTabSz="914217" eaLnBrk="1" fontAlgn="auto" hangingPunct="1">
              <a:spcBef>
                <a:spcPts val="0"/>
              </a:spcBef>
              <a:spcAft>
                <a:spcPts val="0"/>
              </a:spcAft>
              <a:buClr>
                <a:srgbClr val="000000"/>
              </a:buClr>
            </a:pPr>
            <a:r>
              <a:rPr lang="en-US" sz="2000" b="0" i="0" kern="0" dirty="0" err="1">
                <a:solidFill>
                  <a:srgbClr val="000000"/>
                </a:solidFill>
                <a:latin typeface="Arial"/>
                <a:sym typeface="Arial"/>
              </a:rPr>
              <a:t>gpgcheck</a:t>
            </a:r>
            <a:r>
              <a:rPr lang="en-US" sz="2000" b="0" i="0" kern="0" dirty="0">
                <a:solidFill>
                  <a:srgbClr val="000000"/>
                </a:solidFill>
                <a:latin typeface="Arial"/>
                <a:sym typeface="Arial"/>
              </a:rPr>
              <a:t>=1</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4724522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44423" y="876995"/>
            <a:ext cx="8351837" cy="529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200" indent="-457200" defTabSz="914217">
              <a:buFont typeface="+mj-lt"/>
              <a:buAutoNum type="arabicPeriod" startAt="5"/>
            </a:pPr>
            <a:r>
              <a:rPr lang="pt-BR" sz="2000" b="0" i="0" kern="0" dirty="0">
                <a:solidFill>
                  <a:srgbClr val="000000"/>
                </a:solidFill>
                <a:latin typeface="Arial"/>
                <a:sym typeface="Arial"/>
              </a:rPr>
              <a:t>Instale o Neo4j:</a:t>
            </a: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r>
              <a:rPr lang="pt-BR" sz="2000" b="0" i="0" kern="0" dirty="0">
                <a:solidFill>
                  <a:srgbClr val="000000"/>
                </a:solidFill>
                <a:latin typeface="Arial"/>
                <a:sym typeface="Arial"/>
              </a:rPr>
              <a:t>Inicie o serviço de banco de dados Neo4j:</a:t>
            </a: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109" indent="-457109" defTabSz="914217">
              <a:buFont typeface="+mj-lt"/>
              <a:buAutoNum type="arabicPeriod" startAt="5"/>
            </a:pPr>
            <a:endParaRPr lang="pt-BR" sz="1100" b="0" i="0" kern="0" dirty="0">
              <a:solidFill>
                <a:srgbClr val="000000"/>
              </a:solidFill>
              <a:latin typeface="Arial"/>
              <a:sym typeface="Arial"/>
            </a:endParaRPr>
          </a:p>
          <a:p>
            <a:pPr marL="457200" indent="-457200" defTabSz="914217">
              <a:buFont typeface="+mj-lt"/>
              <a:buAutoNum type="arabicPeriod" startAt="5"/>
            </a:pPr>
            <a:r>
              <a:rPr lang="pt-BR" sz="2000" b="0" i="0" kern="0" dirty="0">
                <a:solidFill>
                  <a:srgbClr val="000000"/>
                </a:solidFill>
                <a:latin typeface="Arial"/>
                <a:sym typeface="Arial"/>
              </a:rPr>
              <a:t>Opcional: Coloque o Neo4j no Reboot automático:</a:t>
            </a: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r>
              <a:rPr lang="pt-BR" sz="2000" b="0" i="0" kern="0" dirty="0">
                <a:solidFill>
                  <a:srgbClr val="000000"/>
                </a:solidFill>
                <a:sym typeface="Arial"/>
              </a:rPr>
              <a:t>Verifique se o neo4j foi acionado.</a:t>
            </a:r>
          </a:p>
          <a:p>
            <a:pPr marL="457109" indent="-457109" defTabSz="914217">
              <a:buFont typeface="+mj-lt"/>
              <a:buAutoNum type="arabicPeriod" startAt="5"/>
            </a:pPr>
            <a:endParaRPr lang="pt-BR" sz="2000" b="0" i="0" kern="0" dirty="0">
              <a:solidFill>
                <a:srgbClr val="000000"/>
              </a:solidFill>
              <a:latin typeface="Arial"/>
              <a:sym typeface="Arial"/>
            </a:endParaRPr>
          </a:p>
        </p:txBody>
      </p:sp>
      <p:sp>
        <p:nvSpPr>
          <p:cNvPr id="8" name="Rectangle 7"/>
          <p:cNvSpPr/>
          <p:nvPr/>
        </p:nvSpPr>
        <p:spPr>
          <a:xfrm>
            <a:off x="1142477" y="162991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i="0" kern="0" dirty="0" err="1">
                <a:solidFill>
                  <a:srgbClr val="000000"/>
                </a:solidFill>
                <a:latin typeface="Arial"/>
                <a:sym typeface="Arial"/>
              </a:rPr>
              <a:t>install</a:t>
            </a:r>
            <a:r>
              <a:rPr lang="pt-BR" sz="2000" b="0" i="0" kern="0" dirty="0">
                <a:solidFill>
                  <a:srgbClr val="000000"/>
                </a:solidFill>
                <a:latin typeface="Arial"/>
                <a:sym typeface="Arial"/>
              </a:rPr>
              <a:t> neo4j-3.4.0</a:t>
            </a:r>
          </a:p>
        </p:txBody>
      </p:sp>
      <p:sp>
        <p:nvSpPr>
          <p:cNvPr id="6" name="Rectangle 5"/>
          <p:cNvSpPr/>
          <p:nvPr/>
        </p:nvSpPr>
        <p:spPr>
          <a:xfrm>
            <a:off x="1142475" y="442477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systemctl</a:t>
            </a:r>
            <a:r>
              <a:rPr lang="pt-BR" sz="2000" b="0" i="0" kern="0" dirty="0">
                <a:solidFill>
                  <a:srgbClr val="000000"/>
                </a:solidFill>
                <a:latin typeface="Arial"/>
                <a:sym typeface="Arial"/>
              </a:rPr>
              <a:t> </a:t>
            </a:r>
            <a:r>
              <a:rPr lang="pt-BR" sz="2000" i="0" kern="0" dirty="0" err="1">
                <a:solidFill>
                  <a:srgbClr val="000000"/>
                </a:solidFill>
                <a:latin typeface="Arial"/>
                <a:sym typeface="Arial"/>
              </a:rPr>
              <a:t>enable</a:t>
            </a:r>
            <a:r>
              <a:rPr lang="pt-BR" sz="2000" i="0" kern="0" dirty="0">
                <a:solidFill>
                  <a:srgbClr val="000000"/>
                </a:solidFill>
                <a:latin typeface="Arial"/>
                <a:sym typeface="Arial"/>
              </a:rPr>
              <a:t> </a:t>
            </a:r>
            <a:r>
              <a:rPr lang="pt-BR" sz="2000" b="0" i="0" kern="0" dirty="0">
                <a:solidFill>
                  <a:srgbClr val="000000"/>
                </a:solidFill>
                <a:latin typeface="Arial"/>
                <a:sym typeface="Arial"/>
              </a:rPr>
              <a:t>neo4j</a:t>
            </a:r>
          </a:p>
        </p:txBody>
      </p:sp>
      <p:sp>
        <p:nvSpPr>
          <p:cNvPr id="9" name="Rectangle 8"/>
          <p:cNvSpPr/>
          <p:nvPr/>
        </p:nvSpPr>
        <p:spPr>
          <a:xfrm>
            <a:off x="1142476" y="3090689"/>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systemctl</a:t>
            </a:r>
            <a:r>
              <a:rPr lang="pt-BR" sz="2000" b="0" i="0" kern="0" dirty="0">
                <a:solidFill>
                  <a:srgbClr val="000000"/>
                </a:solidFill>
                <a:latin typeface="Arial"/>
                <a:sym typeface="Arial"/>
              </a:rPr>
              <a:t> </a:t>
            </a:r>
            <a:r>
              <a:rPr lang="pt-BR" sz="2000" i="0" kern="0" dirty="0">
                <a:solidFill>
                  <a:srgbClr val="000000"/>
                </a:solidFill>
                <a:latin typeface="Arial"/>
                <a:sym typeface="Arial"/>
              </a:rPr>
              <a:t>start</a:t>
            </a:r>
            <a:r>
              <a:rPr lang="pt-BR" sz="2000" b="0" i="0" kern="0" dirty="0">
                <a:solidFill>
                  <a:srgbClr val="000000"/>
                </a:solidFill>
                <a:latin typeface="Arial"/>
                <a:sym typeface="Arial"/>
              </a:rPr>
              <a:t> | stop | status neo4j</a:t>
            </a:r>
          </a:p>
        </p:txBody>
      </p:sp>
      <p:sp>
        <p:nvSpPr>
          <p:cNvPr id="10" name="Rectangle 5">
            <a:extLst>
              <a:ext uri="{FF2B5EF4-FFF2-40B4-BE49-F238E27FC236}">
                <a16:creationId xmlns:a16="http://schemas.microsoft.com/office/drawing/2014/main" id="{50B53509-2F70-48B7-8A7A-7EF34BE973DC}"/>
              </a:ext>
            </a:extLst>
          </p:cNvPr>
          <p:cNvSpPr/>
          <p:nvPr/>
        </p:nvSpPr>
        <p:spPr>
          <a:xfrm>
            <a:off x="1083691" y="5616600"/>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systemctl</a:t>
            </a:r>
            <a:r>
              <a:rPr lang="pt-BR" sz="2000" b="0" i="0" kern="0" dirty="0">
                <a:solidFill>
                  <a:srgbClr val="000000"/>
                </a:solidFill>
                <a:latin typeface="Arial"/>
                <a:sym typeface="Arial"/>
              </a:rPr>
              <a:t> </a:t>
            </a:r>
            <a:r>
              <a:rPr lang="pt-BR" sz="2000" i="0" kern="0" dirty="0" err="1">
                <a:solidFill>
                  <a:srgbClr val="000000"/>
                </a:solidFill>
                <a:latin typeface="Arial"/>
                <a:sym typeface="Arial"/>
              </a:rPr>
              <a:t>enable</a:t>
            </a:r>
            <a:r>
              <a:rPr lang="pt-BR" sz="2000" i="0" kern="0" dirty="0">
                <a:solidFill>
                  <a:srgbClr val="000000"/>
                </a:solidFill>
                <a:latin typeface="Arial"/>
                <a:sym typeface="Arial"/>
              </a:rPr>
              <a:t> </a:t>
            </a:r>
            <a:r>
              <a:rPr lang="pt-BR" sz="2000" b="0" i="0" kern="0" dirty="0">
                <a:solidFill>
                  <a:srgbClr val="000000"/>
                </a:solidFill>
                <a:latin typeface="Arial"/>
                <a:sym typeface="Arial"/>
              </a:rPr>
              <a:t>neo4j</a:t>
            </a:r>
          </a:p>
        </p:txBody>
      </p:sp>
    </p:spTree>
    <p:extLst>
      <p:ext uri="{BB962C8B-B14F-4D97-AF65-F5344CB8AC3E}">
        <p14:creationId xmlns:p14="http://schemas.microsoft.com/office/powerpoint/2010/main" val="599888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200" indent="-457200" defTabSz="914217">
              <a:buFont typeface="+mj-lt"/>
              <a:buAutoNum type="arabicPeriod" startAt="9"/>
            </a:pPr>
            <a:r>
              <a:rPr lang="pt-BR" sz="2000" b="0" i="0" kern="0" dirty="0">
                <a:solidFill>
                  <a:srgbClr val="000000"/>
                </a:solidFill>
                <a:latin typeface="Arial"/>
                <a:sym typeface="Arial"/>
              </a:rPr>
              <a:t>Verifique a instalação, abra o Firefox de dentro da VM, e coloque a seguinte URL:</a:t>
            </a:r>
          </a:p>
        </p:txBody>
      </p:sp>
      <p:sp>
        <p:nvSpPr>
          <p:cNvPr id="8" name="Rectangle 7"/>
          <p:cNvSpPr/>
          <p:nvPr/>
        </p:nvSpPr>
        <p:spPr>
          <a:xfrm>
            <a:off x="1107581" y="214461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http://localhost:7474</a:t>
            </a:r>
          </a:p>
        </p:txBody>
      </p:sp>
      <p:pic>
        <p:nvPicPr>
          <p:cNvPr id="3" name="Picture 2"/>
          <p:cNvPicPr>
            <a:picLocks noChangeAspect="1"/>
          </p:cNvPicPr>
          <p:nvPr/>
        </p:nvPicPr>
        <p:blipFill>
          <a:blip r:embed="rId3"/>
          <a:stretch>
            <a:fillRect/>
          </a:stretch>
        </p:blipFill>
        <p:spPr>
          <a:xfrm>
            <a:off x="2435852" y="2852936"/>
            <a:ext cx="4998847" cy="298014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29904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Em havendo falha...</a:t>
            </a:r>
            <a:endParaRPr lang="en-US" dirty="0"/>
          </a:p>
        </p:txBody>
      </p:sp>
      <p:sp>
        <p:nvSpPr>
          <p:cNvPr id="7" name="Content Placeholder 2"/>
          <p:cNvSpPr txBox="1">
            <a:spLocks/>
          </p:cNvSpPr>
          <p:nvPr/>
        </p:nvSpPr>
        <p:spPr bwMode="auto">
          <a:xfrm>
            <a:off x="396081" y="848000"/>
            <a:ext cx="8351837" cy="529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a:pPr>
            <a:r>
              <a:rPr lang="pt-BR" sz="2000" b="0" i="0" kern="0" dirty="0">
                <a:solidFill>
                  <a:srgbClr val="000000"/>
                </a:solidFill>
                <a:latin typeface="Arial"/>
                <a:sym typeface="Arial"/>
              </a:rPr>
              <a:t>Faça seu login no Root</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Importe a chave do produto:</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Atualize/Verifique pelo vi o arquivo de configuração</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p:txBody>
      </p:sp>
      <p:sp>
        <p:nvSpPr>
          <p:cNvPr id="5" name="Rectangle 4"/>
          <p:cNvSpPr/>
          <p:nvPr/>
        </p:nvSpPr>
        <p:spPr>
          <a:xfrm>
            <a:off x="755576" y="1340768"/>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a:t>
            </a:r>
            <a:r>
              <a:rPr lang="pt-BR" sz="2000" b="0" i="0" kern="0" dirty="0">
                <a:solidFill>
                  <a:srgbClr val="000000"/>
                </a:solidFill>
                <a:latin typeface="Arial"/>
                <a:sym typeface="Arial"/>
              </a:rPr>
              <a:t> -</a:t>
            </a:r>
          </a:p>
        </p:txBody>
      </p:sp>
      <p:sp>
        <p:nvSpPr>
          <p:cNvPr id="9" name="Rectangle 4">
            <a:extLst>
              <a:ext uri="{FF2B5EF4-FFF2-40B4-BE49-F238E27FC236}">
                <a16:creationId xmlns:a16="http://schemas.microsoft.com/office/drawing/2014/main" id="{72DF7A39-D5B8-4E67-B445-4F044C70B92D}"/>
              </a:ext>
            </a:extLst>
          </p:cNvPr>
          <p:cNvSpPr/>
          <p:nvPr/>
        </p:nvSpPr>
        <p:spPr>
          <a:xfrm>
            <a:off x="755576" y="2062229"/>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a:t>
            </a:r>
            <a:endParaRPr lang="pt-BR" sz="2000" b="0" i="0" kern="0" dirty="0">
              <a:solidFill>
                <a:srgbClr val="000000"/>
              </a:solidFill>
              <a:latin typeface="Arial"/>
              <a:sym typeface="Arial"/>
            </a:endParaRPr>
          </a:p>
        </p:txBody>
      </p:sp>
      <p:sp>
        <p:nvSpPr>
          <p:cNvPr id="10" name="Rectangle 7">
            <a:extLst>
              <a:ext uri="{FF2B5EF4-FFF2-40B4-BE49-F238E27FC236}">
                <a16:creationId xmlns:a16="http://schemas.microsoft.com/office/drawing/2014/main" id="{320B5CD4-EFE5-4005-8BDA-A4C2842BBEBE}"/>
              </a:ext>
            </a:extLst>
          </p:cNvPr>
          <p:cNvSpPr/>
          <p:nvPr/>
        </p:nvSpPr>
        <p:spPr>
          <a:xfrm>
            <a:off x="899592" y="3212976"/>
            <a:ext cx="7073299" cy="72008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b="0" i="0" kern="0" dirty="0">
                <a:solidFill>
                  <a:srgbClr val="000000"/>
                </a:solidFill>
                <a:latin typeface="Arial"/>
                <a:sym typeface="Arial"/>
              </a:rPr>
              <a:t>rpm --</a:t>
            </a:r>
            <a:r>
              <a:rPr lang="pt-BR" b="0" i="0" kern="0" dirty="0" err="1">
                <a:solidFill>
                  <a:srgbClr val="000000"/>
                </a:solidFill>
                <a:latin typeface="Arial"/>
                <a:sym typeface="Arial"/>
              </a:rPr>
              <a:t>import</a:t>
            </a:r>
            <a:r>
              <a:rPr lang="pt-BR" b="0" i="0" kern="0" dirty="0">
                <a:solidFill>
                  <a:srgbClr val="000000"/>
                </a:solidFill>
                <a:latin typeface="Arial"/>
                <a:sym typeface="Arial"/>
              </a:rPr>
              <a:t> </a:t>
            </a:r>
            <a:r>
              <a:rPr lang="pt-BR" sz="1600" b="0" i="0" kern="0" dirty="0">
                <a:solidFill>
                  <a:srgbClr val="000000"/>
                </a:solidFill>
                <a:latin typeface="Arial"/>
                <a:sym typeface="Arial"/>
              </a:rPr>
              <a:t>http://debian.neo4j.org/neotechnology.gpg.key</a:t>
            </a:r>
          </a:p>
        </p:txBody>
      </p:sp>
      <p:sp>
        <p:nvSpPr>
          <p:cNvPr id="11" name="Rectangle 4">
            <a:extLst>
              <a:ext uri="{FF2B5EF4-FFF2-40B4-BE49-F238E27FC236}">
                <a16:creationId xmlns:a16="http://schemas.microsoft.com/office/drawing/2014/main" id="{0572558E-D5FA-4349-957A-4A964E4515CF}"/>
              </a:ext>
            </a:extLst>
          </p:cNvPr>
          <p:cNvSpPr/>
          <p:nvPr/>
        </p:nvSpPr>
        <p:spPr>
          <a:xfrm>
            <a:off x="899592" y="4546821"/>
            <a:ext cx="7073299" cy="160211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400" dirty="0" err="1">
                <a:solidFill>
                  <a:schemeClr val="tx1"/>
                </a:solidFill>
              </a:rPr>
              <a:t>sudo</a:t>
            </a:r>
            <a:r>
              <a:rPr lang="pt-BR" sz="1400" dirty="0">
                <a:solidFill>
                  <a:schemeClr val="tx1"/>
                </a:solidFill>
              </a:rPr>
              <a:t> vi /</a:t>
            </a:r>
            <a:r>
              <a:rPr lang="pt-BR" sz="1400" dirty="0" err="1">
                <a:solidFill>
                  <a:schemeClr val="tx1"/>
                </a:solidFill>
              </a:rPr>
              <a:t>etc</a:t>
            </a:r>
            <a:r>
              <a:rPr lang="pt-BR" sz="1400" dirty="0">
                <a:solidFill>
                  <a:schemeClr val="tx1"/>
                </a:solidFill>
              </a:rPr>
              <a:t>/</a:t>
            </a:r>
            <a:r>
              <a:rPr lang="pt-BR" sz="1400" dirty="0" err="1">
                <a:solidFill>
                  <a:schemeClr val="tx1"/>
                </a:solidFill>
              </a:rPr>
              <a:t>yum.repos.d</a:t>
            </a:r>
            <a:r>
              <a:rPr lang="pt-BR" sz="1400" dirty="0">
                <a:solidFill>
                  <a:schemeClr val="tx1"/>
                </a:solidFill>
              </a:rPr>
              <a:t>/neo4j.repo</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[neo4j]</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name=Neo4j RPM Repository</a:t>
            </a:r>
          </a:p>
          <a:p>
            <a:pPr defTabSz="914217" eaLnBrk="1" fontAlgn="auto" hangingPunct="1">
              <a:spcBef>
                <a:spcPts val="0"/>
              </a:spcBef>
              <a:spcAft>
                <a:spcPts val="0"/>
              </a:spcAft>
              <a:buClr>
                <a:srgbClr val="000000"/>
              </a:buClr>
            </a:pPr>
            <a:r>
              <a:rPr lang="en-US" sz="1400" b="0" i="0" kern="0" dirty="0" err="1">
                <a:solidFill>
                  <a:srgbClr val="000000"/>
                </a:solidFill>
                <a:latin typeface="Arial"/>
                <a:sym typeface="Arial"/>
              </a:rPr>
              <a:t>baseurl</a:t>
            </a:r>
            <a:r>
              <a:rPr lang="en-US" sz="1400" b="0" i="0" kern="0" dirty="0">
                <a:solidFill>
                  <a:srgbClr val="000000"/>
                </a:solidFill>
                <a:latin typeface="Arial"/>
                <a:sym typeface="Arial"/>
              </a:rPr>
              <a:t>=http://yum.neo4j.org/stable</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enabled=1</a:t>
            </a:r>
          </a:p>
          <a:p>
            <a:pPr defTabSz="914217" eaLnBrk="1" fontAlgn="auto" hangingPunct="1">
              <a:spcBef>
                <a:spcPts val="0"/>
              </a:spcBef>
              <a:spcAft>
                <a:spcPts val="0"/>
              </a:spcAft>
              <a:buClr>
                <a:srgbClr val="000000"/>
              </a:buClr>
            </a:pPr>
            <a:r>
              <a:rPr lang="en-US" sz="1400" b="0" i="0" kern="0" dirty="0" err="1">
                <a:solidFill>
                  <a:srgbClr val="000000"/>
                </a:solidFill>
                <a:latin typeface="Arial"/>
                <a:sym typeface="Arial"/>
              </a:rPr>
              <a:t>gpgcheck</a:t>
            </a:r>
            <a:r>
              <a:rPr lang="en-US" sz="1400" b="0" i="0" kern="0" dirty="0">
                <a:solidFill>
                  <a:srgbClr val="000000"/>
                </a:solidFill>
                <a:latin typeface="Arial"/>
                <a:sym typeface="Arial"/>
              </a:rPr>
              <a:t>=1</a:t>
            </a:r>
            <a:endParaRPr lang="pt-BR" sz="1400" b="0" i="0" kern="0" dirty="0">
              <a:solidFill>
                <a:srgbClr val="000000"/>
              </a:solidFill>
              <a:latin typeface="Arial"/>
              <a:sym typeface="Arial"/>
            </a:endParaRPr>
          </a:p>
        </p:txBody>
      </p:sp>
    </p:spTree>
    <p:extLst>
      <p:ext uri="{BB962C8B-B14F-4D97-AF65-F5344CB8AC3E}">
        <p14:creationId xmlns:p14="http://schemas.microsoft.com/office/powerpoint/2010/main" val="3584718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
        <p:nvSpPr>
          <p:cNvPr id="6" name="Rectangle 5"/>
          <p:cNvSpPr/>
          <p:nvPr/>
        </p:nvSpPr>
        <p:spPr>
          <a:xfrm>
            <a:off x="1045191" y="1283944"/>
            <a:ext cx="7036048" cy="4092717"/>
          </a:xfrm>
          <a:prstGeom prst="rect">
            <a:avLst/>
          </a:prstGeom>
        </p:spPr>
        <p:txBody>
          <a:bodyPr wrap="square">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Principais Características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Schema-less</a:t>
            </a:r>
            <a:r>
              <a:rPr lang="pt-BR" sz="2000" i="0" kern="0" dirty="0">
                <a:solidFill>
                  <a:srgbClr val="000000"/>
                </a:solidFill>
                <a:latin typeface="Arial"/>
                <a:cs typeface="Arial"/>
                <a:sym typeface="Arial"/>
              </a:rPr>
              <a:t> e </a:t>
            </a:r>
            <a:r>
              <a:rPr lang="pt-BR" sz="2000" i="0" kern="0" dirty="0" err="1">
                <a:solidFill>
                  <a:srgbClr val="000000"/>
                </a:solidFill>
                <a:latin typeface="Arial"/>
                <a:cs typeface="Arial"/>
                <a:sym typeface="Arial"/>
              </a:rPr>
              <a:t>Type-less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Suporte Full a ACID</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A integridade dos dados por meio de transações compatíveis com ACID.</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Free</a:t>
            </a:r>
            <a:r>
              <a:rPr lang="pt-BR" sz="2000" i="0" kern="0" dirty="0">
                <a:solidFill>
                  <a:srgbClr val="000000"/>
                </a:solidFill>
                <a:latin typeface="Arial"/>
                <a:cs typeface="Arial"/>
                <a:sym typeface="Arial"/>
              </a:rPr>
              <a:t>-</a:t>
            </a:r>
            <a:r>
              <a:rPr lang="pt-BR" sz="2000" i="0" kern="0" dirty="0" err="1">
                <a:solidFill>
                  <a:srgbClr val="000000"/>
                </a:solidFill>
                <a:latin typeface="Arial"/>
                <a:cs typeface="Arial"/>
                <a:sym typeface="Arial"/>
              </a:rPr>
              <a:t>for-all</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Não adiciona </a:t>
            </a:r>
            <a:r>
              <a:rPr lang="pt-BR" sz="2000" b="0" i="0" kern="0" dirty="0" err="1">
                <a:solidFill>
                  <a:srgbClr val="000000"/>
                </a:solidFill>
                <a:latin typeface="Arial"/>
                <a:cs typeface="Arial"/>
                <a:sym typeface="Arial"/>
              </a:rPr>
              <a:t>constraints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Suporta 34.4 BI de nodes e 34.4BI de </a:t>
            </a:r>
            <a:r>
              <a:rPr lang="pt-BR" sz="2000" i="0" kern="0" dirty="0" err="1">
                <a:solidFill>
                  <a:srgbClr val="000000"/>
                </a:solidFill>
                <a:latin typeface="Arial"/>
                <a:cs typeface="Arial"/>
                <a:sym typeface="Arial"/>
              </a:rPr>
              <a:t>relationships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27781733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44423" y="876995"/>
            <a:ext cx="8351837" cy="529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200" indent="-457200" defTabSz="914217">
              <a:buFont typeface="+mj-lt"/>
              <a:buAutoNum type="arabicPeriod" startAt="4"/>
            </a:pPr>
            <a:r>
              <a:rPr lang="pt-BR" sz="2000" b="0" i="0" kern="0" dirty="0">
                <a:solidFill>
                  <a:srgbClr val="000000"/>
                </a:solidFill>
                <a:latin typeface="Arial"/>
                <a:sym typeface="Arial"/>
              </a:rPr>
              <a:t>Instale o Neo4j:</a:t>
            </a: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r>
              <a:rPr lang="pt-BR" sz="2000" b="0" i="0" kern="0" dirty="0">
                <a:solidFill>
                  <a:srgbClr val="000000"/>
                </a:solidFill>
                <a:sym typeface="Arial"/>
              </a:rPr>
              <a:t>Valide/Corrija o arquivo de configurações:</a:t>
            </a: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endParaRPr lang="pt-BR" sz="2000" b="0" i="0" kern="0" dirty="0">
              <a:solidFill>
                <a:srgbClr val="000000"/>
              </a:solidFill>
              <a:latin typeface="Arial"/>
              <a:sym typeface="Arial"/>
            </a:endParaRPr>
          </a:p>
          <a:p>
            <a:pPr marL="228600" indent="-228600" defTabSz="914217">
              <a:buFont typeface="+mj-lt"/>
              <a:buAutoNum type="arabicPeriod" startAt="4"/>
            </a:pPr>
            <a:endParaRPr lang="pt-BR" sz="1100" b="0" i="0" kern="0" dirty="0">
              <a:solidFill>
                <a:srgbClr val="000000"/>
              </a:solidFill>
              <a:latin typeface="Arial"/>
              <a:sym typeface="Arial"/>
            </a:endParaRPr>
          </a:p>
          <a:p>
            <a:pPr marL="228600" indent="-228600" defTabSz="914217">
              <a:buFont typeface="+mj-lt"/>
              <a:buAutoNum type="arabicPeriod" startAt="4"/>
            </a:pPr>
            <a:endParaRPr lang="pt-BR" sz="1100" b="0" i="0" kern="0" dirty="0">
              <a:solidFill>
                <a:srgbClr val="000000"/>
              </a:solidFill>
              <a:latin typeface="Arial"/>
              <a:sym typeface="Arial"/>
            </a:endParaRPr>
          </a:p>
          <a:p>
            <a:pPr marL="228600" indent="-228600" defTabSz="914217">
              <a:buFont typeface="+mj-lt"/>
              <a:buAutoNum type="arabicPeriod" startAt="4"/>
            </a:pPr>
            <a:endParaRPr lang="pt-BR" sz="1100" b="0" i="0" kern="0" dirty="0">
              <a:solidFill>
                <a:srgbClr val="000000"/>
              </a:solidFill>
              <a:latin typeface="Arial"/>
              <a:sym typeface="Arial"/>
            </a:endParaRPr>
          </a:p>
          <a:p>
            <a:pPr marL="457200" indent="-457200" defTabSz="914217">
              <a:buFont typeface="+mj-lt"/>
              <a:buAutoNum type="arabicPeriod" startAt="4"/>
            </a:pPr>
            <a:r>
              <a:rPr lang="pt-BR" sz="2000" b="0" i="0" kern="0" dirty="0">
                <a:solidFill>
                  <a:srgbClr val="000000"/>
                </a:solidFill>
                <a:sym typeface="Arial"/>
              </a:rPr>
              <a:t>Inicie o serviço de banco de dados Neo4j:</a:t>
            </a: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r>
              <a:rPr lang="pt-BR" sz="2000" b="0" i="0" kern="0" dirty="0">
                <a:solidFill>
                  <a:srgbClr val="000000"/>
                </a:solidFill>
                <a:sym typeface="Arial"/>
              </a:rPr>
              <a:t>Verifique se o neo4j foi acionado.</a:t>
            </a:r>
          </a:p>
          <a:p>
            <a:pPr marL="457109" indent="-457109" defTabSz="914217">
              <a:buFont typeface="+mj-lt"/>
              <a:buAutoNum type="arabicPeriod" startAt="5"/>
            </a:pPr>
            <a:endParaRPr lang="pt-BR" sz="2000" b="0" i="0" kern="0" dirty="0">
              <a:solidFill>
                <a:srgbClr val="000000"/>
              </a:solidFill>
              <a:latin typeface="Arial"/>
              <a:sym typeface="Arial"/>
            </a:endParaRPr>
          </a:p>
        </p:txBody>
      </p:sp>
      <p:sp>
        <p:nvSpPr>
          <p:cNvPr id="8" name="Rectangle 7"/>
          <p:cNvSpPr/>
          <p:nvPr/>
        </p:nvSpPr>
        <p:spPr>
          <a:xfrm>
            <a:off x="1142477" y="162991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sym typeface="Arial"/>
              </a:rPr>
              <a:t>yum</a:t>
            </a:r>
            <a:r>
              <a:rPr lang="pt-BR" sz="2000" b="0" i="0" kern="0" dirty="0">
                <a:solidFill>
                  <a:srgbClr val="000000"/>
                </a:solidFill>
                <a:sym typeface="Arial"/>
              </a:rPr>
              <a:t> </a:t>
            </a:r>
            <a:r>
              <a:rPr lang="pt-BR" sz="2000" b="0" i="0" kern="0" dirty="0" err="1">
                <a:solidFill>
                  <a:srgbClr val="000000"/>
                </a:solidFill>
                <a:sym typeface="Arial"/>
              </a:rPr>
              <a:t>install</a:t>
            </a:r>
            <a:r>
              <a:rPr lang="pt-BR" sz="2000" b="0" i="0" kern="0" dirty="0">
                <a:solidFill>
                  <a:srgbClr val="000000"/>
                </a:solidFill>
                <a:sym typeface="Arial"/>
              </a:rPr>
              <a:t> neo4j-3.4.6</a:t>
            </a:r>
            <a:endParaRPr lang="pt-BR" sz="2000" b="0" i="0" kern="0" dirty="0">
              <a:solidFill>
                <a:srgbClr val="000000"/>
              </a:solidFill>
              <a:latin typeface="Arial"/>
              <a:sym typeface="Arial"/>
            </a:endParaRPr>
          </a:p>
        </p:txBody>
      </p:sp>
      <p:sp>
        <p:nvSpPr>
          <p:cNvPr id="6" name="Rectangle 5"/>
          <p:cNvSpPr/>
          <p:nvPr/>
        </p:nvSpPr>
        <p:spPr>
          <a:xfrm>
            <a:off x="1083690" y="2803925"/>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vi /</a:t>
            </a:r>
            <a:r>
              <a:rPr lang="pt-BR" sz="2000" b="0" i="0" dirty="0" err="1">
                <a:solidFill>
                  <a:schemeClr val="tx1"/>
                </a:solidFill>
              </a:rPr>
              <a:t>etc</a:t>
            </a:r>
            <a:r>
              <a:rPr lang="pt-BR" sz="2000" b="0" i="0" dirty="0">
                <a:solidFill>
                  <a:schemeClr val="tx1"/>
                </a:solidFill>
              </a:rPr>
              <a:t>/</a:t>
            </a:r>
            <a:r>
              <a:rPr lang="pt-BR" sz="2000" b="0" i="0" dirty="0" err="1">
                <a:solidFill>
                  <a:schemeClr val="tx1"/>
                </a:solidFill>
              </a:rPr>
              <a:t>security</a:t>
            </a:r>
            <a:r>
              <a:rPr lang="pt-BR" sz="2000" b="0" i="0" dirty="0">
                <a:solidFill>
                  <a:schemeClr val="tx1"/>
                </a:solidFill>
              </a:rPr>
              <a:t>/</a:t>
            </a:r>
            <a:r>
              <a:rPr lang="pt-BR" sz="2000" b="0" i="0" dirty="0" err="1">
                <a:solidFill>
                  <a:schemeClr val="tx1"/>
                </a:solidFill>
              </a:rPr>
              <a:t>limits.conf</a:t>
            </a:r>
            <a:endParaRPr lang="pt-BR" sz="2000" b="0" i="0" kern="0" dirty="0">
              <a:solidFill>
                <a:schemeClr val="tx1"/>
              </a:solidFill>
              <a:latin typeface="Arial"/>
              <a:sym typeface="Arial"/>
            </a:endParaRPr>
          </a:p>
        </p:txBody>
      </p:sp>
      <p:sp>
        <p:nvSpPr>
          <p:cNvPr id="9" name="Rectangle 8"/>
          <p:cNvSpPr/>
          <p:nvPr/>
        </p:nvSpPr>
        <p:spPr>
          <a:xfrm>
            <a:off x="1142477" y="439992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a:solidFill>
                  <a:srgbClr val="000000"/>
                </a:solidFill>
                <a:sym typeface="Arial"/>
              </a:rPr>
              <a:t>rpm -</a:t>
            </a:r>
            <a:r>
              <a:rPr lang="pt-BR" sz="2000" b="0" i="0" kern="0" dirty="0" err="1">
                <a:solidFill>
                  <a:srgbClr val="000000"/>
                </a:solidFill>
                <a:sym typeface="Arial"/>
              </a:rPr>
              <a:t>qa</a:t>
            </a:r>
            <a:r>
              <a:rPr lang="pt-BR" sz="2000" b="0" i="0" kern="0" dirty="0">
                <a:solidFill>
                  <a:srgbClr val="000000"/>
                </a:solidFill>
                <a:sym typeface="Arial"/>
              </a:rPr>
              <a:t> | </a:t>
            </a:r>
            <a:r>
              <a:rPr lang="pt-BR" sz="2000" b="0" i="0" kern="0" dirty="0" err="1">
                <a:solidFill>
                  <a:srgbClr val="000000"/>
                </a:solidFill>
                <a:sym typeface="Arial"/>
              </a:rPr>
              <a:t>grep</a:t>
            </a:r>
            <a:r>
              <a:rPr lang="pt-BR" sz="2000" b="0" i="0" kern="0" dirty="0">
                <a:solidFill>
                  <a:srgbClr val="000000"/>
                </a:solidFill>
                <a:sym typeface="Arial"/>
              </a:rPr>
              <a:t> </a:t>
            </a:r>
            <a:r>
              <a:rPr lang="pt-BR" sz="2000" b="0" i="0" kern="0" dirty="0" err="1">
                <a:solidFill>
                  <a:srgbClr val="000000"/>
                </a:solidFill>
                <a:sym typeface="Arial"/>
              </a:rPr>
              <a:t>neo</a:t>
            </a:r>
            <a:endParaRPr lang="pt-BR" sz="2000" b="0" i="0" kern="0" dirty="0">
              <a:solidFill>
                <a:srgbClr val="000000"/>
              </a:solidFill>
              <a:latin typeface="Arial"/>
              <a:sym typeface="Arial"/>
            </a:endParaRPr>
          </a:p>
        </p:txBody>
      </p:sp>
      <p:sp>
        <p:nvSpPr>
          <p:cNvPr id="10" name="Rectangle 5">
            <a:extLst>
              <a:ext uri="{FF2B5EF4-FFF2-40B4-BE49-F238E27FC236}">
                <a16:creationId xmlns:a16="http://schemas.microsoft.com/office/drawing/2014/main" id="{50B53509-2F70-48B7-8A7A-7EF34BE973DC}"/>
              </a:ext>
            </a:extLst>
          </p:cNvPr>
          <p:cNvSpPr/>
          <p:nvPr/>
        </p:nvSpPr>
        <p:spPr>
          <a:xfrm>
            <a:off x="1083691" y="5616600"/>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neo4j status</a:t>
            </a:r>
          </a:p>
        </p:txBody>
      </p:sp>
      <p:sp>
        <p:nvSpPr>
          <p:cNvPr id="11" name="Rectangle 5">
            <a:extLst>
              <a:ext uri="{FF2B5EF4-FFF2-40B4-BE49-F238E27FC236}">
                <a16:creationId xmlns:a16="http://schemas.microsoft.com/office/drawing/2014/main" id="{08232603-2F94-4648-B026-5E9AFACF4569}"/>
              </a:ext>
            </a:extLst>
          </p:cNvPr>
          <p:cNvSpPr/>
          <p:nvPr/>
        </p:nvSpPr>
        <p:spPr>
          <a:xfrm>
            <a:off x="1087494" y="3478490"/>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chemeClr val="tx1"/>
                </a:solidFill>
                <a:sym typeface="Arial"/>
              </a:rPr>
              <a:t>neo4j   soft    </a:t>
            </a:r>
            <a:r>
              <a:rPr lang="pt-BR" sz="2000" b="0" i="0" kern="0" dirty="0" err="1">
                <a:solidFill>
                  <a:schemeClr val="tx1"/>
                </a:solidFill>
                <a:sym typeface="Arial"/>
              </a:rPr>
              <a:t>nofile</a:t>
            </a:r>
            <a:r>
              <a:rPr lang="pt-BR" sz="2000" b="0" i="0" kern="0" dirty="0">
                <a:solidFill>
                  <a:schemeClr val="tx1"/>
                </a:solidFill>
                <a:sym typeface="Arial"/>
              </a:rPr>
              <a:t>  40000</a:t>
            </a:r>
          </a:p>
          <a:p>
            <a:pPr defTabSz="914217" eaLnBrk="1" fontAlgn="auto" hangingPunct="1">
              <a:spcBef>
                <a:spcPts val="0"/>
              </a:spcBef>
              <a:spcAft>
                <a:spcPts val="0"/>
              </a:spcAft>
              <a:buClr>
                <a:srgbClr val="000000"/>
              </a:buClr>
            </a:pPr>
            <a:r>
              <a:rPr lang="pt-BR" sz="2000" b="0" i="0" kern="0" dirty="0">
                <a:solidFill>
                  <a:schemeClr val="tx1"/>
                </a:solidFill>
                <a:sym typeface="Arial"/>
              </a:rPr>
              <a:t>neo4j   hard    </a:t>
            </a:r>
            <a:r>
              <a:rPr lang="pt-BR" sz="2000" b="0" i="0" kern="0" dirty="0" err="1">
                <a:solidFill>
                  <a:schemeClr val="tx1"/>
                </a:solidFill>
                <a:sym typeface="Arial"/>
              </a:rPr>
              <a:t>nofile</a:t>
            </a:r>
            <a:r>
              <a:rPr lang="pt-BR" sz="2000" b="0" i="0" kern="0" dirty="0">
                <a:solidFill>
                  <a:schemeClr val="tx1"/>
                </a:solidFill>
                <a:sym typeface="Arial"/>
              </a:rPr>
              <a:t>  40000</a:t>
            </a:r>
            <a:endParaRPr lang="pt-BR" sz="2000" b="0" i="0" kern="0" dirty="0">
              <a:solidFill>
                <a:schemeClr val="tx1"/>
              </a:solidFill>
              <a:latin typeface="Arial"/>
              <a:sym typeface="Arial"/>
            </a:endParaRPr>
          </a:p>
        </p:txBody>
      </p:sp>
    </p:spTree>
    <p:extLst>
      <p:ext uri="{BB962C8B-B14F-4D97-AF65-F5344CB8AC3E}">
        <p14:creationId xmlns:p14="http://schemas.microsoft.com/office/powerpoint/2010/main" val="3180068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200" indent="-457200" defTabSz="914217">
              <a:buFont typeface="+mj-lt"/>
              <a:buAutoNum type="arabicPeriod" startAt="8"/>
            </a:pPr>
            <a:r>
              <a:rPr lang="pt-BR" sz="2000" b="0" i="0" kern="0" dirty="0">
                <a:solidFill>
                  <a:srgbClr val="000000"/>
                </a:solidFill>
                <a:latin typeface="Arial"/>
                <a:sym typeface="Arial"/>
              </a:rPr>
              <a:t>Verifique a instalação, abra o Firefox de dentro da VM, e coloque a seguinte URL:</a:t>
            </a:r>
          </a:p>
        </p:txBody>
      </p:sp>
      <p:sp>
        <p:nvSpPr>
          <p:cNvPr id="8" name="Rectangle 7"/>
          <p:cNvSpPr/>
          <p:nvPr/>
        </p:nvSpPr>
        <p:spPr>
          <a:xfrm>
            <a:off x="1107581" y="214461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http://localhost:7474</a:t>
            </a:r>
          </a:p>
        </p:txBody>
      </p:sp>
      <p:pic>
        <p:nvPicPr>
          <p:cNvPr id="3" name="Picture 2"/>
          <p:cNvPicPr>
            <a:picLocks noChangeAspect="1"/>
          </p:cNvPicPr>
          <p:nvPr/>
        </p:nvPicPr>
        <p:blipFill>
          <a:blip r:embed="rId3"/>
          <a:stretch>
            <a:fillRect/>
          </a:stretch>
        </p:blipFill>
        <p:spPr>
          <a:xfrm>
            <a:off x="2435852" y="2852936"/>
            <a:ext cx="4998847" cy="298014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536136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2">
            <a:extLst>
              <a:ext uri="{FF2B5EF4-FFF2-40B4-BE49-F238E27FC236}">
                <a16:creationId xmlns:a16="http://schemas.microsoft.com/office/drawing/2014/main" id="{BDE8785A-FFD0-4258-B308-54AC43CC09C8}"/>
              </a:ext>
            </a:extLst>
          </p:cNvPr>
          <p:cNvSpPr txBox="1">
            <a:spLocks/>
          </p:cNvSpPr>
          <p:nvPr/>
        </p:nvSpPr>
        <p:spPr>
          <a:xfrm>
            <a:off x="901148" y="6056243"/>
            <a:ext cx="5759084" cy="801757"/>
          </a:xfrm>
          <a:prstGeom prst="rect">
            <a:avLst/>
          </a:prstGeom>
        </p:spPr>
        <p:txBody>
          <a:bodyPr>
            <a:norm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buFont typeface="Wingdings" panose="05000000000000000000" pitchFamily="2" charset="2"/>
              <a:buNone/>
            </a:pPr>
            <a:r>
              <a:rPr lang="pt-BR" sz="2000" i="0" kern="0">
                <a:solidFill>
                  <a:schemeClr val="tx1"/>
                </a:solidFill>
              </a:rPr>
              <a:t>Autor: Prof. Jorge Surian</a:t>
            </a:r>
          </a:p>
          <a:p>
            <a:pPr marL="0" indent="0">
              <a:buFont typeface="Wingdings" panose="05000000000000000000" pitchFamily="2" charset="2"/>
              <a:buNone/>
            </a:pPr>
            <a:r>
              <a:rPr lang="pt-BR" sz="2000" i="0" kern="0">
                <a:solidFill>
                  <a:schemeClr val="tx1"/>
                </a:solidFill>
              </a:rPr>
              <a:t>jorge.surian@gmail.com</a:t>
            </a:r>
            <a:endParaRPr lang="pt-BR" sz="2000" i="0" kern="0" dirty="0">
              <a:solidFill>
                <a:schemeClr val="tx1"/>
              </a:solidFill>
            </a:endParaRPr>
          </a:p>
        </p:txBody>
      </p:sp>
      <p:sp>
        <p:nvSpPr>
          <p:cNvPr id="3" name="Espaço Reservado para Texto 2">
            <a:extLst>
              <a:ext uri="{FF2B5EF4-FFF2-40B4-BE49-F238E27FC236}">
                <a16:creationId xmlns:a16="http://schemas.microsoft.com/office/drawing/2014/main" id="{BDE8785A-FFD0-4258-B308-54AC43CC09C8}"/>
              </a:ext>
            </a:extLst>
          </p:cNvPr>
          <p:cNvSpPr txBox="1">
            <a:spLocks/>
          </p:cNvSpPr>
          <p:nvPr/>
        </p:nvSpPr>
        <p:spPr>
          <a:xfrm>
            <a:off x="179512" y="6056243"/>
            <a:ext cx="5759084" cy="801757"/>
          </a:xfrm>
          <a:prstGeom prst="rect">
            <a:avLst/>
          </a:prstGeom>
        </p:spPr>
        <p:txBody>
          <a:bodyPr>
            <a:norm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buFont typeface="Wingdings" panose="05000000000000000000" pitchFamily="2" charset="2"/>
              <a:buNone/>
            </a:pPr>
            <a:r>
              <a:rPr lang="pt-BR" sz="2000" i="0" kern="0" dirty="0">
                <a:solidFill>
                  <a:schemeClr val="bg2"/>
                </a:solidFill>
              </a:rPr>
              <a:t>Autor: Prof. Jorge Surian</a:t>
            </a:r>
          </a:p>
          <a:p>
            <a:pPr marL="0" indent="0">
              <a:buFont typeface="Wingdings" panose="05000000000000000000" pitchFamily="2" charset="2"/>
              <a:buNone/>
            </a:pPr>
            <a:r>
              <a:rPr lang="pt-BR" sz="2000" i="0" kern="0" dirty="0">
                <a:solidFill>
                  <a:schemeClr val="bg2"/>
                </a:solidFill>
              </a:rPr>
              <a:t>jorge.surian@gmail.com</a:t>
            </a:r>
          </a:p>
        </p:txBody>
      </p:sp>
    </p:spTree>
    <p:extLst>
      <p:ext uri="{BB962C8B-B14F-4D97-AF65-F5344CB8AC3E}">
        <p14:creationId xmlns:p14="http://schemas.microsoft.com/office/powerpoint/2010/main" val="1733757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
        <p:nvSpPr>
          <p:cNvPr id="6" name="Rectangle 5"/>
          <p:cNvSpPr/>
          <p:nvPr/>
        </p:nvSpPr>
        <p:spPr>
          <a:xfrm>
            <a:off x="1403648" y="908720"/>
            <a:ext cx="7036048" cy="4708164"/>
          </a:xfrm>
          <a:prstGeom prst="rect">
            <a:avLst/>
          </a:prstGeom>
        </p:spPr>
        <p:txBody>
          <a:bodyPr wrap="square">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Principais Características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Não faz </a:t>
            </a:r>
            <a:r>
              <a:rPr lang="pt-BR" sz="2000" i="0" kern="0" dirty="0" err="1">
                <a:solidFill>
                  <a:srgbClr val="000000"/>
                </a:solidFill>
                <a:latin typeface="Arial"/>
                <a:cs typeface="Arial"/>
                <a:sym typeface="Arial"/>
              </a:rPr>
              <a:t>sharding</a:t>
            </a:r>
            <a:r>
              <a:rPr lang="pt-BR" sz="2000" i="0" kern="0" dirty="0">
                <a:solidFill>
                  <a:srgbClr val="000000"/>
                </a:solidFill>
                <a:latin typeface="Arial"/>
                <a:cs typeface="Arial"/>
                <a:sym typeface="Arial"/>
              </a:rPr>
              <a:t> de </a:t>
            </a:r>
            <a:r>
              <a:rPr lang="pt-BR" sz="2000" i="0" kern="0" dirty="0" err="1">
                <a:solidFill>
                  <a:srgbClr val="000000"/>
                </a:solidFill>
                <a:latin typeface="Arial"/>
                <a:cs typeface="Arial"/>
                <a:sym typeface="Arial"/>
              </a:rPr>
              <a:t>subgrafos</a:t>
            </a:r>
            <a:r>
              <a:rPr lang="pt-BR" sz="2000" b="0" i="0" kern="0" dirty="0">
                <a:solidFill>
                  <a:srgbClr val="000000"/>
                </a:solidFill>
                <a:latin typeface="Arial"/>
                <a:cs typeface="Arial"/>
                <a:sym typeface="Arial"/>
              </a:rPr>
              <a:t>, limitando o tamanho dos grafos;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Opções de Cluster HA </a:t>
            </a:r>
            <a:r>
              <a:rPr lang="pt-BR" sz="2000" b="0" i="0" kern="0" dirty="0">
                <a:solidFill>
                  <a:srgbClr val="000000"/>
                </a:solidFill>
                <a:latin typeface="Arial"/>
                <a:cs typeface="Arial"/>
                <a:sym typeface="Arial"/>
              </a:rPr>
              <a:t>com o uso da versão Enterprise;</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Gerenciamento de memória fora do </a:t>
            </a:r>
            <a:r>
              <a:rPr lang="pt-BR" sz="2000" b="0" i="0" kern="0" dirty="0" err="1">
                <a:solidFill>
                  <a:srgbClr val="000000"/>
                </a:solidFill>
                <a:latin typeface="Arial"/>
                <a:cs typeface="Arial"/>
                <a:sym typeface="Arial"/>
              </a:rPr>
              <a:t>heap</a:t>
            </a:r>
            <a:r>
              <a:rPr lang="pt-BR" sz="2000" b="0" i="0" kern="0" dirty="0">
                <a:solidFill>
                  <a:srgbClr val="000000"/>
                </a:solidFill>
                <a:latin typeface="Arial"/>
                <a:cs typeface="Arial"/>
                <a:sym typeface="Arial"/>
              </a:rPr>
              <a:t>, Causal </a:t>
            </a:r>
            <a:r>
              <a:rPr lang="pt-BR" sz="2000" b="0" i="0" kern="0" dirty="0" err="1">
                <a:solidFill>
                  <a:srgbClr val="000000"/>
                </a:solidFill>
                <a:latin typeface="Arial"/>
                <a:cs typeface="Arial"/>
                <a:sym typeface="Arial"/>
              </a:rPr>
              <a:t>Clustering</a:t>
            </a:r>
            <a:r>
              <a:rPr lang="pt-BR" sz="2000" b="0" i="0" kern="0" dirty="0">
                <a:solidFill>
                  <a:srgbClr val="000000"/>
                </a:solidFill>
                <a:latin typeface="Arial"/>
                <a:cs typeface="Arial"/>
                <a:sym typeface="Arial"/>
              </a:rPr>
              <a:t>, que otimiza tanto o acesso somente leitura quanto o acesso de leitura / gravação, alta disponibilidade (HA), recuperação de desastre e suporte a vários data centers.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Cypher</a:t>
            </a:r>
            <a:r>
              <a:rPr lang="pt-BR" sz="2000" i="0" kern="0" dirty="0">
                <a:solidFill>
                  <a:srgbClr val="000000"/>
                </a:solidFill>
                <a:latin typeface="Arial"/>
                <a:cs typeface="Arial"/>
                <a:sym typeface="Arial"/>
              </a:rPr>
              <a:t> - Linguagem (Query) </a:t>
            </a:r>
            <a:r>
              <a:rPr lang="pt-BR" sz="2000" b="0" i="0" kern="0" dirty="0">
                <a:solidFill>
                  <a:srgbClr val="000000"/>
                </a:solidFill>
                <a:latin typeface="Arial"/>
                <a:cs typeface="Arial"/>
                <a:sym typeface="Arial"/>
              </a:rPr>
              <a:t>para Neo4j;</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É uma linguagem de consulta legível por humanos projetada especificamente para manipular dados gráficos conectados.</a:t>
            </a:r>
          </a:p>
        </p:txBody>
      </p:sp>
    </p:spTree>
    <p:extLst>
      <p:ext uri="{BB962C8B-B14F-4D97-AF65-F5344CB8AC3E}">
        <p14:creationId xmlns:p14="http://schemas.microsoft.com/office/powerpoint/2010/main" val="3606001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
        <p:nvSpPr>
          <p:cNvPr id="6" name="Rectangle 5"/>
          <p:cNvSpPr/>
          <p:nvPr/>
        </p:nvSpPr>
        <p:spPr>
          <a:xfrm>
            <a:off x="1403648" y="1060308"/>
            <a:ext cx="7036048" cy="2554102"/>
          </a:xfrm>
          <a:prstGeom prst="rect">
            <a:avLst/>
          </a:prstGeom>
        </p:spPr>
        <p:txBody>
          <a:bodyPr wrap="square">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Em termos gerais: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Sistemas de recomendações;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Usado para Business </a:t>
            </a:r>
            <a:r>
              <a:rPr lang="pt-BR" sz="2000" b="0" i="0" kern="0" dirty="0" err="1">
                <a:solidFill>
                  <a:srgbClr val="000000"/>
                </a:solidFill>
                <a:latin typeface="Arial"/>
                <a:cs typeface="Arial"/>
                <a:sym typeface="Arial"/>
              </a:rPr>
              <a:t>Intelligence</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Sistema </a:t>
            </a:r>
            <a:r>
              <a:rPr lang="pt-BR" sz="2000" b="0" i="0" kern="0" dirty="0" err="1">
                <a:solidFill>
                  <a:srgbClr val="000000"/>
                </a:solidFill>
                <a:latin typeface="Arial"/>
                <a:cs typeface="Arial"/>
                <a:sym typeface="Arial"/>
              </a:rPr>
              <a:t>Geoespaciais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Índices RDBMS;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O mundo é baseado em relacionamentos;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Os dados e suas estruturas são dinâmicos</a:t>
            </a:r>
            <a:endParaRPr lang="en-US" sz="2000" b="0" i="0" kern="0" dirty="0">
              <a:solidFill>
                <a:srgbClr val="000000"/>
              </a:solidFill>
              <a:latin typeface="Arial"/>
              <a:cs typeface="Arial"/>
              <a:sym typeface="Arial"/>
            </a:endParaRPr>
          </a:p>
        </p:txBody>
      </p:sp>
      <p:pic>
        <p:nvPicPr>
          <p:cNvPr id="2" name="Picture 1"/>
          <p:cNvPicPr>
            <a:picLocks noChangeAspect="1"/>
          </p:cNvPicPr>
          <p:nvPr/>
        </p:nvPicPr>
        <p:blipFill>
          <a:blip r:embed="rId3"/>
          <a:stretch>
            <a:fillRect/>
          </a:stretch>
        </p:blipFill>
        <p:spPr>
          <a:xfrm>
            <a:off x="1907704" y="3731126"/>
            <a:ext cx="6399689" cy="2066566"/>
          </a:xfrm>
          <a:prstGeom prst="rect">
            <a:avLst/>
          </a:prstGeom>
        </p:spPr>
      </p:pic>
    </p:spTree>
    <p:extLst>
      <p:ext uri="{BB962C8B-B14F-4D97-AF65-F5344CB8AC3E}">
        <p14:creationId xmlns:p14="http://schemas.microsoft.com/office/powerpoint/2010/main" val="2446630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5667725" y="5480404"/>
            <a:ext cx="3476275"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pt-BR" sz="2400" i="0" dirty="0">
                <a:solidFill>
                  <a:srgbClr val="000000"/>
                </a:solidFill>
              </a:rPr>
              <a:t>Neo4j</a:t>
            </a: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 – Interface Gráfica</a:t>
            </a:r>
          </a:p>
        </p:txBody>
      </p:sp>
      <p:grpSp>
        <p:nvGrpSpPr>
          <p:cNvPr id="6" name="Group 3">
            <a:extLst>
              <a:ext uri="{FF2B5EF4-FFF2-40B4-BE49-F238E27FC236}">
                <a16:creationId xmlns:a16="http://schemas.microsoft.com/office/drawing/2014/main" id="{92208169-2779-49E0-A1B6-12AA9ED61022}"/>
              </a:ext>
            </a:extLst>
          </p:cNvPr>
          <p:cNvGrpSpPr/>
          <p:nvPr/>
        </p:nvGrpSpPr>
        <p:grpSpPr>
          <a:xfrm>
            <a:off x="6945975" y="3534982"/>
            <a:ext cx="1867626" cy="1597385"/>
            <a:chOff x="940059" y="3284984"/>
            <a:chExt cx="3836191" cy="3168352"/>
          </a:xfrm>
        </p:grpSpPr>
        <p:pic>
          <p:nvPicPr>
            <p:cNvPr id="7" name="Picture 2">
              <a:extLst>
                <a:ext uri="{FF2B5EF4-FFF2-40B4-BE49-F238E27FC236}">
                  <a16:creationId xmlns:a16="http://schemas.microsoft.com/office/drawing/2014/main" id="{0606F1A9-9F68-407A-A940-5DCE67A08827}"/>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CBA3618A-5DAD-4B78-844C-703064E5BD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9828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body" idx="1"/>
          </p:nvPr>
        </p:nvSpPr>
        <p:spPr bwMode="auto">
          <a:xfrm>
            <a:off x="883637" y="836712"/>
            <a:ext cx="7432779"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pt-BR" altLang="pt-BR" sz="2000" b="0" i="0" dirty="0"/>
              <a:t>Neo4j</a:t>
            </a:r>
            <a:endParaRPr lang="pt-BR" altLang="pt-BR" sz="1400" b="0" i="0" dirty="0"/>
          </a:p>
          <a:p>
            <a:pPr lvl="1"/>
            <a:r>
              <a:rPr lang="pt-BR" altLang="pt-BR" b="0" i="0" dirty="0"/>
              <a:t>Conceituação de Orientação a Grafos </a:t>
            </a:r>
          </a:p>
          <a:p>
            <a:pPr lvl="1"/>
            <a:r>
              <a:rPr lang="pt-BR" altLang="pt-BR" b="0" i="0" dirty="0"/>
              <a:t>Neo4j, sua história.</a:t>
            </a:r>
          </a:p>
          <a:p>
            <a:pPr lvl="1"/>
            <a:r>
              <a:rPr lang="pt-BR" altLang="pt-BR" b="0" i="0" dirty="0"/>
              <a:t>Neo4j (Mão na Massa)</a:t>
            </a:r>
          </a:p>
          <a:p>
            <a:pPr lvl="1"/>
            <a:r>
              <a:rPr lang="pt-BR" altLang="pt-BR" b="0" i="0" dirty="0"/>
              <a:t>Fundamentos Técnicos </a:t>
            </a:r>
          </a:p>
          <a:p>
            <a:pPr lvl="1"/>
            <a:r>
              <a:rPr lang="pt-BR" altLang="pt-BR" b="0" i="0" dirty="0"/>
              <a:t>Onde e quem usa?</a:t>
            </a:r>
          </a:p>
          <a:p>
            <a:pPr lvl="1"/>
            <a:r>
              <a:rPr lang="pt-BR" altLang="pt-BR" b="0" i="0" dirty="0"/>
              <a:t>Modelagem em Orientação a Gráficos</a:t>
            </a:r>
          </a:p>
          <a:p>
            <a:pPr lvl="1"/>
            <a:r>
              <a:rPr lang="pt-BR" altLang="pt-BR" b="0" i="0" dirty="0"/>
              <a:t>Arquitetura </a:t>
            </a:r>
          </a:p>
          <a:p>
            <a:pPr lvl="1"/>
            <a:r>
              <a:rPr lang="pt-BR" altLang="pt-BR" b="0" i="0" dirty="0"/>
              <a:t>Instalação</a:t>
            </a:r>
          </a:p>
          <a:p>
            <a:endParaRPr lang="pt-BR" altLang="pt-BR" sz="2000" b="0" i="0" dirty="0"/>
          </a:p>
        </p:txBody>
      </p:sp>
      <p:sp>
        <p:nvSpPr>
          <p:cNvPr id="2" name="CaixaDeTexto 1"/>
          <p:cNvSpPr txBox="1"/>
          <p:nvPr/>
        </p:nvSpPr>
        <p:spPr>
          <a:xfrm>
            <a:off x="0" y="13534"/>
            <a:ext cx="4716016" cy="461665"/>
          </a:xfrm>
          <a:prstGeom prst="rect">
            <a:avLst/>
          </a:prstGeom>
          <a:noFill/>
        </p:spPr>
        <p:txBody>
          <a:bodyPr wrap="square" rtlCol="0">
            <a:spAutoFit/>
          </a:bodyPr>
          <a:lstStyle/>
          <a:p>
            <a:r>
              <a:rPr lang="pt-BR" sz="2400" i="0" dirty="0">
                <a:solidFill>
                  <a:schemeClr val="bg2"/>
                </a:solidFill>
                <a:latin typeface="+mn-lt"/>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6" name="Picture 5"/>
          <p:cNvPicPr>
            <a:picLocks noChangeAspect="1"/>
          </p:cNvPicPr>
          <p:nvPr/>
        </p:nvPicPr>
        <p:blipFill rotWithShape="1">
          <a:blip r:embed="rId3"/>
          <a:srcRect t="5278" b="6111"/>
          <a:stretch/>
        </p:blipFill>
        <p:spPr>
          <a:xfrm>
            <a:off x="755576" y="959591"/>
            <a:ext cx="5900129" cy="2940845"/>
          </a:xfrm>
          <a:prstGeom prst="rect">
            <a:avLst/>
          </a:prstGeom>
        </p:spPr>
      </p:pic>
      <p:sp>
        <p:nvSpPr>
          <p:cNvPr id="8" name="TextBox 7"/>
          <p:cNvSpPr txBox="1"/>
          <p:nvPr/>
        </p:nvSpPr>
        <p:spPr>
          <a:xfrm>
            <a:off x="1043608" y="4082842"/>
            <a:ext cx="7859935" cy="1815567"/>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O editor é a interface principal para entrar e executar comandos. Insira as consultas do </a:t>
            </a:r>
            <a:r>
              <a:rPr lang="pt-BR" sz="1400" b="0" i="0" kern="0" dirty="0" err="1">
                <a:solidFill>
                  <a:srgbClr val="000000"/>
                </a:solidFill>
                <a:latin typeface="Arial"/>
                <a:cs typeface="Arial"/>
                <a:sym typeface="Arial"/>
              </a:rPr>
              <a:t>Cypher</a:t>
            </a:r>
            <a:r>
              <a:rPr lang="pt-BR" sz="1400" b="0" i="0" kern="0" dirty="0">
                <a:solidFill>
                  <a:srgbClr val="000000"/>
                </a:solidFill>
                <a:latin typeface="Arial"/>
                <a:cs typeface="Arial"/>
                <a:sym typeface="Arial"/>
              </a:rPr>
              <a:t> para trabalhar com dados do gráfico. Use comandos do lado do cliente como: ajuda para outras operações.</a:t>
            </a:r>
          </a:p>
          <a:p>
            <a:pPr defTabSz="914217" eaLnBrk="1" fontAlgn="auto" hangingPunct="1">
              <a:spcBef>
                <a:spcPts val="0"/>
              </a:spcBef>
              <a:spcAft>
                <a:spcPts val="0"/>
              </a:spcAft>
              <a:buClr>
                <a:srgbClr val="000000"/>
              </a:buClr>
            </a:pPr>
            <a:endParaRPr lang="pt-BR" sz="1400"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Edição de linha única para breves consultas ou comandos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Mudar para edição </a:t>
            </a:r>
            <a:r>
              <a:rPr lang="pt-BR" sz="1400" b="0" i="0" kern="0" dirty="0" err="1">
                <a:solidFill>
                  <a:srgbClr val="000000"/>
                </a:solidFill>
                <a:latin typeface="Arial"/>
                <a:cs typeface="Arial"/>
                <a:sym typeface="Arial"/>
              </a:rPr>
              <a:t>multi-linha</a:t>
            </a:r>
            <a:r>
              <a:rPr lang="pt-BR" sz="1400" b="0" i="0" kern="0" dirty="0">
                <a:solidFill>
                  <a:srgbClr val="000000"/>
                </a:solidFill>
                <a:latin typeface="Arial"/>
                <a:cs typeface="Arial"/>
                <a:sym typeface="Arial"/>
              </a:rPr>
              <a:t> com &lt;shift-</a:t>
            </a:r>
            <a:r>
              <a:rPr lang="pt-BR" sz="1400" b="0" i="0" kern="0" dirty="0" err="1">
                <a:solidFill>
                  <a:srgbClr val="000000"/>
                </a:solidFill>
                <a:latin typeface="Arial"/>
                <a:cs typeface="Arial"/>
                <a:sym typeface="Arial"/>
              </a:rPr>
              <a:t>enter</a:t>
            </a:r>
            <a:r>
              <a:rPr lang="pt-BR" sz="1400" b="0" i="0" kern="0" dirty="0">
                <a:solidFill>
                  <a:srgbClr val="000000"/>
                </a:solidFill>
                <a:latin typeface="Arial"/>
                <a:cs typeface="Arial"/>
                <a:sym typeface="Arial"/>
              </a:rPr>
              <a:t>&gt;</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Execute uma consulta com &lt;</a:t>
            </a:r>
            <a:r>
              <a:rPr lang="pt-BR" sz="1400" b="0" i="0" kern="0" dirty="0" err="1">
                <a:solidFill>
                  <a:srgbClr val="000000"/>
                </a:solidFill>
                <a:latin typeface="Arial"/>
                <a:cs typeface="Arial"/>
                <a:sym typeface="Arial"/>
              </a:rPr>
              <a:t>ctrl-enter</a:t>
            </a:r>
            <a:r>
              <a:rPr lang="pt-BR" sz="1400" b="0" i="0" kern="0" dirty="0">
                <a:solidFill>
                  <a:srgbClr val="000000"/>
                </a:solidFill>
                <a:latin typeface="Arial"/>
                <a:cs typeface="Arial"/>
                <a:sym typeface="Arial"/>
              </a:rPr>
              <a:t>&gt;</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 histórico é mantido para recuperar facilmente os comandos anteriores</a:t>
            </a:r>
            <a:endParaRPr lang="en-US" sz="1400" b="0" i="0" kern="0" dirty="0">
              <a:solidFill>
                <a:srgbClr val="000000"/>
              </a:solidFill>
              <a:latin typeface="Arial"/>
              <a:cs typeface="Arial"/>
              <a:sym typeface="Arial"/>
            </a:endParaRPr>
          </a:p>
        </p:txBody>
      </p:sp>
      <p:sp>
        <p:nvSpPr>
          <p:cNvPr id="9" name="TextBox 8"/>
          <p:cNvSpPr txBox="1"/>
          <p:nvPr/>
        </p:nvSpPr>
        <p:spPr>
          <a:xfrm>
            <a:off x="7161557" y="2914739"/>
            <a:ext cx="925092"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i="0" kern="0" dirty="0">
                <a:solidFill>
                  <a:srgbClr val="000000"/>
                </a:solidFill>
                <a:latin typeface="Arial"/>
                <a:cs typeface="Arial"/>
                <a:sym typeface="Arial"/>
              </a:rPr>
              <a:t>Editor</a:t>
            </a:r>
            <a:endParaRPr lang="en-US" sz="2000" i="0" kern="0" dirty="0">
              <a:solidFill>
                <a:srgbClr val="000000"/>
              </a:solidFill>
              <a:latin typeface="Arial"/>
              <a:cs typeface="Arial"/>
              <a:sym typeface="Arial"/>
            </a:endParaRPr>
          </a:p>
        </p:txBody>
      </p:sp>
      <p:cxnSp>
        <p:nvCxnSpPr>
          <p:cNvPr id="11" name="Straight Arrow Connector 10"/>
          <p:cNvCxnSpPr>
            <a:stCxn id="9" idx="1"/>
          </p:cNvCxnSpPr>
          <p:nvPr/>
        </p:nvCxnSpPr>
        <p:spPr>
          <a:xfrm flipH="1" flipV="1">
            <a:off x="5190224" y="1571947"/>
            <a:ext cx="1971333" cy="154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80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6" name="Picture 5"/>
          <p:cNvPicPr>
            <a:picLocks noChangeAspect="1"/>
          </p:cNvPicPr>
          <p:nvPr/>
        </p:nvPicPr>
        <p:blipFill rotWithShape="1">
          <a:blip r:embed="rId3"/>
          <a:srcRect t="5278" b="6111"/>
          <a:stretch/>
        </p:blipFill>
        <p:spPr>
          <a:xfrm>
            <a:off x="998199" y="859581"/>
            <a:ext cx="5900129" cy="2940845"/>
          </a:xfrm>
          <a:prstGeom prst="rect">
            <a:avLst/>
          </a:prstGeom>
        </p:spPr>
      </p:pic>
      <p:sp>
        <p:nvSpPr>
          <p:cNvPr id="8" name="TextBox 7"/>
          <p:cNvSpPr txBox="1"/>
          <p:nvPr/>
        </p:nvSpPr>
        <p:spPr>
          <a:xfrm>
            <a:off x="1187624" y="4133605"/>
            <a:ext cx="7859935" cy="1600160"/>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Um quadro de resultado é criado para cada execução de comando, adicionado à parte superior do fluxo para criar uma coleção </a:t>
            </a:r>
            <a:r>
              <a:rPr lang="pt-BR" sz="1400" b="0" i="0" kern="0" dirty="0" err="1">
                <a:solidFill>
                  <a:srgbClr val="000000"/>
                </a:solidFill>
                <a:latin typeface="Arial"/>
                <a:cs typeface="Arial"/>
                <a:sym typeface="Arial"/>
              </a:rPr>
              <a:t>rolável</a:t>
            </a:r>
            <a:r>
              <a:rPr lang="pt-BR" sz="1400" b="0" i="0" kern="0" dirty="0">
                <a:solidFill>
                  <a:srgbClr val="000000"/>
                </a:solidFill>
                <a:latin typeface="Arial"/>
                <a:cs typeface="Arial"/>
                <a:sym typeface="Arial"/>
              </a:rPr>
              <a:t> em ordem cronológica inversa.</a:t>
            </a:r>
          </a:p>
          <a:p>
            <a:pPr defTabSz="914217" eaLnBrk="1" fontAlgn="auto" hangingPunct="1">
              <a:spcBef>
                <a:spcPts val="0"/>
              </a:spcBef>
              <a:spcAft>
                <a:spcPts val="0"/>
              </a:spcAft>
              <a:buClr>
                <a:srgbClr val="000000"/>
              </a:buClr>
            </a:pPr>
            <a:endParaRPr lang="pt-BR" sz="1400"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Quadros especiais como visualização de dados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Expandir um quadro para tela cheia</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Remover um quadro específico do fluxo</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Limpe o fluxo com o comando  </a:t>
            </a:r>
            <a:r>
              <a:rPr lang="pt-BR" sz="1400" i="0" kern="0" dirty="0">
                <a:solidFill>
                  <a:srgbClr val="FF0000"/>
                </a:solidFill>
                <a:latin typeface="Arial"/>
                <a:cs typeface="Arial"/>
                <a:sym typeface="Arial"/>
              </a:rPr>
              <a:t>:</a:t>
            </a:r>
            <a:r>
              <a:rPr lang="pt-BR" sz="1400" i="0" kern="0" dirty="0" err="1">
                <a:solidFill>
                  <a:srgbClr val="FF0000"/>
                </a:solidFill>
                <a:latin typeface="Arial"/>
                <a:cs typeface="Arial"/>
                <a:sym typeface="Arial"/>
              </a:rPr>
              <a:t>clear</a:t>
            </a:r>
            <a:endParaRPr lang="en-US" sz="1400" i="0" kern="0" dirty="0">
              <a:solidFill>
                <a:srgbClr val="FF0000"/>
              </a:solidFill>
              <a:latin typeface="Arial"/>
              <a:cs typeface="Arial"/>
              <a:sym typeface="Arial"/>
            </a:endParaRPr>
          </a:p>
        </p:txBody>
      </p:sp>
      <p:sp>
        <p:nvSpPr>
          <p:cNvPr id="9" name="TextBox 8"/>
          <p:cNvSpPr txBox="1"/>
          <p:nvPr/>
        </p:nvSpPr>
        <p:spPr>
          <a:xfrm>
            <a:off x="7329585" y="2649157"/>
            <a:ext cx="1053311"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i="0" kern="0" dirty="0" err="1">
                <a:solidFill>
                  <a:srgbClr val="000000"/>
                </a:solidFill>
                <a:latin typeface="Arial"/>
                <a:cs typeface="Arial"/>
                <a:sym typeface="Arial"/>
              </a:rPr>
              <a:t>Stream</a:t>
            </a:r>
            <a:endParaRPr lang="en-US" sz="2000" i="0" kern="0" dirty="0">
              <a:solidFill>
                <a:srgbClr val="000000"/>
              </a:solidFill>
              <a:latin typeface="Arial"/>
              <a:cs typeface="Arial"/>
              <a:sym typeface="Arial"/>
            </a:endParaRPr>
          </a:p>
        </p:txBody>
      </p:sp>
      <p:cxnSp>
        <p:nvCxnSpPr>
          <p:cNvPr id="11" name="Straight Arrow Connector 10"/>
          <p:cNvCxnSpPr>
            <a:cxnSpLocks/>
          </p:cNvCxnSpPr>
          <p:nvPr/>
        </p:nvCxnSpPr>
        <p:spPr>
          <a:xfrm flipH="1" flipV="1">
            <a:off x="6123512" y="2522149"/>
            <a:ext cx="1038044" cy="200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198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6" name="Picture 5"/>
          <p:cNvPicPr>
            <a:picLocks noChangeAspect="1"/>
          </p:cNvPicPr>
          <p:nvPr/>
        </p:nvPicPr>
        <p:blipFill rotWithShape="1">
          <a:blip r:embed="rId3"/>
          <a:srcRect t="5278" b="6111"/>
          <a:stretch/>
        </p:blipFill>
        <p:spPr>
          <a:xfrm>
            <a:off x="733298" y="1210060"/>
            <a:ext cx="5900129" cy="2940845"/>
          </a:xfrm>
          <a:prstGeom prst="rect">
            <a:avLst/>
          </a:prstGeom>
        </p:spPr>
      </p:pic>
      <p:sp>
        <p:nvSpPr>
          <p:cNvPr id="8" name="TextBox 7"/>
          <p:cNvSpPr txBox="1"/>
          <p:nvPr/>
        </p:nvSpPr>
        <p:spPr>
          <a:xfrm>
            <a:off x="1314117" y="4478592"/>
            <a:ext cx="7859935" cy="1169348"/>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A guia de código exibe tudo enviado e recebido do servidor Neo4j, incluindo:</a:t>
            </a:r>
          </a:p>
          <a:p>
            <a:pPr marL="285693" indent="-285693" defTabSz="914217" eaLnBrk="1" fontAlgn="auto" hangingPunct="1">
              <a:spcBef>
                <a:spcPts val="0"/>
              </a:spcBef>
              <a:spcAft>
                <a:spcPts val="0"/>
              </a:spcAft>
              <a:buClr>
                <a:srgbClr val="FF0000"/>
              </a:buClr>
              <a:buFont typeface="Wingdings" panose="05000000000000000000" pitchFamily="2" charset="2"/>
              <a:buChar char="ü"/>
            </a:pPr>
            <a:endParaRPr lang="pt-BR" sz="1400"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Solicitar URI, método HTTP e cabeçalhos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Código e cabeçalhos de resposta HTTP de resposta</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Pedido bruto e conteúdo da resposta no formato JSON</a:t>
            </a:r>
            <a:endParaRPr lang="en-US" sz="1400" i="0" kern="0" dirty="0">
              <a:solidFill>
                <a:srgbClr val="FF0000"/>
              </a:solidFill>
              <a:latin typeface="Arial"/>
              <a:cs typeface="Arial"/>
              <a:sym typeface="Arial"/>
            </a:endParaRPr>
          </a:p>
        </p:txBody>
      </p:sp>
      <p:sp>
        <p:nvSpPr>
          <p:cNvPr id="9" name="TextBox 8"/>
          <p:cNvSpPr txBox="1"/>
          <p:nvPr/>
        </p:nvSpPr>
        <p:spPr>
          <a:xfrm>
            <a:off x="7161557" y="2914739"/>
            <a:ext cx="827327"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i="0" kern="0" dirty="0" err="1">
                <a:solidFill>
                  <a:srgbClr val="000000"/>
                </a:solidFill>
                <a:latin typeface="Arial"/>
                <a:cs typeface="Arial"/>
                <a:sym typeface="Arial"/>
              </a:rPr>
              <a:t>Code</a:t>
            </a:r>
            <a:endParaRPr lang="en-US" sz="2000" i="0" kern="0" dirty="0">
              <a:solidFill>
                <a:srgbClr val="000000"/>
              </a:solidFill>
              <a:latin typeface="Arial"/>
              <a:cs typeface="Arial"/>
              <a:sym typeface="Arial"/>
            </a:endParaRPr>
          </a:p>
        </p:txBody>
      </p:sp>
      <p:pic>
        <p:nvPicPr>
          <p:cNvPr id="3" name="Picture 2"/>
          <p:cNvPicPr>
            <a:picLocks noChangeAspect="1"/>
          </p:cNvPicPr>
          <p:nvPr/>
        </p:nvPicPr>
        <p:blipFill rotWithShape="1">
          <a:blip r:embed="rId4"/>
          <a:srcRect r="70071" b="3195"/>
          <a:stretch/>
        </p:blipFill>
        <p:spPr>
          <a:xfrm>
            <a:off x="2478474" y="1795950"/>
            <a:ext cx="4006925" cy="2252069"/>
          </a:xfrm>
          <a:prstGeom prst="rect">
            <a:avLst/>
          </a:prstGeom>
        </p:spPr>
      </p:pic>
      <p:cxnSp>
        <p:nvCxnSpPr>
          <p:cNvPr id="11" name="Straight Arrow Connector 10"/>
          <p:cNvCxnSpPr>
            <a:stCxn id="9" idx="1"/>
          </p:cNvCxnSpPr>
          <p:nvPr/>
        </p:nvCxnSpPr>
        <p:spPr>
          <a:xfrm flipH="1">
            <a:off x="2837957" y="3114760"/>
            <a:ext cx="4323599" cy="3047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244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10" name="Picture 9"/>
          <p:cNvPicPr>
            <a:picLocks noChangeAspect="1"/>
          </p:cNvPicPr>
          <p:nvPr/>
        </p:nvPicPr>
        <p:blipFill rotWithShape="1">
          <a:blip r:embed="rId3"/>
          <a:srcRect r="45443" b="23240"/>
          <a:stretch/>
        </p:blipFill>
        <p:spPr>
          <a:xfrm>
            <a:off x="1043608" y="1124744"/>
            <a:ext cx="4665646" cy="2595112"/>
          </a:xfrm>
          <a:prstGeom prst="rect">
            <a:avLst/>
          </a:prstGeom>
          <a:ln>
            <a:solidFill>
              <a:schemeClr val="tx1"/>
            </a:solidFill>
          </a:ln>
          <a:effectLst>
            <a:outerShdw blurRad="50800" dist="38100" dir="5400000" algn="t" rotWithShape="0">
              <a:prstClr val="black">
                <a:alpha val="40000"/>
              </a:prstClr>
            </a:outerShdw>
          </a:effectLst>
        </p:spPr>
      </p:pic>
      <p:pic>
        <p:nvPicPr>
          <p:cNvPr id="12" name="Picture 11"/>
          <p:cNvPicPr>
            <a:picLocks noChangeAspect="1"/>
          </p:cNvPicPr>
          <p:nvPr/>
        </p:nvPicPr>
        <p:blipFill>
          <a:blip r:embed="rId4"/>
          <a:stretch>
            <a:fillRect/>
          </a:stretch>
        </p:blipFill>
        <p:spPr>
          <a:xfrm>
            <a:off x="3779912" y="2497907"/>
            <a:ext cx="4740741" cy="3248979"/>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293632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6" name="Picture 5"/>
          <p:cNvPicPr>
            <a:picLocks noChangeAspect="1"/>
          </p:cNvPicPr>
          <p:nvPr/>
        </p:nvPicPr>
        <p:blipFill rotWithShape="1">
          <a:blip r:embed="rId3"/>
          <a:srcRect t="5278" b="6111"/>
          <a:stretch/>
        </p:blipFill>
        <p:spPr>
          <a:xfrm>
            <a:off x="733298" y="1210060"/>
            <a:ext cx="5900129" cy="2940845"/>
          </a:xfrm>
          <a:prstGeom prst="rect">
            <a:avLst/>
          </a:prstGeom>
        </p:spPr>
      </p:pic>
      <p:sp>
        <p:nvSpPr>
          <p:cNvPr id="8" name="TextBox 7"/>
          <p:cNvSpPr txBox="1"/>
          <p:nvPr/>
        </p:nvSpPr>
        <p:spPr>
          <a:xfrm>
            <a:off x="1306234" y="4255425"/>
            <a:ext cx="7859935" cy="1600160"/>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A barra lateral se expande para revelar diferentes painéis funcionais para consultas e informações comuns.</a:t>
            </a:r>
          </a:p>
          <a:p>
            <a:pPr defTabSz="914217" eaLnBrk="1" fontAlgn="auto" hangingPunct="1">
              <a:spcBef>
                <a:spcPts val="0"/>
              </a:spcBef>
              <a:spcAft>
                <a:spcPts val="0"/>
              </a:spcAft>
              <a:buClr>
                <a:srgbClr val="000000"/>
              </a:buClr>
            </a:pPr>
            <a:endParaRPr lang="pt-BR" sz="1400"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err="1">
                <a:solidFill>
                  <a:srgbClr val="000000"/>
                </a:solidFill>
                <a:latin typeface="Arial"/>
                <a:cs typeface="Arial"/>
                <a:sym typeface="Arial"/>
              </a:rPr>
              <a:t>Metadados</a:t>
            </a:r>
            <a:r>
              <a:rPr lang="pt-BR" sz="1400" b="0" i="0" kern="0" dirty="0">
                <a:solidFill>
                  <a:srgbClr val="000000"/>
                </a:solidFill>
                <a:latin typeface="Arial"/>
                <a:cs typeface="Arial"/>
                <a:sym typeface="Arial"/>
              </a:rPr>
              <a:t> do banco de dados e informações básicas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Scripts salvos organizados em pastas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Links de informações para documentos e referência</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Créditos e informações de licenciamento</a:t>
            </a:r>
            <a:endParaRPr lang="en-US" sz="1400" i="0" kern="0" dirty="0">
              <a:solidFill>
                <a:srgbClr val="FF0000"/>
              </a:solidFill>
              <a:latin typeface="Arial"/>
              <a:cs typeface="Arial"/>
              <a:sym typeface="Arial"/>
            </a:endParaRPr>
          </a:p>
        </p:txBody>
      </p:sp>
      <p:sp>
        <p:nvSpPr>
          <p:cNvPr id="9" name="TextBox 8"/>
          <p:cNvSpPr txBox="1"/>
          <p:nvPr/>
        </p:nvSpPr>
        <p:spPr>
          <a:xfrm>
            <a:off x="7161557" y="2914739"/>
            <a:ext cx="1125434"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i="0" kern="0" dirty="0" err="1">
                <a:solidFill>
                  <a:srgbClr val="000000"/>
                </a:solidFill>
                <a:latin typeface="Arial"/>
                <a:cs typeface="Arial"/>
                <a:sym typeface="Arial"/>
              </a:rPr>
              <a:t>Sidebar</a:t>
            </a:r>
            <a:endParaRPr lang="en-US" sz="2000" i="0" kern="0" dirty="0">
              <a:solidFill>
                <a:srgbClr val="000000"/>
              </a:solidFill>
              <a:latin typeface="Arial"/>
              <a:cs typeface="Arial"/>
              <a:sym typeface="Arial"/>
            </a:endParaRPr>
          </a:p>
        </p:txBody>
      </p:sp>
      <p:cxnSp>
        <p:nvCxnSpPr>
          <p:cNvPr id="11" name="Straight Arrow Connector 10"/>
          <p:cNvCxnSpPr>
            <a:stCxn id="9" idx="1"/>
          </p:cNvCxnSpPr>
          <p:nvPr/>
        </p:nvCxnSpPr>
        <p:spPr>
          <a:xfrm flipH="1" flipV="1">
            <a:off x="2428454" y="2914740"/>
            <a:ext cx="4733102" cy="200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118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6012160" y="5373216"/>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pt-BR" sz="2400" i="0" dirty="0">
                <a:solidFill>
                  <a:srgbClr val="000000"/>
                </a:solidFill>
              </a:rPr>
              <a:t>Neo4j</a:t>
            </a: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 - Mão na Massa</a:t>
            </a:r>
          </a:p>
        </p:txBody>
      </p:sp>
      <p:grpSp>
        <p:nvGrpSpPr>
          <p:cNvPr id="6" name="Group 3">
            <a:extLst>
              <a:ext uri="{FF2B5EF4-FFF2-40B4-BE49-F238E27FC236}">
                <a16:creationId xmlns:a16="http://schemas.microsoft.com/office/drawing/2014/main" id="{92208169-2779-49E0-A1B6-12AA9ED61022}"/>
              </a:ext>
            </a:extLst>
          </p:cNvPr>
          <p:cNvGrpSpPr/>
          <p:nvPr/>
        </p:nvGrpSpPr>
        <p:grpSpPr>
          <a:xfrm>
            <a:off x="6945975" y="3534982"/>
            <a:ext cx="1867626" cy="1597385"/>
            <a:chOff x="940059" y="3284984"/>
            <a:chExt cx="3836191" cy="3168352"/>
          </a:xfrm>
        </p:grpSpPr>
        <p:pic>
          <p:nvPicPr>
            <p:cNvPr id="7" name="Picture 2">
              <a:extLst>
                <a:ext uri="{FF2B5EF4-FFF2-40B4-BE49-F238E27FC236}">
                  <a16:creationId xmlns:a16="http://schemas.microsoft.com/office/drawing/2014/main" id="{0606F1A9-9F68-407A-A940-5DCE67A08827}"/>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CBA3618A-5DAD-4B78-844C-703064E5BD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4990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FFFFFF"/>
              </a:solidFill>
              <a:effectLst/>
              <a:uLnTx/>
              <a:uFillTx/>
              <a:latin typeface="Square721 BT"/>
              <a:ea typeface="+mn-ea"/>
              <a:cs typeface="+mn-cs"/>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409763" y="433545"/>
            <a:ext cx="8354890" cy="930447"/>
          </a:xfrm>
          <a:prstGeom prst="rect">
            <a:avLst/>
          </a:prstGeom>
        </p:spPr>
        <p:txBody>
          <a:bodyPr vert="horz" lIns="91440" tIns="45720" rIns="91440" bIns="45720" rtlCol="0" anchor="b">
            <a:norm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lang="en-US" sz="4700" i="0" dirty="0">
                <a:solidFill>
                  <a:srgbClr val="FFFFFF"/>
                </a:solidFill>
                <a:latin typeface="Arial"/>
              </a:rPr>
              <a:t>Neo4j</a:t>
            </a:r>
            <a:endParaRPr kumimoji="0" lang="en-US" sz="47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8" name="Straight Connector 13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100" name="Picture 4" descr="Imagem relacionada">
            <a:extLst>
              <a:ext uri="{FF2B5EF4-FFF2-40B4-BE49-F238E27FC236}">
                <a16:creationId xmlns:a16="http://schemas.microsoft.com/office/drawing/2014/main" id="{5E857A92-C959-45EE-AD42-98911912E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469" y="2780928"/>
            <a:ext cx="4091938" cy="3005714"/>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pic>
        <p:nvPicPr>
          <p:cNvPr id="10" name="Picture 4">
            <a:extLst>
              <a:ext uri="{FF2B5EF4-FFF2-40B4-BE49-F238E27FC236}">
                <a16:creationId xmlns:a16="http://schemas.microsoft.com/office/drawing/2014/main" id="{8D66D8A8-5AF7-453F-9B7C-1324D993C4F5}"/>
              </a:ext>
            </a:extLst>
          </p:cNvPr>
          <p:cNvPicPr>
            <a:picLocks noChangeAspect="1"/>
          </p:cNvPicPr>
          <p:nvPr/>
        </p:nvPicPr>
        <p:blipFill>
          <a:blip r:embed="rId4"/>
          <a:stretch>
            <a:fillRect/>
          </a:stretch>
        </p:blipFill>
        <p:spPr>
          <a:xfrm>
            <a:off x="473075" y="3429000"/>
            <a:ext cx="3463004" cy="1539113"/>
          </a:xfrm>
          <a:prstGeom prst="rect">
            <a:avLst/>
          </a:prstGeom>
        </p:spPr>
      </p:pic>
    </p:spTree>
    <p:extLst>
      <p:ext uri="{BB962C8B-B14F-4D97-AF65-F5344CB8AC3E}">
        <p14:creationId xmlns:p14="http://schemas.microsoft.com/office/powerpoint/2010/main" val="1159950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683568" y="260648"/>
            <a:ext cx="408137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Criando</a:t>
            </a:r>
            <a:r>
              <a:rPr lang="en-US" altLang="pt-BR" i="0" dirty="0">
                <a:solidFill>
                  <a:srgbClr val="000000"/>
                </a:solidFill>
                <a:latin typeface="Calibri" panose="020F0502020204030204" pitchFamily="34" charset="0"/>
                <a:cs typeface="Arial"/>
                <a:sym typeface="Arial"/>
              </a:rPr>
              <a:t> </a:t>
            </a:r>
            <a:r>
              <a:rPr lang="en-US" altLang="pt-BR" i="0" dirty="0" err="1">
                <a:solidFill>
                  <a:srgbClr val="000000"/>
                </a:solidFill>
                <a:latin typeface="Calibri" panose="020F0502020204030204" pitchFamily="34" charset="0"/>
                <a:cs typeface="Arial"/>
                <a:sym typeface="Arial"/>
              </a:rPr>
              <a:t>Objetos</a:t>
            </a:r>
            <a:r>
              <a:rPr lang="en-US" altLang="pt-BR" i="0" dirty="0">
                <a:solidFill>
                  <a:srgbClr val="000000"/>
                </a:solidFill>
                <a:latin typeface="Calibri" panose="020F0502020204030204" pitchFamily="34" charset="0"/>
                <a:cs typeface="Arial"/>
                <a:sym typeface="Arial"/>
              </a:rPr>
              <a:t> </a:t>
            </a:r>
            <a:r>
              <a:rPr lang="en-US" altLang="pt-BR" i="0" dirty="0" err="1">
                <a:solidFill>
                  <a:srgbClr val="000000"/>
                </a:solidFill>
                <a:latin typeface="Calibri" panose="020F0502020204030204" pitchFamily="34" charset="0"/>
                <a:cs typeface="Arial"/>
                <a:sym typeface="Arial"/>
              </a:rPr>
              <a:t>Básicos</a:t>
            </a:r>
            <a:r>
              <a:rPr lang="en-US" altLang="pt-BR" i="0" dirty="0">
                <a:solidFill>
                  <a:srgbClr val="000000"/>
                </a:solidFill>
                <a:latin typeface="Calibri" panose="020F0502020204030204" pitchFamily="34" charset="0"/>
                <a:cs typeface="Arial"/>
                <a:sym typeface="Arial"/>
              </a:rPr>
              <a:t>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pic>
        <p:nvPicPr>
          <p:cNvPr id="5" name="Picture 4"/>
          <p:cNvPicPr>
            <a:picLocks noChangeAspect="1"/>
          </p:cNvPicPr>
          <p:nvPr/>
        </p:nvPicPr>
        <p:blipFill rotWithShape="1">
          <a:blip r:embed="rId3"/>
          <a:srcRect l="16683" r="16701"/>
          <a:stretch/>
        </p:blipFill>
        <p:spPr>
          <a:xfrm>
            <a:off x="4317444" y="694861"/>
            <a:ext cx="4199797" cy="2531097"/>
          </a:xfrm>
          <a:prstGeom prst="rect">
            <a:avLst/>
          </a:prstGeom>
        </p:spPr>
      </p:pic>
      <p:sp>
        <p:nvSpPr>
          <p:cNvPr id="6" name="Rectangle 5"/>
          <p:cNvSpPr/>
          <p:nvPr/>
        </p:nvSpPr>
        <p:spPr>
          <a:xfrm>
            <a:off x="4317444" y="961434"/>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11" name="Picture 4">
            <a:extLst>
              <a:ext uri="{FF2B5EF4-FFF2-40B4-BE49-F238E27FC236}">
                <a16:creationId xmlns:a16="http://schemas.microsoft.com/office/drawing/2014/main" id="{9464E7B9-DED8-4D3D-BCA4-D4174F03571C}"/>
              </a:ext>
            </a:extLst>
          </p:cNvPr>
          <p:cNvPicPr>
            <a:picLocks noChangeAspect="1"/>
          </p:cNvPicPr>
          <p:nvPr/>
        </p:nvPicPr>
        <p:blipFill>
          <a:blip r:embed="rId4"/>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1077629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nodes</a:t>
            </a:r>
            <a:endParaRPr lang="en-US" dirty="0"/>
          </a:p>
        </p:txBody>
      </p:sp>
      <p:sp>
        <p:nvSpPr>
          <p:cNvPr id="6" name="CaixaDeTexto 5"/>
          <p:cNvSpPr txBox="1"/>
          <p:nvPr/>
        </p:nvSpPr>
        <p:spPr>
          <a:xfrm>
            <a:off x="755447" y="1344826"/>
            <a:ext cx="7331347" cy="3384954"/>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Sintaxe de criação de nós: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i="0" kern="0" dirty="0">
                <a:solidFill>
                  <a:srgbClr val="000000"/>
                </a:solidFill>
                <a:latin typeface="Arial"/>
                <a:cs typeface="Arial"/>
                <a:sym typeface="Arial"/>
              </a:rPr>
              <a:t>() </a:t>
            </a:r>
            <a:r>
              <a:rPr lang="pt-BR" b="0" i="0" kern="0" dirty="0">
                <a:solidFill>
                  <a:srgbClr val="000000"/>
                </a:solidFill>
                <a:latin typeface="Arial"/>
                <a:cs typeface="Arial"/>
                <a:sym typeface="Arial"/>
              </a:rPr>
              <a:t>parênteses para indicar um nó</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i="0" kern="0" dirty="0" err="1">
                <a:solidFill>
                  <a:srgbClr val="000000"/>
                </a:solidFill>
                <a:latin typeface="Arial"/>
                <a:cs typeface="Arial"/>
                <a:sym typeface="Arial"/>
              </a:rPr>
              <a:t>ee</a:t>
            </a:r>
            <a:r>
              <a:rPr lang="pt-BR" b="0" i="0" kern="0" dirty="0">
                <a:solidFill>
                  <a:srgbClr val="000000"/>
                </a:solidFill>
                <a:latin typeface="Arial"/>
                <a:cs typeface="Arial"/>
                <a:sym typeface="Arial"/>
              </a:rPr>
              <a:t>: Pessoa uma variável '</a:t>
            </a:r>
            <a:r>
              <a:rPr lang="pt-BR" b="0" i="0" kern="0" dirty="0" err="1">
                <a:solidFill>
                  <a:srgbClr val="000000"/>
                </a:solidFill>
                <a:latin typeface="Arial"/>
                <a:cs typeface="Arial"/>
                <a:sym typeface="Arial"/>
              </a:rPr>
              <a:t>ee</a:t>
            </a:r>
            <a:r>
              <a:rPr lang="pt-BR" b="0" i="0" kern="0" dirty="0">
                <a:solidFill>
                  <a:srgbClr val="000000"/>
                </a:solidFill>
                <a:latin typeface="Arial"/>
                <a:cs typeface="Arial"/>
                <a:sym typeface="Arial"/>
              </a:rPr>
              <a:t>' e rotular 'Person' para o novo nó</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i="0" kern="0" dirty="0">
                <a:solidFill>
                  <a:srgbClr val="000000"/>
                </a:solidFill>
                <a:latin typeface="Arial"/>
                <a:cs typeface="Arial"/>
                <a:sym typeface="Arial"/>
              </a:rPr>
              <a:t>{}</a:t>
            </a:r>
            <a:r>
              <a:rPr lang="pt-BR" b="0" i="0" kern="0" dirty="0">
                <a:solidFill>
                  <a:srgbClr val="000000"/>
                </a:solidFill>
                <a:latin typeface="Arial"/>
                <a:cs typeface="Arial"/>
                <a:sym typeface="Arial"/>
              </a:rPr>
              <a:t> colchetes para adicionar propriedades ao nó</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7" name="Rectangle 6"/>
          <p:cNvSpPr/>
          <p:nvPr/>
        </p:nvSpPr>
        <p:spPr>
          <a:xfrm>
            <a:off x="884471" y="1891953"/>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a:t>
            </a:r>
            <a:r>
              <a:rPr lang="en-US" i="0" kern="0" dirty="0" err="1">
                <a:solidFill>
                  <a:srgbClr val="000000"/>
                </a:solidFill>
                <a:latin typeface="Arial"/>
                <a:sym typeface="Arial"/>
              </a:rPr>
              <a:t>ee</a:t>
            </a:r>
            <a:r>
              <a:rPr lang="en-US" i="0" kern="0" dirty="0">
                <a:solidFill>
                  <a:srgbClr val="000000"/>
                </a:solidFill>
                <a:latin typeface="Arial"/>
                <a:sym typeface="Arial"/>
              </a:rPr>
              <a:t>: Pessoa {</a:t>
            </a:r>
            <a:r>
              <a:rPr lang="en-US" i="0" kern="0" dirty="0" err="1">
                <a:solidFill>
                  <a:srgbClr val="000000"/>
                </a:solidFill>
                <a:latin typeface="Arial"/>
                <a:sym typeface="Arial"/>
              </a:rPr>
              <a:t>nome</a:t>
            </a:r>
            <a:r>
              <a:rPr lang="en-US" i="0" kern="0" dirty="0">
                <a:solidFill>
                  <a:srgbClr val="000000"/>
                </a:solidFill>
                <a:latin typeface="Arial"/>
                <a:sym typeface="Arial"/>
              </a:rPr>
              <a:t>: "Emil", de: "Sweden", </a:t>
            </a:r>
            <a:r>
              <a:rPr lang="en-US" i="0" kern="0" dirty="0" err="1">
                <a:solidFill>
                  <a:srgbClr val="000000"/>
                </a:solidFill>
                <a:latin typeface="Arial"/>
                <a:sym typeface="Arial"/>
              </a:rPr>
              <a:t>klout</a:t>
            </a:r>
            <a:r>
              <a:rPr lang="en-US" i="0" kern="0" dirty="0">
                <a:solidFill>
                  <a:srgbClr val="000000"/>
                </a:solidFill>
                <a:latin typeface="Arial"/>
                <a:sym typeface="Arial"/>
              </a:rPr>
              <a:t>: 99})</a:t>
            </a:r>
          </a:p>
        </p:txBody>
      </p:sp>
      <p:grpSp>
        <p:nvGrpSpPr>
          <p:cNvPr id="15" name="Group 14"/>
          <p:cNvGrpSpPr/>
          <p:nvPr/>
        </p:nvGrpSpPr>
        <p:grpSpPr>
          <a:xfrm>
            <a:off x="731609" y="4835364"/>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https://neo4j.com/docs/developer-manual/3.4/cypher/clauses/create/#create-nodes</a:t>
              </a:r>
              <a:r>
                <a:rPr lang="pt-BR" sz="1400" b="0" i="0" kern="0" dirty="0">
                  <a:solidFill>
                    <a:srgbClr val="000000"/>
                  </a:solidFill>
                  <a:latin typeface="Arial"/>
                  <a:cs typeface="Arial"/>
                  <a:sym typeface="Arial"/>
                </a:rPr>
                <a:t> </a:t>
              </a:r>
            </a:p>
          </p:txBody>
        </p:sp>
        <p:pic>
          <p:nvPicPr>
            <p:cNvPr id="1026"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4394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nodes</a:t>
            </a:r>
            <a:endParaRPr lang="en-US" dirty="0"/>
          </a:p>
        </p:txBody>
      </p:sp>
      <p:sp>
        <p:nvSpPr>
          <p:cNvPr id="6" name="CaixaDeTexto 5"/>
          <p:cNvSpPr txBox="1"/>
          <p:nvPr/>
        </p:nvSpPr>
        <p:spPr>
          <a:xfrm>
            <a:off x="755447" y="1344826"/>
            <a:ext cx="7331347" cy="433889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um nó:</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2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vários nós: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4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nós com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nós com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e propriedades:</a:t>
            </a:r>
          </a:p>
        </p:txBody>
      </p:sp>
      <p:sp>
        <p:nvSpPr>
          <p:cNvPr id="7" name="Rectangle 6"/>
          <p:cNvSpPr/>
          <p:nvPr/>
        </p:nvSpPr>
        <p:spPr>
          <a:xfrm>
            <a:off x="884471" y="1891953"/>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(n)</a:t>
            </a:r>
          </a:p>
        </p:txBody>
      </p:sp>
      <p:sp>
        <p:nvSpPr>
          <p:cNvPr id="8" name="Rectangle 7"/>
          <p:cNvSpPr/>
          <p:nvPr/>
        </p:nvSpPr>
        <p:spPr>
          <a:xfrm>
            <a:off x="884470" y="3162818"/>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(n),(m)</a:t>
            </a:r>
          </a:p>
        </p:txBody>
      </p:sp>
      <p:sp>
        <p:nvSpPr>
          <p:cNvPr id="10" name="Rectangle 9"/>
          <p:cNvSpPr/>
          <p:nvPr/>
        </p:nvSpPr>
        <p:spPr>
          <a:xfrm>
            <a:off x="884469" y="5704545"/>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a:t>
            </a:r>
            <a:r>
              <a:rPr lang="en-US" i="0" kern="0" dirty="0" err="1">
                <a:solidFill>
                  <a:srgbClr val="000000"/>
                </a:solidFill>
                <a:latin typeface="Arial"/>
                <a:sym typeface="Arial"/>
              </a:rPr>
              <a:t>n:Person</a:t>
            </a:r>
            <a:r>
              <a:rPr lang="en-US" i="0" kern="0" dirty="0">
                <a:solidFill>
                  <a:srgbClr val="000000"/>
                </a:solidFill>
                <a:latin typeface="Arial"/>
                <a:sym typeface="Arial"/>
              </a:rPr>
              <a:t> { name: 'Andres', title: 'Developer' })</a:t>
            </a:r>
          </a:p>
        </p:txBody>
      </p:sp>
      <p:sp>
        <p:nvSpPr>
          <p:cNvPr id="11" name="Rectangle 10"/>
          <p:cNvSpPr/>
          <p:nvPr/>
        </p:nvSpPr>
        <p:spPr>
          <a:xfrm>
            <a:off x="884468" y="4433682"/>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a:t>
            </a:r>
            <a:r>
              <a:rPr lang="en-US" i="0" kern="0" dirty="0" err="1">
                <a:solidFill>
                  <a:srgbClr val="000000"/>
                </a:solidFill>
                <a:latin typeface="Arial"/>
                <a:sym typeface="Arial"/>
              </a:rPr>
              <a:t>n:Person</a:t>
            </a:r>
            <a:r>
              <a:rPr lang="en-US" i="0" kern="0" dirty="0">
                <a:solidFill>
                  <a:srgbClr val="000000"/>
                </a:solidFill>
                <a:latin typeface="Arial"/>
                <a:sym typeface="Arial"/>
              </a:rPr>
              <a:t>)   </a:t>
            </a:r>
            <a:r>
              <a:rPr lang="en-US" i="0" kern="0" dirty="0" err="1">
                <a:solidFill>
                  <a:srgbClr val="000000"/>
                </a:solidFill>
                <a:latin typeface="Arial"/>
                <a:sym typeface="Arial"/>
              </a:rPr>
              <a:t>ou</a:t>
            </a:r>
            <a:r>
              <a:rPr lang="en-US" i="0" kern="0" dirty="0">
                <a:solidFill>
                  <a:srgbClr val="000000"/>
                </a:solidFill>
                <a:latin typeface="Arial"/>
                <a:sym typeface="Arial"/>
              </a:rPr>
              <a:t>    CREATE (</a:t>
            </a:r>
            <a:r>
              <a:rPr lang="en-US" i="0" kern="0" dirty="0" err="1">
                <a:solidFill>
                  <a:srgbClr val="000000"/>
                </a:solidFill>
                <a:latin typeface="Arial"/>
                <a:sym typeface="Arial"/>
              </a:rPr>
              <a:t>n:Person:American</a:t>
            </a:r>
            <a:r>
              <a:rPr lang="en-US" i="0" kern="0" dirty="0">
                <a:solidFill>
                  <a:srgbClr val="000000"/>
                </a:solidFill>
                <a:latin typeface="Arial"/>
                <a:sym typeface="Arial"/>
              </a:rPr>
              <a:t>)</a:t>
            </a:r>
          </a:p>
        </p:txBody>
      </p:sp>
    </p:spTree>
    <p:extLst>
      <p:ext uri="{BB962C8B-B14F-4D97-AF65-F5344CB8AC3E}">
        <p14:creationId xmlns:p14="http://schemas.microsoft.com/office/powerpoint/2010/main" val="354969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grpSp>
        <p:nvGrpSpPr>
          <p:cNvPr id="6" name="Group 3">
            <a:extLst>
              <a:ext uri="{FF2B5EF4-FFF2-40B4-BE49-F238E27FC236}">
                <a16:creationId xmlns:a16="http://schemas.microsoft.com/office/drawing/2014/main" id="{920B23BE-6D44-462C-8AA2-90E9EBA4D79B}"/>
              </a:ext>
            </a:extLst>
          </p:cNvPr>
          <p:cNvGrpSpPr/>
          <p:nvPr/>
        </p:nvGrpSpPr>
        <p:grpSpPr>
          <a:xfrm>
            <a:off x="6506916" y="2630307"/>
            <a:ext cx="1867626" cy="1597385"/>
            <a:chOff x="940059" y="3284984"/>
            <a:chExt cx="3836191" cy="3168352"/>
          </a:xfrm>
        </p:grpSpPr>
        <p:pic>
          <p:nvPicPr>
            <p:cNvPr id="7" name="Picture 2">
              <a:extLst>
                <a:ext uri="{FF2B5EF4-FFF2-40B4-BE49-F238E27FC236}">
                  <a16:creationId xmlns:a16="http://schemas.microsoft.com/office/drawing/2014/main" id="{96D7ECA1-BC2F-452A-A2B4-A38539E7F52B}"/>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26B7D518-5D8D-46DB-A43A-167E92E4F0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Conceituação</a:t>
            </a:r>
          </a:p>
        </p:txBody>
      </p:sp>
    </p:spTree>
    <p:extLst>
      <p:ext uri="{BB962C8B-B14F-4D97-AF65-F5344CB8AC3E}">
        <p14:creationId xmlns:p14="http://schemas.microsoft.com/office/powerpoint/2010/main" val="1808991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nodes</a:t>
            </a:r>
            <a:endParaRPr lang="en-US" dirty="0"/>
          </a:p>
        </p:txBody>
      </p:sp>
      <p:sp>
        <p:nvSpPr>
          <p:cNvPr id="6" name="CaixaDeTexto 5"/>
          <p:cNvSpPr txBox="1"/>
          <p:nvPr/>
        </p:nvSpPr>
        <p:spPr>
          <a:xfrm>
            <a:off x="755447" y="1344826"/>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e retornando o nó recém criado: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7" name="Rectangle 6"/>
          <p:cNvSpPr/>
          <p:nvPr/>
        </p:nvSpPr>
        <p:spPr>
          <a:xfrm>
            <a:off x="884471" y="1891953"/>
            <a:ext cx="7567027" cy="72756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(a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a.name</a:t>
            </a:r>
          </a:p>
        </p:txBody>
      </p:sp>
      <p:pic>
        <p:nvPicPr>
          <p:cNvPr id="3" name="Picture 2"/>
          <p:cNvPicPr>
            <a:picLocks noChangeAspect="1"/>
          </p:cNvPicPr>
          <p:nvPr/>
        </p:nvPicPr>
        <p:blipFill>
          <a:blip r:embed="rId3"/>
          <a:stretch>
            <a:fillRect/>
          </a:stretch>
        </p:blipFill>
        <p:spPr>
          <a:xfrm>
            <a:off x="884470" y="3166643"/>
            <a:ext cx="3643805" cy="1178645"/>
          </a:xfrm>
          <a:prstGeom prst="rect">
            <a:avLst/>
          </a:prstGeom>
        </p:spPr>
      </p:pic>
    </p:spTree>
    <p:extLst>
      <p:ext uri="{BB962C8B-B14F-4D97-AF65-F5344CB8AC3E}">
        <p14:creationId xmlns:p14="http://schemas.microsoft.com/office/powerpoint/2010/main" val="1223202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Relacionamentos</a:t>
            </a:r>
            <a:endParaRPr lang="en-US" dirty="0"/>
          </a:p>
        </p:txBody>
      </p:sp>
      <p:sp>
        <p:nvSpPr>
          <p:cNvPr id="6" name="CaixaDeTexto 5"/>
          <p:cNvSpPr txBox="1"/>
          <p:nvPr/>
        </p:nvSpPr>
        <p:spPr>
          <a:xfrm>
            <a:off x="755447" y="1344826"/>
            <a:ext cx="7331347" cy="50158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O </a:t>
            </a:r>
            <a:r>
              <a:rPr lang="pt-BR" sz="2000" b="0" i="0" kern="0" dirty="0" err="1">
                <a:solidFill>
                  <a:srgbClr val="000000"/>
                </a:solidFill>
                <a:latin typeface="Arial"/>
                <a:cs typeface="Arial"/>
                <a:sym typeface="Arial"/>
              </a:rPr>
              <a:t>Cypher</a:t>
            </a:r>
            <a:r>
              <a:rPr lang="pt-BR" sz="2000" b="0" i="0" kern="0" dirty="0">
                <a:solidFill>
                  <a:srgbClr val="000000"/>
                </a:solidFill>
                <a:latin typeface="Arial"/>
                <a:cs typeface="Arial"/>
                <a:sym typeface="Arial"/>
              </a:rPr>
              <a:t> usa relacionamentos do tipo “LIKES”: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 </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tipos de relacionamento como - [:KNOW |:LIKE] -&gt;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um nome de variável - [</a:t>
            </a:r>
            <a:r>
              <a:rPr lang="pt-BR" sz="2000" b="0" i="0" kern="0" dirty="0" err="1">
                <a:solidFill>
                  <a:srgbClr val="000000"/>
                </a:solidFill>
                <a:latin typeface="Arial"/>
                <a:cs typeface="Arial"/>
                <a:sym typeface="Arial"/>
              </a:rPr>
              <a:t>rel</a:t>
            </a:r>
            <a:r>
              <a:rPr lang="pt-BR" sz="2000" b="0" i="0" kern="0" dirty="0">
                <a:solidFill>
                  <a:srgbClr val="000000"/>
                </a:solidFill>
                <a:latin typeface="Arial"/>
                <a:cs typeface="Arial"/>
                <a:sym typeface="Arial"/>
              </a:rPr>
              <a:t>: KNOWS] -&gt; antes do :</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propriedades adicionais - [{</a:t>
            </a:r>
            <a:r>
              <a:rPr lang="pt-BR" sz="2000" b="0" i="0" kern="0" dirty="0" err="1">
                <a:solidFill>
                  <a:srgbClr val="000000"/>
                </a:solidFill>
                <a:latin typeface="Arial"/>
                <a:cs typeface="Arial"/>
                <a:sym typeface="Arial"/>
              </a:rPr>
              <a:t>since</a:t>
            </a:r>
            <a:r>
              <a:rPr lang="pt-BR" sz="2000" b="0" i="0" kern="0" dirty="0">
                <a:solidFill>
                  <a:srgbClr val="000000"/>
                </a:solidFill>
                <a:latin typeface="Arial"/>
                <a:cs typeface="Arial"/>
                <a:sym typeface="Arial"/>
              </a:rPr>
              <a:t>: 2010}] -&gt;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informações estruturais para caminhos de comprimento variável - [:KNOWS * .. 4] -&gt;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pic>
        <p:nvPicPr>
          <p:cNvPr id="4" name="Picture 3"/>
          <p:cNvPicPr>
            <a:picLocks noChangeAspect="1"/>
          </p:cNvPicPr>
          <p:nvPr/>
        </p:nvPicPr>
        <p:blipFill>
          <a:blip r:embed="rId3"/>
          <a:stretch>
            <a:fillRect/>
          </a:stretch>
        </p:blipFill>
        <p:spPr>
          <a:xfrm>
            <a:off x="2330746" y="2022589"/>
            <a:ext cx="4180749" cy="1830180"/>
          </a:xfrm>
          <a:prstGeom prst="rect">
            <a:avLst/>
          </a:prstGeom>
        </p:spPr>
      </p:pic>
    </p:spTree>
    <p:extLst>
      <p:ext uri="{BB962C8B-B14F-4D97-AF65-F5344CB8AC3E}">
        <p14:creationId xmlns:p14="http://schemas.microsoft.com/office/powerpoint/2010/main" val="1140786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a:t>
            </a:r>
            <a:r>
              <a:rPr lang="pt-BR" dirty="0" err="1"/>
              <a:t>relationships</a:t>
            </a:r>
            <a:endParaRPr lang="en-US" dirty="0"/>
          </a:p>
        </p:txBody>
      </p:sp>
      <p:sp>
        <p:nvSpPr>
          <p:cNvPr id="6" name="CaixaDeTexto 5"/>
          <p:cNvSpPr txBox="1"/>
          <p:nvPr/>
        </p:nvSpPr>
        <p:spPr>
          <a:xfrm>
            <a:off x="755447" y="1344826"/>
            <a:ext cx="7331347" cy="364651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Sintaxe de criação de Relacionamentos: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7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600" b="0" kern="0" dirty="0">
                <a:solidFill>
                  <a:srgbClr val="000000"/>
                </a:solidFill>
                <a:latin typeface="Arial"/>
                <a:cs typeface="Arial"/>
                <a:sym typeface="Arial"/>
              </a:rPr>
              <a:t>Observe que os rótulos de nós, os tipos de relacionamentos e os nomes de propriedades fazem distinção entre maiúsculas e minúsculas no </a:t>
            </a:r>
            <a:r>
              <a:rPr lang="pt-BR" sz="1600" b="0" kern="0" dirty="0" err="1">
                <a:solidFill>
                  <a:srgbClr val="000000"/>
                </a:solidFill>
                <a:latin typeface="Arial"/>
                <a:cs typeface="Arial"/>
                <a:sym typeface="Arial"/>
              </a:rPr>
              <a:t>Cypher</a:t>
            </a:r>
            <a:r>
              <a:rPr lang="pt-BR" sz="1600" b="0" kern="0" dirty="0">
                <a:solidFill>
                  <a:srgbClr val="000000"/>
                </a:solidFill>
                <a:latin typeface="Arial"/>
                <a:cs typeface="Arial"/>
                <a:sym typeface="Arial"/>
              </a:rPr>
              <a:t>. Todas as outras cláusulas, palavras-chave e funções não são, mas devem ser encaixadas consistentemente de acordo com o estilo usado aqui.</a:t>
            </a:r>
          </a:p>
        </p:txBody>
      </p:sp>
      <p:sp>
        <p:nvSpPr>
          <p:cNvPr id="7" name="Rectangle 6"/>
          <p:cNvSpPr/>
          <p:nvPr/>
        </p:nvSpPr>
        <p:spPr>
          <a:xfrm>
            <a:off x="884469" y="1899201"/>
            <a:ext cx="7567027" cy="5561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node:Label</a:t>
            </a:r>
            <a:r>
              <a:rPr lang="en-US" b="0" i="0" kern="0" dirty="0">
                <a:solidFill>
                  <a:srgbClr val="000000"/>
                </a:solidFill>
                <a:latin typeface="Arial"/>
                <a:sym typeface="Arial"/>
              </a:rPr>
              <a:t>) </a:t>
            </a:r>
            <a:r>
              <a:rPr lang="en-US" i="0" kern="0" dirty="0">
                <a:solidFill>
                  <a:srgbClr val="000000"/>
                </a:solidFill>
                <a:latin typeface="Arial"/>
                <a:sym typeface="Arial"/>
              </a:rPr>
              <a:t>RETURN </a:t>
            </a:r>
            <a:r>
              <a:rPr lang="en-US" b="0" i="0" kern="0" dirty="0" err="1">
                <a:solidFill>
                  <a:srgbClr val="000000"/>
                </a:solidFill>
                <a:latin typeface="Arial"/>
                <a:sym typeface="Arial"/>
              </a:rPr>
              <a:t>node.property</a:t>
            </a:r>
            <a:endParaRPr lang="en-US" b="0" i="0" kern="0" dirty="0">
              <a:solidFill>
                <a:srgbClr val="000000"/>
              </a:solidFill>
              <a:latin typeface="Arial"/>
              <a:sym typeface="Arial"/>
            </a:endParaRPr>
          </a:p>
        </p:txBody>
      </p:sp>
      <p:grpSp>
        <p:nvGrpSpPr>
          <p:cNvPr id="15" name="Group 14"/>
          <p:cNvGrpSpPr/>
          <p:nvPr/>
        </p:nvGrpSpPr>
        <p:grpSpPr>
          <a:xfrm>
            <a:off x="648671" y="5136169"/>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https://neo4j.com/docs/developer-manual/3.4/cypher/clauses/create/#create-nodes</a:t>
              </a:r>
              <a:r>
                <a:rPr lang="pt-BR" sz="1400" b="0" i="0" kern="0" dirty="0">
                  <a:solidFill>
                    <a:srgbClr val="000000"/>
                  </a:solidFill>
                  <a:latin typeface="Arial"/>
                  <a:cs typeface="Arial"/>
                  <a:sym typeface="Arial"/>
                </a:rPr>
                <a:t> </a:t>
              </a:r>
            </a:p>
          </p:txBody>
        </p:sp>
        <p:pic>
          <p:nvPicPr>
            <p:cNvPr id="1026"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884469" y="2655194"/>
            <a:ext cx="7567027" cy="103259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(node1:Label1)--&gt;(node2:Label2)</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 </a:t>
            </a:r>
            <a:r>
              <a:rPr lang="en-US" b="0" i="0" kern="0" dirty="0">
                <a:solidFill>
                  <a:srgbClr val="000000"/>
                </a:solidFill>
                <a:latin typeface="Arial"/>
                <a:sym typeface="Arial"/>
              </a:rPr>
              <a:t>node1.propertyA = {value}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node2.propertyA, node2.property</a:t>
            </a:r>
          </a:p>
        </p:txBody>
      </p:sp>
    </p:spTree>
    <p:extLst>
      <p:ext uri="{BB962C8B-B14F-4D97-AF65-F5344CB8AC3E}">
        <p14:creationId xmlns:p14="http://schemas.microsoft.com/office/powerpoint/2010/main" val="3630252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a:t>
            </a:r>
            <a:r>
              <a:rPr lang="pt-BR" dirty="0" err="1"/>
              <a:t>relationships</a:t>
            </a:r>
            <a:endParaRPr lang="en-US" dirty="0"/>
          </a:p>
        </p:txBody>
      </p:sp>
      <p:sp>
        <p:nvSpPr>
          <p:cNvPr id="6" name="CaixaDeTexto 5"/>
          <p:cNvSpPr txBox="1"/>
          <p:nvPr/>
        </p:nvSpPr>
        <p:spPr>
          <a:xfrm>
            <a:off x="755447" y="1344826"/>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um relacionamento entre dois nós: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Para criar um relacionamento entre dois nós, primeiro obtemos os dois nós. Quando os nós são carregados, simplesmente criamos um relacionamento entre eles.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7" name="Rectangle 6"/>
          <p:cNvSpPr/>
          <p:nvPr/>
        </p:nvSpPr>
        <p:spPr>
          <a:xfrm>
            <a:off x="884470" y="1891954"/>
            <a:ext cx="7661146" cy="129896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a:Person</a:t>
            </a:r>
            <a:r>
              <a:rPr lang="en-US" b="0" i="0" kern="0" dirty="0">
                <a:solidFill>
                  <a:srgbClr val="000000"/>
                </a:solidFill>
                <a:latin typeface="Arial"/>
                <a:sym typeface="Arial"/>
              </a:rPr>
              <a:t>),(</a:t>
            </a:r>
            <a:r>
              <a:rPr lang="en-US" b="0" i="0" kern="0" dirty="0" err="1">
                <a:solidFill>
                  <a:srgbClr val="000000"/>
                </a:solidFill>
                <a:latin typeface="Arial"/>
                <a:sym typeface="Arial"/>
              </a:rPr>
              <a:t>b:Person</a:t>
            </a:r>
            <a:r>
              <a:rPr lang="en-US" b="0" i="0" kern="0" dirty="0">
                <a:solidFill>
                  <a:srgbClr val="000000"/>
                </a:solidFill>
                <a:latin typeface="Arial"/>
                <a:sym typeface="Arial"/>
              </a:rPr>
              <a:t>) </a:t>
            </a:r>
            <a:r>
              <a:rPr lang="en-US" i="0" kern="0" dirty="0">
                <a:solidFill>
                  <a:srgbClr val="000000"/>
                </a:solidFill>
                <a:latin typeface="Arial"/>
                <a:sym typeface="Arial"/>
              </a:rPr>
              <a:t>WHERE </a:t>
            </a:r>
            <a:r>
              <a:rPr lang="en-US" b="0" i="0" kern="0" dirty="0">
                <a:solidFill>
                  <a:srgbClr val="000000"/>
                </a:solidFill>
                <a:latin typeface="Arial"/>
                <a:sym typeface="Arial"/>
              </a:rPr>
              <a:t>a.name = 'A' </a:t>
            </a:r>
            <a:r>
              <a:rPr lang="en-US" i="0" kern="0" dirty="0">
                <a:solidFill>
                  <a:srgbClr val="000000"/>
                </a:solidFill>
                <a:latin typeface="Arial"/>
                <a:sym typeface="Arial"/>
              </a:rPr>
              <a:t>AND </a:t>
            </a:r>
            <a:r>
              <a:rPr lang="en-US" b="0" i="0" kern="0" dirty="0">
                <a:solidFill>
                  <a:srgbClr val="000000"/>
                </a:solidFill>
                <a:latin typeface="Arial"/>
                <a:sym typeface="Arial"/>
              </a:rPr>
              <a:t>b.name = 'B'</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a:t>
            </a:r>
            <a:r>
              <a:rPr lang="en-US" i="0" kern="0" dirty="0">
                <a:solidFill>
                  <a:srgbClr val="000000"/>
                </a:solidFill>
                <a:latin typeface="Arial"/>
                <a:sym typeface="Arial"/>
              </a:rPr>
              <a:t> CREATE</a:t>
            </a:r>
            <a:r>
              <a:rPr lang="en-US" b="0" i="0" kern="0" dirty="0">
                <a:solidFill>
                  <a:srgbClr val="000000"/>
                </a:solidFill>
                <a:latin typeface="Arial"/>
                <a:sym typeface="Arial"/>
              </a:rPr>
              <a:t> (a)-[</a:t>
            </a:r>
            <a:r>
              <a:rPr lang="en-US" b="0" i="0" kern="0" dirty="0" err="1">
                <a:solidFill>
                  <a:srgbClr val="000000"/>
                </a:solidFill>
                <a:latin typeface="Arial"/>
                <a:sym typeface="Arial"/>
              </a:rPr>
              <a:t>r:RELTYPE</a:t>
            </a:r>
            <a:r>
              <a:rPr lang="en-US" b="0" i="0" kern="0" dirty="0">
                <a:solidFill>
                  <a:srgbClr val="000000"/>
                </a:solidFill>
                <a:latin typeface="Arial"/>
                <a:sym typeface="Arial"/>
              </a:rPr>
              <a:t>]-&gt;(b)</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type(r)</a:t>
            </a:r>
          </a:p>
        </p:txBody>
      </p:sp>
    </p:spTree>
    <p:extLst>
      <p:ext uri="{BB962C8B-B14F-4D97-AF65-F5344CB8AC3E}">
        <p14:creationId xmlns:p14="http://schemas.microsoft.com/office/powerpoint/2010/main" val="2462074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a:t>
            </a:r>
            <a:r>
              <a:rPr lang="pt-BR" dirty="0" err="1"/>
              <a:t>relationships</a:t>
            </a:r>
            <a:endParaRPr lang="en-US" dirty="0"/>
          </a:p>
        </p:txBody>
      </p:sp>
      <p:sp>
        <p:nvSpPr>
          <p:cNvPr id="6" name="CaixaDeTexto 5"/>
          <p:cNvSpPr txBox="1"/>
          <p:nvPr/>
        </p:nvSpPr>
        <p:spPr>
          <a:xfrm>
            <a:off x="755447" y="1021032"/>
            <a:ext cx="7331347" cy="50158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Alguns </a:t>
            </a:r>
            <a:r>
              <a:rPr lang="pt-BR" sz="2000" i="0" kern="0" dirty="0" err="1">
                <a:solidFill>
                  <a:srgbClr val="000000"/>
                </a:solidFill>
                <a:latin typeface="Arial"/>
                <a:cs typeface="Arial"/>
                <a:sym typeface="Arial"/>
              </a:rPr>
              <a:t>Patterns</a:t>
            </a:r>
            <a:r>
              <a:rPr lang="pt-BR" sz="200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11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Amigo de amigo –</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Menor caminho – </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Filtragem colaborativa – </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Navegação em árvore - </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7" name="Rectangle 6"/>
          <p:cNvSpPr/>
          <p:nvPr/>
        </p:nvSpPr>
        <p:spPr>
          <a:xfrm>
            <a:off x="884471" y="1891954"/>
            <a:ext cx="7567027" cy="60375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(user)-[:KNOWS]-(friend)-[:KNOWS]-(</a:t>
            </a:r>
            <a:r>
              <a:rPr lang="en-US" i="0" kern="0" dirty="0" err="1">
                <a:solidFill>
                  <a:srgbClr val="000000"/>
                </a:solidFill>
                <a:latin typeface="Arial"/>
                <a:sym typeface="Arial"/>
              </a:rPr>
              <a:t>foaf</a:t>
            </a:r>
            <a:r>
              <a:rPr lang="en-US" i="0" kern="0" dirty="0">
                <a:solidFill>
                  <a:srgbClr val="000000"/>
                </a:solidFill>
                <a:latin typeface="Arial"/>
                <a:sym typeface="Arial"/>
              </a:rPr>
              <a:t>)</a:t>
            </a:r>
            <a:endParaRPr lang="en-US" b="0" i="0" kern="0" dirty="0">
              <a:solidFill>
                <a:srgbClr val="000000"/>
              </a:solidFill>
              <a:latin typeface="Arial"/>
              <a:sym typeface="Arial"/>
            </a:endParaRPr>
          </a:p>
        </p:txBody>
      </p:sp>
      <p:sp>
        <p:nvSpPr>
          <p:cNvPr id="5" name="Rectangle 4"/>
          <p:cNvSpPr/>
          <p:nvPr/>
        </p:nvSpPr>
        <p:spPr>
          <a:xfrm>
            <a:off x="884471" y="5592190"/>
            <a:ext cx="7567027" cy="60375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(root)&lt;-[:PARENT*]-(</a:t>
            </a:r>
            <a:r>
              <a:rPr lang="en-US" i="0" kern="0" dirty="0" err="1">
                <a:solidFill>
                  <a:srgbClr val="000000"/>
                </a:solidFill>
                <a:latin typeface="Arial"/>
                <a:sym typeface="Arial"/>
              </a:rPr>
              <a:t>leaf:Category</a:t>
            </a:r>
            <a:r>
              <a:rPr lang="en-US" i="0" kern="0" dirty="0">
                <a:solidFill>
                  <a:srgbClr val="000000"/>
                </a:solidFill>
                <a:latin typeface="Arial"/>
                <a:sym typeface="Arial"/>
              </a:rPr>
              <a:t>)-[:ITEM]-&gt;(</a:t>
            </a:r>
            <a:r>
              <a:rPr lang="en-US" i="0" kern="0" dirty="0" err="1">
                <a:solidFill>
                  <a:srgbClr val="000000"/>
                </a:solidFill>
                <a:latin typeface="Arial"/>
                <a:sym typeface="Arial"/>
              </a:rPr>
              <a:t>data:Product</a:t>
            </a:r>
            <a:r>
              <a:rPr lang="en-US" i="0" kern="0" dirty="0">
                <a:solidFill>
                  <a:srgbClr val="000000"/>
                </a:solidFill>
                <a:latin typeface="Arial"/>
                <a:sym typeface="Arial"/>
              </a:rPr>
              <a:t>)</a:t>
            </a:r>
            <a:endParaRPr lang="en-US" b="0" i="0" kern="0" dirty="0">
              <a:solidFill>
                <a:srgbClr val="000000"/>
              </a:solidFill>
              <a:latin typeface="Arial"/>
              <a:sym typeface="Arial"/>
            </a:endParaRPr>
          </a:p>
        </p:txBody>
      </p:sp>
      <p:sp>
        <p:nvSpPr>
          <p:cNvPr id="8" name="Rectangle 7"/>
          <p:cNvSpPr/>
          <p:nvPr/>
        </p:nvSpPr>
        <p:spPr>
          <a:xfrm>
            <a:off x="884471" y="3138313"/>
            <a:ext cx="7567027" cy="60375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path = </a:t>
            </a:r>
            <a:r>
              <a:rPr lang="en-US" i="0" kern="0" dirty="0" err="1">
                <a:solidFill>
                  <a:srgbClr val="000000"/>
                </a:solidFill>
                <a:latin typeface="Arial"/>
                <a:sym typeface="Arial"/>
              </a:rPr>
              <a:t>shortestPath</a:t>
            </a:r>
            <a:r>
              <a:rPr lang="en-US" i="0" kern="0" dirty="0">
                <a:solidFill>
                  <a:srgbClr val="000000"/>
                </a:solidFill>
                <a:latin typeface="Arial"/>
                <a:sym typeface="Arial"/>
              </a:rPr>
              <a:t>( (user)-[:KNOWS*..5]-(other) )</a:t>
            </a:r>
            <a:endParaRPr lang="en-US" b="0" i="0" kern="0" dirty="0">
              <a:solidFill>
                <a:srgbClr val="000000"/>
              </a:solidFill>
              <a:latin typeface="Arial"/>
              <a:sym typeface="Arial"/>
            </a:endParaRPr>
          </a:p>
        </p:txBody>
      </p:sp>
      <p:sp>
        <p:nvSpPr>
          <p:cNvPr id="9" name="Rectangle 8"/>
          <p:cNvSpPr/>
          <p:nvPr/>
        </p:nvSpPr>
        <p:spPr>
          <a:xfrm>
            <a:off x="884470" y="4324196"/>
            <a:ext cx="7567027" cy="82853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(user)-[:PURCHASED]-&gt;(product)&lt;-[:PURCHASED]-()-[:PURCHASED]-&gt;(</a:t>
            </a:r>
            <a:r>
              <a:rPr lang="en-US" i="0" kern="0" dirty="0" err="1">
                <a:solidFill>
                  <a:srgbClr val="000000"/>
                </a:solidFill>
                <a:latin typeface="Arial"/>
                <a:sym typeface="Arial"/>
              </a:rPr>
              <a:t>otherProduct</a:t>
            </a:r>
            <a:r>
              <a:rPr lang="en-US" i="0" kern="0" dirty="0">
                <a:solidFill>
                  <a:srgbClr val="000000"/>
                </a:solidFill>
                <a:latin typeface="Arial"/>
                <a:sym typeface="Arial"/>
              </a:rPr>
              <a:t>)</a:t>
            </a:r>
          </a:p>
        </p:txBody>
      </p:sp>
    </p:spTree>
    <p:extLst>
      <p:ext uri="{BB962C8B-B14F-4D97-AF65-F5344CB8AC3E}">
        <p14:creationId xmlns:p14="http://schemas.microsoft.com/office/powerpoint/2010/main" val="602045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a:t>
            </a:r>
            <a:r>
              <a:rPr lang="pt-BR" dirty="0" err="1"/>
              <a:t>relationships</a:t>
            </a:r>
            <a:r>
              <a:rPr lang="pt-BR" dirty="0"/>
              <a:t> - FOREACH</a:t>
            </a:r>
            <a:endParaRPr lang="en-US" dirty="0"/>
          </a:p>
        </p:txBody>
      </p:sp>
      <p:sp>
        <p:nvSpPr>
          <p:cNvPr id="6" name="CaixaDeTexto 5"/>
          <p:cNvSpPr txBox="1"/>
          <p:nvPr/>
        </p:nvSpPr>
        <p:spPr>
          <a:xfrm>
            <a:off x="784017" y="1544816"/>
            <a:ext cx="7331347" cy="10154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Usando FOREACH para criar vários relacionamentos: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7" name="Rectangle 6"/>
          <p:cNvSpPr/>
          <p:nvPr/>
        </p:nvSpPr>
        <p:spPr>
          <a:xfrm>
            <a:off x="884471" y="2168131"/>
            <a:ext cx="7567027" cy="131800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you:Person</a:t>
            </a:r>
            <a:r>
              <a:rPr lang="en-US" b="0" i="0" kern="0" dirty="0">
                <a:solidFill>
                  <a:srgbClr val="000000"/>
                </a:solidFill>
                <a:latin typeface="Arial"/>
                <a:sym typeface="Arial"/>
              </a:rPr>
              <a:t> {</a:t>
            </a:r>
            <a:r>
              <a:rPr lang="en-US" b="0" i="0" kern="0" dirty="0" err="1">
                <a:solidFill>
                  <a:srgbClr val="000000"/>
                </a:solidFill>
                <a:latin typeface="Arial"/>
                <a:sym typeface="Arial"/>
              </a:rPr>
              <a:t>name:"You</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a:t>
            </a:r>
            <a:r>
              <a:rPr lang="en-US" i="0" kern="0" dirty="0">
                <a:solidFill>
                  <a:srgbClr val="000000"/>
                </a:solidFill>
                <a:latin typeface="Arial"/>
                <a:sym typeface="Arial"/>
              </a:rPr>
              <a:t> FOREACH </a:t>
            </a:r>
            <a:r>
              <a:rPr lang="en-US" b="0" i="0" kern="0" dirty="0">
                <a:solidFill>
                  <a:srgbClr val="000000"/>
                </a:solidFill>
                <a:latin typeface="Arial"/>
                <a:sym typeface="Arial"/>
              </a:rPr>
              <a:t>(name in ["</a:t>
            </a:r>
            <a:r>
              <a:rPr lang="en-US" b="0" i="0" kern="0" dirty="0" err="1">
                <a:solidFill>
                  <a:srgbClr val="000000"/>
                </a:solidFill>
                <a:latin typeface="Arial"/>
                <a:sym typeface="Arial"/>
              </a:rPr>
              <a:t>Johan","Rajesh","Anna","Julia","Andrew</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a:t>
            </a:r>
            <a:r>
              <a:rPr lang="en-US" i="0" kern="0" dirty="0">
                <a:solidFill>
                  <a:srgbClr val="000000"/>
                </a:solidFill>
                <a:latin typeface="Arial"/>
                <a:sym typeface="Arial"/>
              </a:rPr>
              <a:t> CREATE (</a:t>
            </a:r>
            <a:r>
              <a:rPr lang="en-US" b="0" i="0" kern="0" dirty="0">
                <a:solidFill>
                  <a:srgbClr val="000000"/>
                </a:solidFill>
                <a:latin typeface="Arial"/>
                <a:sym typeface="Arial"/>
              </a:rPr>
              <a:t>you)-[:FRIEND]-&gt;(:Person {</a:t>
            </a:r>
            <a:r>
              <a:rPr lang="en-US" b="0" i="0" kern="0" dirty="0" err="1">
                <a:solidFill>
                  <a:srgbClr val="000000"/>
                </a:solidFill>
                <a:latin typeface="Arial"/>
                <a:sym typeface="Arial"/>
              </a:rPr>
              <a:t>name:name</a:t>
            </a:r>
            <a:r>
              <a:rPr lang="en-US" b="0" i="0" kern="0" dirty="0">
                <a:solidFill>
                  <a:srgbClr val="000000"/>
                </a:solidFill>
                <a:latin typeface="Arial"/>
                <a:sym typeface="Arial"/>
              </a:rPr>
              <a:t>}))</a:t>
            </a:r>
          </a:p>
        </p:txBody>
      </p:sp>
      <p:grpSp>
        <p:nvGrpSpPr>
          <p:cNvPr id="10" name="Group 9"/>
          <p:cNvGrpSpPr/>
          <p:nvPr/>
        </p:nvGrpSpPr>
        <p:grpSpPr>
          <a:xfrm>
            <a:off x="648673" y="4796145"/>
            <a:ext cx="8038621" cy="1034077"/>
            <a:chOff x="648785" y="5406312"/>
            <a:chExt cx="8040017" cy="1034257"/>
          </a:xfrm>
        </p:grpSpPr>
        <p:sp>
          <p:nvSpPr>
            <p:cNvPr id="11" name="Rectangle 10"/>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https://neo4j.com/docs/developer-manual/3.4/cypher/clauses/foreach</a:t>
              </a:r>
              <a:r>
                <a:rPr lang="pt-BR" sz="1400" b="0" i="0" kern="0" dirty="0">
                  <a:solidFill>
                    <a:srgbClr val="000000"/>
                  </a:solidFill>
                  <a:latin typeface="Arial"/>
                  <a:cs typeface="Arial"/>
                  <a:sym typeface="Arial"/>
                </a:rPr>
                <a:t> </a:t>
              </a:r>
            </a:p>
          </p:txBody>
        </p:sp>
        <p:pic>
          <p:nvPicPr>
            <p:cNvPr id="12"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6181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a:t>
            </a:r>
            <a:r>
              <a:rPr lang="pt-BR" dirty="0" err="1"/>
              <a:t>LOADing</a:t>
            </a:r>
            <a:endParaRPr lang="en-US" dirty="0"/>
          </a:p>
        </p:txBody>
      </p:sp>
      <p:sp>
        <p:nvSpPr>
          <p:cNvPr id="6" name="CaixaDeTexto 5"/>
          <p:cNvSpPr txBox="1"/>
          <p:nvPr/>
        </p:nvSpPr>
        <p:spPr>
          <a:xfrm>
            <a:off x="784017" y="1544816"/>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Para importar dados de um arquivo CSV para o Neo4j, você pode usar o LOAD CSV para colocar os dados em sua consulta. Então você escreve no seu banco de dados usando as cláusulas normais de atualização do </a:t>
            </a:r>
            <a:r>
              <a:rPr lang="pt-BR" sz="2000" b="0" i="0" kern="0" dirty="0" err="1">
                <a:solidFill>
                  <a:srgbClr val="000000"/>
                </a:solidFill>
                <a:latin typeface="Arial"/>
                <a:cs typeface="Arial"/>
                <a:sym typeface="Arial"/>
              </a:rPr>
              <a:t>Cypher</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7" name="Rectangle 6"/>
          <p:cNvSpPr/>
          <p:nvPr/>
        </p:nvSpPr>
        <p:spPr>
          <a:xfrm>
            <a:off x="842088" y="4398223"/>
            <a:ext cx="7567027" cy="131800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you:Person</a:t>
            </a:r>
            <a:r>
              <a:rPr lang="en-US" b="0" i="0" kern="0" dirty="0">
                <a:solidFill>
                  <a:srgbClr val="000000"/>
                </a:solidFill>
                <a:latin typeface="Arial"/>
                <a:sym typeface="Arial"/>
              </a:rPr>
              <a:t> {</a:t>
            </a:r>
            <a:r>
              <a:rPr lang="en-US" b="0" i="0" kern="0" dirty="0" err="1">
                <a:solidFill>
                  <a:srgbClr val="000000"/>
                </a:solidFill>
                <a:latin typeface="Arial"/>
                <a:sym typeface="Arial"/>
              </a:rPr>
              <a:t>name:"You</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LOAD CSV </a:t>
            </a:r>
            <a:r>
              <a:rPr lang="en-US" b="0" i="0" kern="0" dirty="0">
                <a:solidFill>
                  <a:srgbClr val="000000"/>
                </a:solidFill>
                <a:latin typeface="Arial"/>
                <a:sym typeface="Arial"/>
              </a:rPr>
              <a:t>FROM 'https://neo4j.com/docs/developer-manual/3.4/csv/artists.csv</a:t>
            </a:r>
            <a:r>
              <a:rPr lang="en-US" i="0" kern="0" dirty="0">
                <a:solidFill>
                  <a:srgbClr val="000000"/>
                </a:solidFill>
                <a:latin typeface="Arial"/>
                <a:sym typeface="Arial"/>
              </a:rPr>
              <a:t>' AS line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CREATE </a:t>
            </a:r>
            <a:r>
              <a:rPr lang="en-US" b="0" i="0" kern="0" dirty="0">
                <a:solidFill>
                  <a:srgbClr val="000000"/>
                </a:solidFill>
                <a:latin typeface="Arial"/>
                <a:sym typeface="Arial"/>
              </a:rPr>
              <a:t>(:Artist { name: line[1], year: </a:t>
            </a:r>
            <a:r>
              <a:rPr lang="en-US" b="0" i="0" kern="0" dirty="0" err="1">
                <a:solidFill>
                  <a:srgbClr val="000000"/>
                </a:solidFill>
                <a:latin typeface="Arial"/>
                <a:sym typeface="Arial"/>
              </a:rPr>
              <a:t>toInteger</a:t>
            </a:r>
            <a:r>
              <a:rPr lang="en-US" b="0" i="0" kern="0" dirty="0">
                <a:solidFill>
                  <a:srgbClr val="000000"/>
                </a:solidFill>
                <a:latin typeface="Arial"/>
                <a:sym typeface="Arial"/>
              </a:rPr>
              <a:t>(line[2])})</a:t>
            </a:r>
          </a:p>
        </p:txBody>
      </p:sp>
      <p:pic>
        <p:nvPicPr>
          <p:cNvPr id="3" name="Picture 2"/>
          <p:cNvPicPr>
            <a:picLocks noChangeAspect="1"/>
          </p:cNvPicPr>
          <p:nvPr/>
        </p:nvPicPr>
        <p:blipFill rotWithShape="1">
          <a:blip r:embed="rId3"/>
          <a:srcRect r="47045"/>
          <a:stretch/>
        </p:blipFill>
        <p:spPr>
          <a:xfrm>
            <a:off x="784017" y="3011507"/>
            <a:ext cx="7625098" cy="1238035"/>
          </a:xfrm>
          <a:prstGeom prst="rect">
            <a:avLst/>
          </a:prstGeom>
        </p:spPr>
      </p:pic>
    </p:spTree>
    <p:extLst>
      <p:ext uri="{BB962C8B-B14F-4D97-AF65-F5344CB8AC3E}">
        <p14:creationId xmlns:p14="http://schemas.microsoft.com/office/powerpoint/2010/main" val="3078607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a:t>
            </a:r>
            <a:r>
              <a:rPr lang="pt-BR" dirty="0" err="1"/>
              <a:t>LOADing</a:t>
            </a:r>
            <a:endParaRPr lang="en-US" dirty="0"/>
          </a:p>
        </p:txBody>
      </p:sp>
      <p:sp>
        <p:nvSpPr>
          <p:cNvPr id="6" name="CaixaDeTexto 5"/>
          <p:cNvSpPr txBox="1"/>
          <p:nvPr/>
        </p:nvSpPr>
        <p:spPr>
          <a:xfrm>
            <a:off x="784017" y="1544816"/>
            <a:ext cx="7331347" cy="10154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Usando nomes das colunas: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7" name="Rectangle 6"/>
          <p:cNvSpPr/>
          <p:nvPr/>
        </p:nvSpPr>
        <p:spPr>
          <a:xfrm>
            <a:off x="799321" y="3579215"/>
            <a:ext cx="7567027" cy="131800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LOAD CSV WITH HEADERS FROM </a:t>
            </a:r>
            <a:r>
              <a:rPr lang="en-US" b="0" i="0" kern="0" dirty="0">
                <a:solidFill>
                  <a:srgbClr val="000000"/>
                </a:solidFill>
                <a:latin typeface="Arial"/>
                <a:sym typeface="Arial"/>
              </a:rPr>
              <a:t>'https://neo4j.com/docs/developer-manual/3.4/csv/artists-with-headers.csv</a:t>
            </a:r>
            <a:r>
              <a:rPr lang="en-US" i="0" kern="0" dirty="0">
                <a:solidFill>
                  <a:srgbClr val="000000"/>
                </a:solidFill>
                <a:latin typeface="Arial"/>
                <a:sym typeface="Arial"/>
              </a:rPr>
              <a:t>' AS line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CREATE </a:t>
            </a:r>
            <a:r>
              <a:rPr lang="en-US" b="0" i="0" kern="0" dirty="0">
                <a:solidFill>
                  <a:srgbClr val="000000"/>
                </a:solidFill>
                <a:latin typeface="Arial"/>
                <a:sym typeface="Arial"/>
              </a:rPr>
              <a:t>(:Artist { name: </a:t>
            </a:r>
            <a:r>
              <a:rPr lang="en-US" b="0" i="0" kern="0" dirty="0" err="1">
                <a:solidFill>
                  <a:srgbClr val="000000"/>
                </a:solidFill>
                <a:latin typeface="Arial"/>
                <a:sym typeface="Arial"/>
              </a:rPr>
              <a:t>line.Name</a:t>
            </a:r>
            <a:r>
              <a:rPr lang="en-US" b="0" i="0" kern="0" dirty="0">
                <a:solidFill>
                  <a:srgbClr val="000000"/>
                </a:solidFill>
                <a:latin typeface="Arial"/>
                <a:sym typeface="Arial"/>
              </a:rPr>
              <a:t>, year: </a:t>
            </a:r>
            <a:r>
              <a:rPr lang="en-US" b="0" i="0" kern="0" dirty="0" err="1">
                <a:solidFill>
                  <a:srgbClr val="000000"/>
                </a:solidFill>
                <a:latin typeface="Arial"/>
                <a:sym typeface="Arial"/>
              </a:rPr>
              <a:t>toInteger</a:t>
            </a:r>
            <a:r>
              <a:rPr lang="en-US" b="0" i="0" kern="0" dirty="0">
                <a:solidFill>
                  <a:srgbClr val="000000"/>
                </a:solidFill>
                <a:latin typeface="Arial"/>
                <a:sym typeface="Arial"/>
              </a:rPr>
              <a:t>(</a:t>
            </a:r>
            <a:r>
              <a:rPr lang="en-US" b="0" i="0" kern="0" dirty="0" err="1">
                <a:solidFill>
                  <a:srgbClr val="000000"/>
                </a:solidFill>
                <a:latin typeface="Arial"/>
                <a:sym typeface="Arial"/>
              </a:rPr>
              <a:t>line.Year</a:t>
            </a:r>
            <a:r>
              <a:rPr lang="en-US" b="0" i="0" kern="0" dirty="0">
                <a:solidFill>
                  <a:srgbClr val="000000"/>
                </a:solidFill>
                <a:latin typeface="Arial"/>
                <a:sym typeface="Arial"/>
              </a:rPr>
              <a:t>)})</a:t>
            </a:r>
          </a:p>
        </p:txBody>
      </p:sp>
      <p:pic>
        <p:nvPicPr>
          <p:cNvPr id="4" name="Picture 3"/>
          <p:cNvPicPr>
            <a:picLocks noChangeAspect="1"/>
          </p:cNvPicPr>
          <p:nvPr/>
        </p:nvPicPr>
        <p:blipFill rotWithShape="1">
          <a:blip r:embed="rId3"/>
          <a:srcRect r="9399"/>
          <a:stretch/>
        </p:blipFill>
        <p:spPr>
          <a:xfrm>
            <a:off x="784017" y="2148392"/>
            <a:ext cx="7615575" cy="1234524"/>
          </a:xfrm>
          <a:prstGeom prst="rect">
            <a:avLst/>
          </a:prstGeom>
        </p:spPr>
      </p:pic>
      <p:grpSp>
        <p:nvGrpSpPr>
          <p:cNvPr id="8" name="Group 7"/>
          <p:cNvGrpSpPr/>
          <p:nvPr/>
        </p:nvGrpSpPr>
        <p:grpSpPr>
          <a:xfrm>
            <a:off x="572493" y="5093523"/>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4"/>
                </a:rPr>
                <a:t>https://neo4j.com/docs/developer-manual/3.4/cypher/clauses/load-csv/</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2629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56313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Crie uma base de Atores e Filmes: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Dentro da interface Web do Neo4J, na área de comandos, digite:  :play  ( execute o comando)</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a base de atores e adicione as seguintes informações:</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 filme chamado Tropa de Elite, com os atributos (</a:t>
            </a:r>
            <a:r>
              <a:rPr lang="pt-BR" sz="2000" b="0" i="0" kern="0" dirty="0" err="1">
                <a:solidFill>
                  <a:srgbClr val="000000"/>
                </a:solidFill>
                <a:latin typeface="Arial"/>
                <a:cs typeface="Arial"/>
                <a:sym typeface="Arial"/>
              </a:rPr>
              <a:t>released</a:t>
            </a:r>
            <a:r>
              <a:rPr lang="pt-BR" sz="2000" b="0" i="0" kern="0" dirty="0">
                <a:solidFill>
                  <a:srgbClr val="000000"/>
                </a:solidFill>
                <a:latin typeface="Arial"/>
                <a:cs typeface="Arial"/>
                <a:sym typeface="Arial"/>
              </a:rPr>
              <a:t> 2007, </a:t>
            </a:r>
            <a:r>
              <a:rPr lang="pt-BR" sz="2000" b="0" i="0" kern="0" dirty="0" err="1">
                <a:solidFill>
                  <a:srgbClr val="000000"/>
                </a:solidFill>
                <a:latin typeface="Arial"/>
                <a:cs typeface="Arial"/>
                <a:sym typeface="Arial"/>
              </a:rPr>
              <a:t>tagline</a:t>
            </a:r>
            <a:r>
              <a:rPr lang="pt-BR" sz="2000" b="0" i="0" kern="0" dirty="0">
                <a:solidFill>
                  <a:srgbClr val="000000"/>
                </a:solidFill>
                <a:latin typeface="Arial"/>
                <a:cs typeface="Arial"/>
                <a:sym typeface="Arial"/>
              </a:rPr>
              <a:t> Pede pra sair);</a:t>
            </a:r>
          </a:p>
          <a:p>
            <a:pPr marL="0" lvl="8" defTabSz="914217">
              <a:buClr>
                <a:srgbClr val="FF0000"/>
              </a:buClr>
            </a:pPr>
            <a:r>
              <a:rPr lang="pt-BR" sz="2000" b="0" i="0" kern="0" dirty="0">
                <a:solidFill>
                  <a:srgbClr val="000000"/>
                </a:solidFill>
                <a:latin typeface="Arial"/>
                <a:cs typeface="Arial"/>
                <a:sym typeface="Arial"/>
              </a:rPr>
              <a:t>	b) Crie dois atores que aturaram no filme acima:</a:t>
            </a:r>
          </a:p>
          <a:p>
            <a:pPr marL="0" lvl="8" defTabSz="914217">
              <a:buClr>
                <a:srgbClr val="FF0000"/>
              </a:buClr>
            </a:pPr>
            <a:r>
              <a:rPr lang="pt-BR" sz="2000" b="0" i="0" kern="0" dirty="0">
                <a:solidFill>
                  <a:srgbClr val="000000"/>
                </a:solidFill>
                <a:latin typeface="Arial"/>
                <a:cs typeface="Arial"/>
                <a:sym typeface="Arial"/>
              </a:rPr>
              <a:t>		. Wagner Moura, nascido em 1976;</a:t>
            </a:r>
          </a:p>
          <a:p>
            <a:pPr marL="0" lvl="8" defTabSz="914217">
              <a:buClr>
                <a:srgbClr val="FF0000"/>
              </a:buClr>
            </a:pPr>
            <a:r>
              <a:rPr lang="pt-BR" sz="2000" b="0" i="0" kern="0" dirty="0">
                <a:solidFill>
                  <a:srgbClr val="000000"/>
                </a:solidFill>
                <a:latin typeface="Arial"/>
                <a:cs typeface="Arial"/>
                <a:sym typeface="Arial"/>
              </a:rPr>
              <a:t>		. Maria Ribeiro, nascida em 1975;</a:t>
            </a:r>
          </a:p>
          <a:p>
            <a:pPr marL="0" lvl="8" defTabSz="914217">
              <a:buClr>
                <a:srgbClr val="FF0000"/>
              </a:buClr>
            </a:pPr>
            <a:r>
              <a:rPr lang="pt-BR" sz="2000" b="0" i="0" kern="0" dirty="0">
                <a:solidFill>
                  <a:srgbClr val="000000"/>
                </a:solidFill>
                <a:latin typeface="Arial"/>
                <a:cs typeface="Arial"/>
                <a:sym typeface="Arial"/>
              </a:rPr>
              <a:t>	c) Relacione os dois atores ao filme criado informando nos relacionamentos o personagem que cada ator interpretou.	</a:t>
            </a:r>
          </a:p>
          <a:p>
            <a:pPr marL="457109" lvl="8" indent="-457109" defTabSz="914217">
              <a:buClr>
                <a:srgbClr val="FF0000"/>
              </a:buClr>
              <a:buFont typeface="+mj-lt"/>
              <a:buAutoNum type="alphaLcParen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19502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467544" y="10772"/>
            <a:ext cx="365215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Consultando</a:t>
            </a:r>
            <a:r>
              <a:rPr lang="en-US" altLang="pt-BR" i="0" dirty="0">
                <a:solidFill>
                  <a:srgbClr val="000000"/>
                </a:solidFill>
                <a:latin typeface="Calibri" panose="020F0502020204030204" pitchFamily="34" charset="0"/>
                <a:cs typeface="Arial"/>
                <a:sym typeface="Arial"/>
              </a:rPr>
              <a:t> Dados -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pic>
        <p:nvPicPr>
          <p:cNvPr id="5" name="Picture 4"/>
          <p:cNvPicPr>
            <a:picLocks noChangeAspect="1"/>
          </p:cNvPicPr>
          <p:nvPr/>
        </p:nvPicPr>
        <p:blipFill rotWithShape="1">
          <a:blip r:embed="rId3"/>
          <a:srcRect l="16683" r="16701"/>
          <a:stretch/>
        </p:blipFill>
        <p:spPr>
          <a:xfrm>
            <a:off x="4211960" y="841769"/>
            <a:ext cx="4199797" cy="2531097"/>
          </a:xfrm>
          <a:prstGeom prst="rect">
            <a:avLst/>
          </a:prstGeom>
        </p:spPr>
      </p:pic>
      <p:sp>
        <p:nvSpPr>
          <p:cNvPr id="6" name="Rectangle 5"/>
          <p:cNvSpPr/>
          <p:nvPr/>
        </p:nvSpPr>
        <p:spPr>
          <a:xfrm>
            <a:off x="5192865" y="978131"/>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11" name="Picture 4">
            <a:extLst>
              <a:ext uri="{FF2B5EF4-FFF2-40B4-BE49-F238E27FC236}">
                <a16:creationId xmlns:a16="http://schemas.microsoft.com/office/drawing/2014/main" id="{32F8B5C8-D27A-41B6-AC5F-BF2259C65CBA}"/>
              </a:ext>
            </a:extLst>
          </p:cNvPr>
          <p:cNvPicPr>
            <a:picLocks noChangeAspect="1"/>
          </p:cNvPicPr>
          <p:nvPr/>
        </p:nvPicPr>
        <p:blipFill>
          <a:blip r:embed="rId4"/>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796700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1DFEF40A-1E3F-470B-B540-1A2272A15A56}"/>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10242" name="Picture 2" descr="Resultado de imagem para linkedin relacionamentos">
            <a:extLst>
              <a:ext uri="{FF2B5EF4-FFF2-40B4-BE49-F238E27FC236}">
                <a16:creationId xmlns:a16="http://schemas.microsoft.com/office/drawing/2014/main" id="{9DC7216D-202D-4945-B320-F9BBA1B2E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52736"/>
            <a:ext cx="6374843" cy="447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479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706713"/>
            <a:ext cx="7331347" cy="3784995"/>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cláusula </a:t>
            </a:r>
            <a:r>
              <a:rPr lang="pt-BR" sz="2000" i="0" kern="0" dirty="0">
                <a:solidFill>
                  <a:srgbClr val="000000"/>
                </a:solidFill>
                <a:latin typeface="Arial"/>
                <a:cs typeface="Arial"/>
                <a:sym typeface="Arial"/>
              </a:rPr>
              <a:t>MATCH</a:t>
            </a:r>
            <a:r>
              <a:rPr lang="pt-BR" sz="2000" b="0" i="0" kern="0" dirty="0">
                <a:solidFill>
                  <a:srgbClr val="000000"/>
                </a:solidFill>
                <a:latin typeface="Arial"/>
                <a:cs typeface="Arial"/>
                <a:sym typeface="Arial"/>
              </a:rPr>
              <a:t> permite que você especifique os padrões que o Neo4j irá procurar no banco de dados. Essa é a principal maneira de obter dados no conjunto atual de ligações;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É frequentemente acoplado a uma parte </a:t>
            </a:r>
            <a:r>
              <a:rPr lang="pt-BR" sz="2000" i="0" kern="0" dirty="0">
                <a:solidFill>
                  <a:srgbClr val="000000"/>
                </a:solidFill>
                <a:latin typeface="Arial"/>
                <a:cs typeface="Arial"/>
                <a:sym typeface="Arial"/>
              </a:rPr>
              <a:t>WHERE</a:t>
            </a:r>
            <a:r>
              <a:rPr lang="pt-BR" sz="2000" b="0" i="0" kern="0" dirty="0">
                <a:solidFill>
                  <a:srgbClr val="000000"/>
                </a:solidFill>
                <a:latin typeface="Arial"/>
                <a:cs typeface="Arial"/>
                <a:sym typeface="Arial"/>
              </a:rPr>
              <a:t> que adiciona restrições, ou predicados, aos padrões </a:t>
            </a:r>
            <a:r>
              <a:rPr lang="pt-BR" sz="2000" i="0" kern="0" dirty="0">
                <a:solidFill>
                  <a:srgbClr val="000000"/>
                </a:solidFill>
                <a:latin typeface="Arial"/>
                <a:cs typeface="Arial"/>
                <a:sym typeface="Arial"/>
              </a:rPr>
              <a:t>MATCH</a:t>
            </a:r>
            <a:r>
              <a:rPr lang="pt-BR" sz="2000" b="0" i="0" kern="0" dirty="0">
                <a:solidFill>
                  <a:srgbClr val="000000"/>
                </a:solidFill>
                <a:latin typeface="Arial"/>
                <a:cs typeface="Arial"/>
                <a:sym typeface="Arial"/>
              </a:rPr>
              <a:t>, tornando-os mais específicos;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WHERE</a:t>
            </a:r>
            <a:r>
              <a:rPr lang="pt-BR" sz="2000" b="0" i="0" kern="0" dirty="0">
                <a:solidFill>
                  <a:srgbClr val="000000"/>
                </a:solidFill>
                <a:latin typeface="Arial"/>
                <a:cs typeface="Arial"/>
                <a:sym typeface="Arial"/>
              </a:rPr>
              <a:t> sempre deve ser colocado junto com a cláusula </a:t>
            </a:r>
            <a:r>
              <a:rPr lang="pt-BR" sz="2000" i="0" kern="0" dirty="0">
                <a:solidFill>
                  <a:srgbClr val="000000"/>
                </a:solidFill>
                <a:latin typeface="Arial"/>
                <a:cs typeface="Arial"/>
                <a:sym typeface="Arial"/>
              </a:rPr>
              <a:t>MATCH</a:t>
            </a:r>
            <a:r>
              <a:rPr lang="pt-BR" sz="2000" b="0" i="0" kern="0" dirty="0">
                <a:solidFill>
                  <a:srgbClr val="000000"/>
                </a:solidFill>
                <a:latin typeface="Arial"/>
                <a:cs typeface="Arial"/>
                <a:sym typeface="Arial"/>
              </a:rPr>
              <a:t> a que pertence.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spTree>
    <p:extLst>
      <p:ext uri="{BB962C8B-B14F-4D97-AF65-F5344CB8AC3E}">
        <p14:creationId xmlns:p14="http://schemas.microsoft.com/office/powerpoint/2010/main" val="3908416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16954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Retornando todos os nós indistintamente: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4348979"/>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MATCH</a:t>
            </a:r>
            <a:r>
              <a:rPr lang="pt-BR"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RETURN</a:t>
            </a:r>
            <a:r>
              <a:rPr lang="pt-BR" b="0" i="0" kern="0" dirty="0">
                <a:solidFill>
                  <a:srgbClr val="000000"/>
                </a:solidFill>
                <a:latin typeface="Arial"/>
                <a:sym typeface="Arial"/>
              </a:rPr>
              <a:t> n </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144618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Obter todos os nós com um rótulo neles é feito com um padrão de nó único: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4958473"/>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MATCH </a:t>
            </a:r>
            <a:r>
              <a:rPr lang="pt-BR" b="0" i="0" kern="0" dirty="0">
                <a:solidFill>
                  <a:srgbClr val="000000"/>
                </a:solidFill>
                <a:latin typeface="Arial"/>
                <a:sym typeface="Arial"/>
              </a:rPr>
              <a:t>(</a:t>
            </a:r>
            <a:r>
              <a:rPr lang="pt-BR" b="0" i="0" kern="0" dirty="0" err="1">
                <a:solidFill>
                  <a:srgbClr val="000000"/>
                </a:solidFill>
                <a:latin typeface="Arial"/>
                <a:sym typeface="Arial"/>
              </a:rPr>
              <a:t>movie:Movie</a:t>
            </a:r>
            <a:r>
              <a:rPr lang="pt-BR"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RETURN </a:t>
            </a:r>
            <a:r>
              <a:rPr lang="pt-BR" b="0" i="0" kern="0" dirty="0" err="1">
                <a:solidFill>
                  <a:srgbClr val="000000"/>
                </a:solidFill>
                <a:latin typeface="Arial"/>
                <a:sym typeface="Arial"/>
              </a:rPr>
              <a:t>movie.title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079313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Trazendo nós relacionados, o símbolo -- significa relacionado a, sem considerar o tipo ou direção do relacionamento: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4958473"/>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(director { name: 'Oliver Stone' })</a:t>
            </a:r>
            <a:r>
              <a:rPr lang="en-US" i="0" kern="0" dirty="0">
                <a:solidFill>
                  <a:srgbClr val="000000"/>
                </a:solidFill>
                <a:latin typeface="Arial"/>
                <a:sym typeface="Arial"/>
              </a:rPr>
              <a:t>--(movie)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err="1">
                <a:solidFill>
                  <a:srgbClr val="000000"/>
                </a:solidFill>
                <a:latin typeface="Arial"/>
                <a:sym typeface="Arial"/>
              </a:rPr>
              <a:t>movie.title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381057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Busca com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Para restringir seu padrão com rótulos nos nós, adicione-o aos nós do padrão, usando a sintaxe do rótulo: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4958473"/>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(:Person { name: 'Oliver Stone' })</a:t>
            </a:r>
            <a:r>
              <a:rPr lang="en-US" i="0" kern="0" dirty="0">
                <a:solidFill>
                  <a:srgbClr val="000000"/>
                </a:solidFill>
                <a:latin typeface="Arial"/>
                <a:sym typeface="Arial"/>
              </a:rPr>
              <a:t>--&gt;(movie)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err="1">
                <a:solidFill>
                  <a:srgbClr val="000000"/>
                </a:solidFill>
                <a:latin typeface="Arial"/>
                <a:sym typeface="Arial"/>
              </a:rPr>
              <a:t>movie.title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1109089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409271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 uma variável for necessária, seja para filtrar propriedades do relacionamento, ou para retornar o relacionamento, é assim que você introduz a variável:</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5263220"/>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(:Person { name: 'Oliver Stone' })</a:t>
            </a:r>
            <a:r>
              <a:rPr lang="en-US" i="0" kern="0" dirty="0">
                <a:solidFill>
                  <a:srgbClr val="000000"/>
                </a:solidFill>
                <a:latin typeface="Arial"/>
                <a:sym typeface="Arial"/>
              </a:rPr>
              <a:t>-[r</a:t>
            </a:r>
            <a:r>
              <a:rPr lang="en-US" b="0" i="0" kern="0" dirty="0">
                <a:solidFill>
                  <a:srgbClr val="000000"/>
                </a:solidFill>
                <a:latin typeface="Arial"/>
                <a:sym typeface="Arial"/>
              </a:rPr>
              <a:t>]-&gt;(movie)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type(r)</a:t>
            </a:r>
          </a:p>
        </p:txBody>
      </p:sp>
    </p:spTree>
    <p:extLst>
      <p:ext uri="{BB962C8B-B14F-4D97-AF65-F5344CB8AC3E}">
        <p14:creationId xmlns:p14="http://schemas.microsoft.com/office/powerpoint/2010/main" val="748088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Quando você conhece o tipo de relacionamento com o qual deseja corresponder, é possível especificá-lo usando dois pontos junto com o tipo de relacionamento:</a:t>
            </a: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5263220"/>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wallstreet:Movie</a:t>
            </a:r>
            <a:r>
              <a:rPr lang="en-US" sz="1600" b="0" i="0" kern="0" dirty="0">
                <a:solidFill>
                  <a:srgbClr val="000000"/>
                </a:solidFill>
                <a:latin typeface="Arial"/>
                <a:sym typeface="Arial"/>
              </a:rPr>
              <a:t> { title: 'Wall Street' })&lt;-</a:t>
            </a:r>
            <a:r>
              <a:rPr lang="en-US" sz="1600" i="0" kern="0" dirty="0">
                <a:solidFill>
                  <a:srgbClr val="000000"/>
                </a:solidFill>
                <a:latin typeface="Arial"/>
                <a:sym typeface="Arial"/>
              </a:rPr>
              <a:t>[:ACTED_IN]</a:t>
            </a:r>
            <a:r>
              <a:rPr lang="en-US" sz="1600" b="0" i="0" kern="0" dirty="0">
                <a:solidFill>
                  <a:srgbClr val="000000"/>
                </a:solidFill>
                <a:latin typeface="Arial"/>
                <a:sym typeface="Arial"/>
              </a:rPr>
              <a:t>-(actor)</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actor.name</a:t>
            </a:r>
          </a:p>
        </p:txBody>
      </p:sp>
    </p:spTree>
    <p:extLst>
      <p:ext uri="{BB962C8B-B14F-4D97-AF65-F5344CB8AC3E}">
        <p14:creationId xmlns:p14="http://schemas.microsoft.com/office/powerpoint/2010/main" val="2682417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Para combinar em um dos vários tipos, você pode especificar isso encadeando-os junto com o símbolo </a:t>
            </a:r>
            <a:r>
              <a:rPr lang="pt-BR" sz="2000" b="0" i="0" kern="0" dirty="0" err="1">
                <a:solidFill>
                  <a:srgbClr val="000000"/>
                </a:solidFill>
                <a:latin typeface="Arial"/>
                <a:cs typeface="Arial"/>
                <a:sym typeface="Arial"/>
              </a:rPr>
              <a:t>pipe</a:t>
            </a:r>
            <a:r>
              <a:rPr lang="pt-BR" sz="2000" b="0" i="0" kern="0" dirty="0">
                <a:solidFill>
                  <a:srgbClr val="000000"/>
                </a:solidFill>
                <a:latin typeface="Arial"/>
                <a:cs typeface="Arial"/>
                <a:sym typeface="Arial"/>
              </a:rPr>
              <a:t> |:</a:t>
            </a: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5053706"/>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wallstreet</a:t>
            </a:r>
            <a:r>
              <a:rPr lang="en-US" sz="1600" b="0" i="0" kern="0" dirty="0">
                <a:solidFill>
                  <a:srgbClr val="000000"/>
                </a:solidFill>
                <a:latin typeface="Arial"/>
                <a:sym typeface="Arial"/>
              </a:rPr>
              <a:t> { title: 'Wall Street' })&lt;-[:</a:t>
            </a:r>
            <a:r>
              <a:rPr lang="en-US" sz="1600" i="0" kern="0" dirty="0">
                <a:solidFill>
                  <a:srgbClr val="000000"/>
                </a:solidFill>
                <a:latin typeface="Arial"/>
                <a:sym typeface="Arial"/>
              </a:rPr>
              <a:t>ACTED_IN|:DIRECTED</a:t>
            </a:r>
            <a:r>
              <a:rPr lang="en-US" sz="1600" b="0" i="0" kern="0" dirty="0">
                <a:solidFill>
                  <a:srgbClr val="000000"/>
                </a:solidFill>
                <a:latin typeface="Arial"/>
                <a:sym typeface="Arial"/>
              </a:rPr>
              <a:t>]-(person)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a:t>
            </a:r>
            <a:r>
              <a:rPr lang="en-US" sz="1600" b="0" i="0" kern="0" dirty="0">
                <a:solidFill>
                  <a:srgbClr val="000000"/>
                </a:solidFill>
                <a:latin typeface="Arial"/>
                <a:sym typeface="Arial"/>
              </a:rPr>
              <a:t> person.name</a:t>
            </a:r>
          </a:p>
        </p:txBody>
      </p:sp>
    </p:spTree>
    <p:extLst>
      <p:ext uri="{BB962C8B-B14F-4D97-AF65-F5344CB8AC3E}">
        <p14:creationId xmlns:p14="http://schemas.microsoft.com/office/powerpoint/2010/main" val="3449210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Menor caminho:</a:t>
            </a: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925865" y="435247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martin:Person</a:t>
            </a:r>
            <a:r>
              <a:rPr lang="en-US" sz="1600" b="0" i="0" kern="0" dirty="0">
                <a:solidFill>
                  <a:srgbClr val="000000"/>
                </a:solidFill>
                <a:latin typeface="Arial"/>
                <a:sym typeface="Arial"/>
              </a:rPr>
              <a:t> { name: 'Martin Sheen' }),(</a:t>
            </a:r>
            <a:r>
              <a:rPr lang="en-US" sz="1600" b="0" i="0" kern="0" dirty="0" err="1">
                <a:solidFill>
                  <a:srgbClr val="000000"/>
                </a:solidFill>
                <a:latin typeface="Arial"/>
                <a:sym typeface="Arial"/>
              </a:rPr>
              <a:t>oliver:Person</a:t>
            </a:r>
            <a:r>
              <a:rPr lang="en-US" sz="1600" b="0" i="0" kern="0" dirty="0">
                <a:solidFill>
                  <a:srgbClr val="000000"/>
                </a:solidFill>
                <a:latin typeface="Arial"/>
                <a:sym typeface="Arial"/>
              </a:rPr>
              <a:t> { name: 'Oliver Stone' })</a:t>
            </a:r>
            <a:r>
              <a:rPr lang="en-US" sz="1600" i="0" kern="0" dirty="0">
                <a:solidFill>
                  <a:srgbClr val="000000"/>
                </a:solidFill>
                <a:latin typeface="Arial"/>
                <a:sym typeface="Arial"/>
              </a:rPr>
              <a:t>, p = </a:t>
            </a:r>
            <a:r>
              <a:rPr lang="en-US" sz="1600" i="0" kern="0" dirty="0" err="1">
                <a:solidFill>
                  <a:srgbClr val="000000"/>
                </a:solidFill>
                <a:latin typeface="Arial"/>
                <a:sym typeface="Arial"/>
              </a:rPr>
              <a:t>shortestPath</a:t>
            </a:r>
            <a:r>
              <a:rPr lang="en-US" sz="1600" b="0" i="0" kern="0" dirty="0">
                <a:solidFill>
                  <a:srgbClr val="000000"/>
                </a:solidFill>
                <a:latin typeface="Arial"/>
                <a:sym typeface="Arial"/>
              </a:rPr>
              <a:t>((martin)-[*..15]-(</a:t>
            </a:r>
            <a:r>
              <a:rPr lang="en-US" sz="1600" b="0" i="0" kern="0" dirty="0" err="1">
                <a:solidFill>
                  <a:srgbClr val="000000"/>
                </a:solidFill>
                <a:latin typeface="Arial"/>
                <a:sym typeface="Arial"/>
              </a:rPr>
              <a:t>oliver</a:t>
            </a:r>
            <a:r>
              <a:rPr lang="en-US" sz="16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p</a:t>
            </a:r>
          </a:p>
        </p:txBody>
      </p:sp>
      <p:grpSp>
        <p:nvGrpSpPr>
          <p:cNvPr id="6" name="Group 5"/>
          <p:cNvGrpSpPr/>
          <p:nvPr/>
        </p:nvGrpSpPr>
        <p:grpSpPr>
          <a:xfrm>
            <a:off x="690067" y="5282646"/>
            <a:ext cx="8038621" cy="1034077"/>
            <a:chOff x="690186" y="5282967"/>
            <a:chExt cx="8040017" cy="1034257"/>
          </a:xfrm>
        </p:grpSpPr>
        <p:sp>
          <p:nvSpPr>
            <p:cNvPr id="7" name="Rectangle 6"/>
            <p:cNvSpPr/>
            <p:nvPr/>
          </p:nvSpPr>
          <p:spPr>
            <a:xfrm>
              <a:off x="690186" y="5571899"/>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4"/>
                </a:rPr>
                <a:t>https://neo4j.com/docs/developer-manual/3.4/cypher/clauses/match/</a:t>
              </a:r>
              <a:r>
                <a:rPr lang="pt-BR" sz="1400" b="0" i="0" kern="0" dirty="0">
                  <a:solidFill>
                    <a:srgbClr val="000000"/>
                  </a:solidFill>
                  <a:latin typeface="Arial"/>
                  <a:cs typeface="Arial"/>
                  <a:sym typeface="Arial"/>
                </a:rPr>
                <a:t> </a:t>
              </a:r>
            </a:p>
          </p:txBody>
        </p:sp>
        <p:pic>
          <p:nvPicPr>
            <p:cNvPr id="8" name="Picture 2" descr="Resultado de imagem para web lin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960" y="5282967"/>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0837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477271"/>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Filtros em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em propriedade dos nós: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em propriedade dos relacionamentos:</a:t>
            </a:r>
          </a:p>
        </p:txBody>
      </p:sp>
      <p:sp>
        <p:nvSpPr>
          <p:cNvPr id="2" name="Title 1"/>
          <p:cNvSpPr>
            <a:spLocks noGrp="1"/>
          </p:cNvSpPr>
          <p:nvPr>
            <p:ph type="title"/>
          </p:nvPr>
        </p:nvSpPr>
        <p:spPr>
          <a:xfrm>
            <a:off x="444423" y="266582"/>
            <a:ext cx="7007683" cy="455621"/>
          </a:xfrm>
        </p:spPr>
        <p:txBody>
          <a:bodyPr/>
          <a:lstStyle/>
          <a:p>
            <a:r>
              <a:rPr lang="pt-BR" dirty="0"/>
              <a:t>MATCH: Filtrando Consultas</a:t>
            </a:r>
            <a:endParaRPr lang="en-US" dirty="0"/>
          </a:p>
        </p:txBody>
      </p:sp>
      <p:sp>
        <p:nvSpPr>
          <p:cNvPr id="5" name="Rectangle 4"/>
          <p:cNvSpPr/>
          <p:nvPr/>
        </p:nvSpPr>
        <p:spPr>
          <a:xfrm>
            <a:off x="784017" y="196211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a:t>
            </a:r>
            <a:r>
              <a:rPr lang="en-US" sz="1600" b="0" i="0" kern="0" dirty="0">
                <a:solidFill>
                  <a:srgbClr val="000000"/>
                </a:solidFill>
                <a:latin typeface="Arial"/>
                <a:sym typeface="Arial"/>
              </a:rPr>
              <a:t> n:Swedish</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a:t>
            </a:r>
            <a:r>
              <a:rPr lang="en-US" sz="1600" b="0" i="0" kern="0" dirty="0">
                <a:solidFill>
                  <a:srgbClr val="000000"/>
                </a:solidFill>
                <a:latin typeface="Arial"/>
                <a:sym typeface="Arial"/>
              </a:rPr>
              <a:t> n.name, </a:t>
            </a:r>
            <a:r>
              <a:rPr lang="en-US" sz="1600" b="0" i="0" kern="0" dirty="0" err="1">
                <a:solidFill>
                  <a:srgbClr val="000000"/>
                </a:solidFill>
                <a:latin typeface="Arial"/>
                <a:sym typeface="Arial"/>
              </a:rPr>
              <a:t>n.age</a:t>
            </a:r>
            <a:endParaRPr lang="en-US" sz="1600" b="0" i="0" kern="0" dirty="0">
              <a:solidFill>
                <a:srgbClr val="000000"/>
              </a:solidFill>
              <a:latin typeface="Arial"/>
              <a:sym typeface="Arial"/>
            </a:endParaRPr>
          </a:p>
        </p:txBody>
      </p:sp>
      <p:sp>
        <p:nvSpPr>
          <p:cNvPr id="6" name="Rectangle 5"/>
          <p:cNvSpPr/>
          <p:nvPr/>
        </p:nvSpPr>
        <p:spPr>
          <a:xfrm>
            <a:off x="784017" y="351389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err="1">
                <a:solidFill>
                  <a:srgbClr val="000000"/>
                </a:solidFill>
                <a:latin typeface="Arial"/>
                <a:sym typeface="Arial"/>
              </a:rPr>
              <a:t>n.age</a:t>
            </a:r>
            <a:r>
              <a:rPr lang="en-US" sz="1600" b="0" i="0" kern="0" dirty="0">
                <a:solidFill>
                  <a:srgbClr val="000000"/>
                </a:solidFill>
                <a:latin typeface="Arial"/>
                <a:sym typeface="Arial"/>
              </a:rPr>
              <a:t> &lt; 30</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n.age</a:t>
            </a:r>
            <a:endParaRPr lang="en-US" sz="1600" b="0" i="0" kern="0" dirty="0">
              <a:solidFill>
                <a:srgbClr val="000000"/>
              </a:solidFill>
              <a:latin typeface="Arial"/>
              <a:sym typeface="Arial"/>
            </a:endParaRPr>
          </a:p>
        </p:txBody>
      </p:sp>
      <p:sp>
        <p:nvSpPr>
          <p:cNvPr id="7" name="Rectangle 6"/>
          <p:cNvSpPr/>
          <p:nvPr/>
        </p:nvSpPr>
        <p:spPr>
          <a:xfrm>
            <a:off x="784017" y="4955424"/>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 </a:t>
            </a:r>
            <a:r>
              <a:rPr lang="en-US" sz="1600" b="0" i="0" kern="0" dirty="0">
                <a:solidFill>
                  <a:srgbClr val="000000"/>
                </a:solidFill>
                <a:latin typeface="Arial"/>
                <a:sym typeface="Arial"/>
              </a:rPr>
              <a:t>(n)-[</a:t>
            </a:r>
            <a:r>
              <a:rPr lang="en-US" sz="1600" b="0" i="0" kern="0" dirty="0" err="1">
                <a:solidFill>
                  <a:srgbClr val="000000"/>
                </a:solidFill>
                <a:latin typeface="Arial"/>
                <a:sym typeface="Arial"/>
              </a:rPr>
              <a:t>k:KNOWS</a:t>
            </a:r>
            <a:r>
              <a:rPr lang="en-US" sz="1600" b="0" i="0" kern="0" dirty="0">
                <a:solidFill>
                  <a:srgbClr val="000000"/>
                </a:solidFill>
                <a:latin typeface="Arial"/>
                <a:sym typeface="Arial"/>
              </a:rPr>
              <a:t>]-&gt;(f)</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err="1">
                <a:solidFill>
                  <a:srgbClr val="000000"/>
                </a:solidFill>
                <a:latin typeface="Arial"/>
                <a:sym typeface="Arial"/>
              </a:rPr>
              <a:t>k.since</a:t>
            </a:r>
            <a:r>
              <a:rPr lang="en-US" sz="1600" b="0" i="0" kern="0" dirty="0">
                <a:solidFill>
                  <a:srgbClr val="000000"/>
                </a:solidFill>
                <a:latin typeface="Arial"/>
                <a:sym typeface="Arial"/>
              </a:rPr>
              <a:t> &lt; 2000</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f.name, </a:t>
            </a:r>
            <a:r>
              <a:rPr lang="en-US" sz="1600" b="0" i="0" kern="0" dirty="0" err="1">
                <a:solidFill>
                  <a:srgbClr val="000000"/>
                </a:solidFill>
                <a:latin typeface="Arial"/>
                <a:sym typeface="Arial"/>
              </a:rPr>
              <a:t>f.age</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f.email</a:t>
            </a:r>
            <a:endParaRPr lang="en-US" sz="1600" b="0" i="0" kern="0" dirty="0">
              <a:solidFill>
                <a:srgbClr val="000000"/>
              </a:solidFill>
              <a:latin typeface="Arial"/>
              <a:sym typeface="Arial"/>
            </a:endParaRPr>
          </a:p>
        </p:txBody>
      </p:sp>
    </p:spTree>
    <p:extLst>
      <p:ext uri="{BB962C8B-B14F-4D97-AF65-F5344CB8AC3E}">
        <p14:creationId xmlns:p14="http://schemas.microsoft.com/office/powerpoint/2010/main" val="2028728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74821"/>
            <a:ext cx="5608500" cy="1610770"/>
          </a:xfrm>
        </p:spPr>
        <p:txBody>
          <a:bodyPr>
            <a:normAutofit fontScale="85000" lnSpcReduction="20000"/>
          </a:bodyPr>
          <a:lstStyle/>
          <a:p>
            <a:pPr marL="0" indent="0">
              <a:lnSpc>
                <a:spcPct val="150000"/>
              </a:lnSpc>
              <a:buNone/>
            </a:pPr>
            <a:r>
              <a:rPr lang="pt-BR" sz="2000" b="1" dirty="0">
                <a:solidFill>
                  <a:schemeClr val="bg2"/>
                </a:solidFill>
              </a:rPr>
              <a:t>As pontes de </a:t>
            </a:r>
            <a:r>
              <a:rPr lang="pt-BR" sz="2000" b="1" dirty="0" err="1">
                <a:solidFill>
                  <a:schemeClr val="bg2"/>
                </a:solidFill>
              </a:rPr>
              <a:t>Königsberg</a:t>
            </a:r>
            <a:endParaRPr lang="pt-BR" sz="2000" b="1" dirty="0">
              <a:solidFill>
                <a:schemeClr val="bg2"/>
              </a:solidFill>
            </a:endParaRPr>
          </a:p>
          <a:p>
            <a:pPr marL="0" indent="0">
              <a:lnSpc>
                <a:spcPct val="150000"/>
              </a:lnSpc>
              <a:buNone/>
            </a:pPr>
            <a:r>
              <a:rPr lang="pt-BR" sz="2000" dirty="0">
                <a:solidFill>
                  <a:schemeClr val="bg2"/>
                </a:solidFill>
              </a:rPr>
              <a:t>Euler generalizou o problema através de um modelo de grafos</a:t>
            </a:r>
          </a:p>
          <a:p>
            <a:pPr marL="0" indent="0">
              <a:lnSpc>
                <a:spcPct val="150000"/>
              </a:lnSpc>
              <a:buNone/>
            </a:pPr>
            <a:r>
              <a:rPr lang="pt-BR" sz="2000" b="1" dirty="0">
                <a:solidFill>
                  <a:schemeClr val="bg2"/>
                </a:solidFill>
              </a:rPr>
              <a:t> </a:t>
            </a:r>
            <a:endParaRPr lang="pt-BR" sz="2000" dirty="0">
              <a:solidFill>
                <a:schemeClr val="bg2"/>
              </a:solidFill>
            </a:endParaRPr>
          </a:p>
        </p:txBody>
      </p:sp>
      <p:pic>
        <p:nvPicPr>
          <p:cNvPr id="2" name="Imagem 1"/>
          <p:cNvPicPr>
            <a:picLocks noChangeAspect="1"/>
          </p:cNvPicPr>
          <p:nvPr/>
        </p:nvPicPr>
        <p:blipFill>
          <a:blip r:embed="rId2"/>
          <a:stretch>
            <a:fillRect/>
          </a:stretch>
        </p:blipFill>
        <p:spPr>
          <a:xfrm>
            <a:off x="509711" y="1993046"/>
            <a:ext cx="4878289" cy="2351152"/>
          </a:xfrm>
          <a:prstGeom prst="rect">
            <a:avLst/>
          </a:prstGeom>
        </p:spPr>
      </p:pic>
      <p:pic>
        <p:nvPicPr>
          <p:cNvPr id="4" name="Imagem 3"/>
          <p:cNvPicPr>
            <a:picLocks noChangeAspect="1"/>
          </p:cNvPicPr>
          <p:nvPr/>
        </p:nvPicPr>
        <p:blipFill>
          <a:blip r:embed="rId3"/>
          <a:stretch>
            <a:fillRect/>
          </a:stretch>
        </p:blipFill>
        <p:spPr>
          <a:xfrm>
            <a:off x="911134" y="4572410"/>
            <a:ext cx="4878289" cy="1168040"/>
          </a:xfrm>
          <a:prstGeom prst="rect">
            <a:avLst/>
          </a:prstGeom>
        </p:spPr>
      </p:pic>
      <p:pic>
        <p:nvPicPr>
          <p:cNvPr id="7" name="Imagem 6"/>
          <p:cNvPicPr>
            <a:picLocks noChangeAspect="1"/>
          </p:cNvPicPr>
          <p:nvPr/>
        </p:nvPicPr>
        <p:blipFill>
          <a:blip r:embed="rId4"/>
          <a:stretch>
            <a:fillRect/>
          </a:stretch>
        </p:blipFill>
        <p:spPr>
          <a:xfrm>
            <a:off x="5876027" y="457943"/>
            <a:ext cx="2924237" cy="3655296"/>
          </a:xfrm>
          <a:prstGeom prst="rect">
            <a:avLst/>
          </a:prstGeom>
        </p:spPr>
      </p:pic>
      <p:sp>
        <p:nvSpPr>
          <p:cNvPr id="8" name="CaixaDeTexto 7">
            <a:extLst>
              <a:ext uri="{FF2B5EF4-FFF2-40B4-BE49-F238E27FC236}">
                <a16:creationId xmlns:a16="http://schemas.microsoft.com/office/drawing/2014/main" id="{2C5D82BF-1BD7-4852-A9C5-71CAB24995D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5" name="CaixaDeTexto 4">
            <a:extLst>
              <a:ext uri="{FF2B5EF4-FFF2-40B4-BE49-F238E27FC236}">
                <a16:creationId xmlns:a16="http://schemas.microsoft.com/office/drawing/2014/main" id="{3F955C7D-5D0C-49E5-83D6-88DF254B50D3}"/>
              </a:ext>
            </a:extLst>
          </p:cNvPr>
          <p:cNvSpPr txBox="1"/>
          <p:nvPr/>
        </p:nvSpPr>
        <p:spPr>
          <a:xfrm>
            <a:off x="6042001" y="4221088"/>
            <a:ext cx="2592288" cy="246221"/>
          </a:xfrm>
          <a:prstGeom prst="rect">
            <a:avLst/>
          </a:prstGeom>
          <a:noFill/>
        </p:spPr>
        <p:txBody>
          <a:bodyPr wrap="square" rtlCol="0">
            <a:spAutoFit/>
          </a:bodyPr>
          <a:lstStyle/>
          <a:p>
            <a:r>
              <a:rPr lang="pt-BR" sz="1000" dirty="0" err="1">
                <a:solidFill>
                  <a:schemeClr val="bg2"/>
                </a:solidFill>
              </a:rPr>
              <a:t>Leonhard</a:t>
            </a:r>
            <a:r>
              <a:rPr lang="pt-BR" sz="1000" dirty="0">
                <a:solidFill>
                  <a:schemeClr val="bg2"/>
                </a:solidFill>
              </a:rPr>
              <a:t> Euler</a:t>
            </a:r>
          </a:p>
        </p:txBody>
      </p:sp>
    </p:spTree>
    <p:extLst>
      <p:ext uri="{BB962C8B-B14F-4D97-AF65-F5344CB8AC3E}">
        <p14:creationId xmlns:p14="http://schemas.microsoft.com/office/powerpoint/2010/main" val="609414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477271"/>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Filtros em relações existentes: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com base em </a:t>
            </a:r>
            <a:r>
              <a:rPr lang="pt-BR" sz="2000" b="0" i="0" kern="0" dirty="0" err="1">
                <a:solidFill>
                  <a:srgbClr val="000000"/>
                </a:solidFill>
                <a:latin typeface="Arial"/>
                <a:cs typeface="Arial"/>
                <a:sym typeface="Arial"/>
              </a:rPr>
              <a:t>strings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usando negativas:</a:t>
            </a:r>
          </a:p>
        </p:txBody>
      </p:sp>
      <p:sp>
        <p:nvSpPr>
          <p:cNvPr id="2" name="Title 1"/>
          <p:cNvSpPr>
            <a:spLocks noGrp="1"/>
          </p:cNvSpPr>
          <p:nvPr>
            <p:ph type="title"/>
          </p:nvPr>
        </p:nvSpPr>
        <p:spPr>
          <a:xfrm>
            <a:off x="444423" y="266582"/>
            <a:ext cx="7007683" cy="455621"/>
          </a:xfrm>
        </p:spPr>
        <p:txBody>
          <a:bodyPr/>
          <a:lstStyle/>
          <a:p>
            <a:r>
              <a:rPr lang="pt-BR" dirty="0"/>
              <a:t>MATCH: Filtrando Consultas</a:t>
            </a:r>
            <a:endParaRPr lang="en-US" dirty="0"/>
          </a:p>
        </p:txBody>
      </p:sp>
      <p:sp>
        <p:nvSpPr>
          <p:cNvPr id="5" name="Rectangle 4"/>
          <p:cNvSpPr/>
          <p:nvPr/>
        </p:nvSpPr>
        <p:spPr>
          <a:xfrm>
            <a:off x="784017" y="196211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a:solidFill>
                  <a:srgbClr val="000000"/>
                </a:solidFill>
                <a:latin typeface="Arial"/>
                <a:sym typeface="Arial"/>
              </a:rPr>
              <a:t>exists(</a:t>
            </a:r>
            <a:r>
              <a:rPr lang="en-US" sz="1600" b="0" i="0" kern="0" dirty="0" err="1">
                <a:solidFill>
                  <a:srgbClr val="000000"/>
                </a:solidFill>
                <a:latin typeface="Arial"/>
                <a:sym typeface="Arial"/>
              </a:rPr>
              <a:t>n.belt</a:t>
            </a:r>
            <a:r>
              <a:rPr lang="en-US" sz="16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n.belt</a:t>
            </a:r>
            <a:endParaRPr lang="en-US" sz="1600" b="0" i="0" kern="0" dirty="0">
              <a:solidFill>
                <a:srgbClr val="000000"/>
              </a:solidFill>
              <a:latin typeface="Arial"/>
              <a:sym typeface="Arial"/>
            </a:endParaRPr>
          </a:p>
        </p:txBody>
      </p:sp>
      <p:sp>
        <p:nvSpPr>
          <p:cNvPr id="6" name="Rectangle 5"/>
          <p:cNvSpPr/>
          <p:nvPr/>
        </p:nvSpPr>
        <p:spPr>
          <a:xfrm>
            <a:off x="784017" y="351389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 </a:t>
            </a:r>
            <a:r>
              <a:rPr lang="en-US" sz="1600" b="0" i="0" kern="0" dirty="0">
                <a:solidFill>
                  <a:srgbClr val="000000"/>
                </a:solidFill>
                <a:latin typeface="Arial"/>
                <a:sym typeface="Arial"/>
              </a:rPr>
              <a:t>(n)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a:solidFill>
                  <a:srgbClr val="000000"/>
                </a:solidFill>
                <a:latin typeface="Arial"/>
                <a:sym typeface="Arial"/>
              </a:rPr>
              <a:t>n.name</a:t>
            </a:r>
            <a:r>
              <a:rPr lang="en-US" sz="1600" i="0" kern="0" dirty="0">
                <a:solidFill>
                  <a:srgbClr val="000000"/>
                </a:solidFill>
                <a:latin typeface="Arial"/>
                <a:sym typeface="Arial"/>
              </a:rPr>
              <a:t> STARTS WITH </a:t>
            </a:r>
            <a:r>
              <a:rPr lang="en-US" sz="1600" b="0" i="0" kern="0" dirty="0">
                <a:solidFill>
                  <a:srgbClr val="000000"/>
                </a:solidFill>
                <a:latin typeface="Arial"/>
                <a:sym typeface="Arial"/>
              </a:rPr>
              <a:t>'Pet‘ </a:t>
            </a:r>
            <a:r>
              <a:rPr lang="en-US" sz="1600" i="0" kern="0" dirty="0">
                <a:solidFill>
                  <a:srgbClr val="FF0000"/>
                </a:solidFill>
                <a:latin typeface="Arial"/>
                <a:sym typeface="Arial"/>
              </a:rPr>
              <a:t>OR</a:t>
            </a:r>
            <a:r>
              <a:rPr lang="en-US" sz="1600" b="0" i="0" kern="0" dirty="0">
                <a:solidFill>
                  <a:srgbClr val="000000"/>
                </a:solidFill>
                <a:latin typeface="Arial"/>
                <a:sym typeface="Arial"/>
              </a:rPr>
              <a:t> </a:t>
            </a:r>
            <a:r>
              <a:rPr lang="en-US" sz="1600" i="0" kern="0" dirty="0">
                <a:solidFill>
                  <a:srgbClr val="000000"/>
                </a:solidFill>
                <a:latin typeface="Arial"/>
                <a:sym typeface="Arial"/>
              </a:rPr>
              <a:t>ENDS WITH </a:t>
            </a:r>
            <a:r>
              <a:rPr lang="en-US" sz="1600" b="0" i="0" kern="0" dirty="0">
                <a:solidFill>
                  <a:srgbClr val="000000"/>
                </a:solidFill>
                <a:latin typeface="Arial"/>
                <a:sym typeface="Arial"/>
              </a:rPr>
              <a:t>'</a:t>
            </a:r>
            <a:r>
              <a:rPr lang="en-US" sz="1600" b="0" i="0" kern="0" dirty="0" err="1">
                <a:solidFill>
                  <a:srgbClr val="000000"/>
                </a:solidFill>
                <a:latin typeface="Arial"/>
                <a:sym typeface="Arial"/>
              </a:rPr>
              <a:t>ter</a:t>
            </a:r>
            <a:r>
              <a:rPr lang="en-US" sz="16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n.age</a:t>
            </a:r>
            <a:endParaRPr lang="en-US" sz="1600" b="0" i="0" kern="0" dirty="0">
              <a:solidFill>
                <a:srgbClr val="000000"/>
              </a:solidFill>
              <a:latin typeface="Arial"/>
              <a:sym typeface="Arial"/>
            </a:endParaRPr>
          </a:p>
        </p:txBody>
      </p:sp>
      <p:sp>
        <p:nvSpPr>
          <p:cNvPr id="7" name="Rectangle 6"/>
          <p:cNvSpPr/>
          <p:nvPr/>
        </p:nvSpPr>
        <p:spPr>
          <a:xfrm>
            <a:off x="784017" y="4955424"/>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i="0" kern="0" dirty="0">
                <a:solidFill>
                  <a:srgbClr val="FF0000"/>
                </a:solidFill>
                <a:latin typeface="Arial"/>
                <a:sym typeface="Arial"/>
              </a:rPr>
              <a:t>NOT</a:t>
            </a:r>
            <a:r>
              <a:rPr lang="en-US" sz="1600" i="0" kern="0" dirty="0">
                <a:solidFill>
                  <a:srgbClr val="000000"/>
                </a:solidFill>
                <a:latin typeface="Arial"/>
                <a:sym typeface="Arial"/>
              </a:rPr>
              <a:t> </a:t>
            </a:r>
            <a:r>
              <a:rPr lang="en-US" sz="1600" b="0" i="0" kern="0" dirty="0">
                <a:solidFill>
                  <a:srgbClr val="000000"/>
                </a:solidFill>
                <a:latin typeface="Arial"/>
                <a:sym typeface="Arial"/>
              </a:rPr>
              <a:t>n.name </a:t>
            </a:r>
            <a:r>
              <a:rPr lang="en-US" sz="1600" i="0" kern="0" dirty="0">
                <a:solidFill>
                  <a:srgbClr val="000000"/>
                </a:solidFill>
                <a:latin typeface="Arial"/>
                <a:sym typeface="Arial"/>
              </a:rPr>
              <a:t>CONTAINS </a:t>
            </a:r>
            <a:r>
              <a:rPr lang="en-US" sz="1600" b="0" i="0" kern="0" dirty="0">
                <a:solidFill>
                  <a:srgbClr val="000000"/>
                </a:solidFill>
                <a:latin typeface="Arial"/>
                <a:sym typeface="Arial"/>
              </a:rPr>
              <a:t>'</a:t>
            </a:r>
            <a:r>
              <a:rPr lang="en-US" sz="1600" b="0" i="0" kern="0" dirty="0" err="1">
                <a:solidFill>
                  <a:srgbClr val="000000"/>
                </a:solidFill>
                <a:latin typeface="Arial"/>
                <a:sym typeface="Arial"/>
              </a:rPr>
              <a:t>ete</a:t>
            </a:r>
            <a:r>
              <a:rPr lang="en-US" sz="16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n.age</a:t>
            </a:r>
            <a:endParaRPr lang="en-US" sz="1600" b="0" i="0" kern="0" dirty="0">
              <a:solidFill>
                <a:srgbClr val="000000"/>
              </a:solidFill>
              <a:latin typeface="Arial"/>
              <a:sym typeface="Arial"/>
            </a:endParaRPr>
          </a:p>
        </p:txBody>
      </p:sp>
    </p:spTree>
    <p:extLst>
      <p:ext uri="{BB962C8B-B14F-4D97-AF65-F5344CB8AC3E}">
        <p14:creationId xmlns:p14="http://schemas.microsoft.com/office/powerpoint/2010/main" val="386356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2861825"/>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Filtros usando </a:t>
            </a:r>
            <a:r>
              <a:rPr lang="pt-BR" sz="2000" b="0" i="0" kern="0" dirty="0" err="1">
                <a:solidFill>
                  <a:srgbClr val="000000"/>
                </a:solidFill>
                <a:latin typeface="Arial"/>
                <a:cs typeface="Arial"/>
                <a:sym typeface="Arial"/>
              </a:rPr>
              <a:t>patterns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usando </a:t>
            </a:r>
            <a:r>
              <a:rPr lang="pt-BR" sz="2000" b="0" i="0" kern="0" dirty="0" err="1">
                <a:solidFill>
                  <a:srgbClr val="000000"/>
                </a:solidFill>
                <a:latin typeface="Arial"/>
                <a:cs typeface="Arial"/>
                <a:sym typeface="Arial"/>
              </a:rPr>
              <a:t>NULLs</a:t>
            </a:r>
            <a:r>
              <a:rPr lang="pt-BR" sz="2000" b="0" i="0" kern="0" dirty="0">
                <a:solidFill>
                  <a:srgbClr val="000000"/>
                </a:solidFill>
                <a:latin typeface="Arial"/>
                <a:cs typeface="Arial"/>
                <a:sym typeface="Arial"/>
              </a:rPr>
              <a:t> e ORDER BY:</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Filtrando Consultas</a:t>
            </a:r>
            <a:endParaRPr lang="en-US" dirty="0"/>
          </a:p>
        </p:txBody>
      </p:sp>
      <p:sp>
        <p:nvSpPr>
          <p:cNvPr id="5" name="Rectangle 4"/>
          <p:cNvSpPr/>
          <p:nvPr/>
        </p:nvSpPr>
        <p:spPr>
          <a:xfrm>
            <a:off x="784017" y="196211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 </a:t>
            </a:r>
            <a:r>
              <a:rPr lang="en-US" sz="1600" b="0" i="0" kern="0" dirty="0">
                <a:solidFill>
                  <a:srgbClr val="000000"/>
                </a:solidFill>
                <a:latin typeface="Arial"/>
                <a:sym typeface="Arial"/>
              </a:rPr>
              <a:t>(</a:t>
            </a:r>
            <a:r>
              <a:rPr lang="en-US" sz="1600" b="0" i="0" kern="0" dirty="0" err="1">
                <a:solidFill>
                  <a:srgbClr val="000000"/>
                </a:solidFill>
                <a:latin typeface="Arial"/>
                <a:sym typeface="Arial"/>
              </a:rPr>
              <a:t>tobias</a:t>
            </a:r>
            <a:r>
              <a:rPr lang="en-US" sz="1600" b="0" i="0" kern="0" dirty="0">
                <a:solidFill>
                  <a:srgbClr val="000000"/>
                </a:solidFill>
                <a:latin typeface="Arial"/>
                <a:sym typeface="Arial"/>
              </a:rPr>
              <a:t> { name: 'Tobias' }),(others)</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a:solidFill>
                  <a:srgbClr val="000000"/>
                </a:solidFill>
                <a:latin typeface="Arial"/>
                <a:sym typeface="Arial"/>
              </a:rPr>
              <a:t>others.name</a:t>
            </a:r>
            <a:r>
              <a:rPr lang="en-US" sz="1600" i="0" kern="0" dirty="0">
                <a:solidFill>
                  <a:srgbClr val="000000"/>
                </a:solidFill>
                <a:latin typeface="Arial"/>
                <a:sym typeface="Arial"/>
              </a:rPr>
              <a:t> </a:t>
            </a:r>
            <a:r>
              <a:rPr lang="en-US" sz="1600" b="0" i="0" kern="0" dirty="0">
                <a:solidFill>
                  <a:srgbClr val="000000"/>
                </a:solidFill>
                <a:latin typeface="Arial"/>
                <a:sym typeface="Arial"/>
              </a:rPr>
              <a:t>IN ['Andres', 'Peter']</a:t>
            </a:r>
            <a:r>
              <a:rPr lang="en-US" sz="1600" i="0" kern="0" dirty="0">
                <a:solidFill>
                  <a:srgbClr val="000000"/>
                </a:solidFill>
                <a:latin typeface="Arial"/>
                <a:sym typeface="Arial"/>
              </a:rPr>
              <a:t> AND </a:t>
            </a:r>
            <a:r>
              <a:rPr lang="en-US" sz="1600" b="0" i="0" kern="0" dirty="0">
                <a:solidFill>
                  <a:srgbClr val="000000"/>
                </a:solidFill>
                <a:latin typeface="Arial"/>
                <a:sym typeface="Arial"/>
              </a:rPr>
              <a:t>(</a:t>
            </a:r>
            <a:r>
              <a:rPr lang="en-US" sz="1600" b="0" i="0" kern="0" dirty="0" err="1">
                <a:solidFill>
                  <a:srgbClr val="000000"/>
                </a:solidFill>
                <a:latin typeface="Arial"/>
                <a:sym typeface="Arial"/>
              </a:rPr>
              <a:t>tobias</a:t>
            </a:r>
            <a:r>
              <a:rPr lang="en-US" sz="1600" b="0" i="0" kern="0" dirty="0">
                <a:solidFill>
                  <a:srgbClr val="000000"/>
                </a:solidFill>
                <a:latin typeface="Arial"/>
                <a:sym typeface="Arial"/>
              </a:rPr>
              <a:t>)&lt;--(others)</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others.name, </a:t>
            </a:r>
            <a:r>
              <a:rPr lang="en-US" sz="1600" b="0" i="0" kern="0" dirty="0" err="1">
                <a:solidFill>
                  <a:srgbClr val="000000"/>
                </a:solidFill>
                <a:latin typeface="Arial"/>
                <a:sym typeface="Arial"/>
              </a:rPr>
              <a:t>others.age</a:t>
            </a:r>
            <a:endParaRPr lang="en-US" sz="1600" b="0" i="0" kern="0" dirty="0">
              <a:solidFill>
                <a:srgbClr val="000000"/>
              </a:solidFill>
              <a:latin typeface="Arial"/>
              <a:sym typeface="Arial"/>
            </a:endParaRPr>
          </a:p>
        </p:txBody>
      </p:sp>
      <p:sp>
        <p:nvSpPr>
          <p:cNvPr id="6" name="Rectangle 5"/>
          <p:cNvSpPr/>
          <p:nvPr/>
        </p:nvSpPr>
        <p:spPr>
          <a:xfrm>
            <a:off x="784017" y="3513897"/>
            <a:ext cx="7567027" cy="109599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 </a:t>
            </a:r>
            <a:r>
              <a:rPr lang="en-US" sz="1600" b="0" i="0" kern="0" dirty="0">
                <a:solidFill>
                  <a:srgbClr val="000000"/>
                </a:solidFill>
                <a:latin typeface="Arial"/>
                <a:sym typeface="Arial"/>
              </a:rPr>
              <a:t>(n)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err="1">
                <a:solidFill>
                  <a:srgbClr val="000000"/>
                </a:solidFill>
                <a:latin typeface="Arial"/>
                <a:sym typeface="Arial"/>
              </a:rPr>
              <a:t>n.belt</a:t>
            </a:r>
            <a:r>
              <a:rPr lang="en-US" sz="1600" b="0" i="0" kern="0" dirty="0">
                <a:solidFill>
                  <a:srgbClr val="000000"/>
                </a:solidFill>
                <a:latin typeface="Arial"/>
                <a:sym typeface="Arial"/>
              </a:rPr>
              <a:t> = 'white' OR </a:t>
            </a:r>
            <a:r>
              <a:rPr lang="en-US" sz="1600" b="0" i="0" kern="0" dirty="0" err="1">
                <a:solidFill>
                  <a:srgbClr val="000000"/>
                </a:solidFill>
                <a:latin typeface="Arial"/>
                <a:sym typeface="Arial"/>
              </a:rPr>
              <a:t>n.belt</a:t>
            </a:r>
            <a:r>
              <a:rPr lang="en-US" sz="1600" b="0" i="0" kern="0" dirty="0">
                <a:solidFill>
                  <a:srgbClr val="000000"/>
                </a:solidFill>
                <a:latin typeface="Arial"/>
                <a:sym typeface="Arial"/>
              </a:rPr>
              <a:t> </a:t>
            </a:r>
            <a:r>
              <a:rPr lang="en-US" sz="1600" i="0" kern="0" dirty="0">
                <a:solidFill>
                  <a:srgbClr val="000000"/>
                </a:solidFill>
                <a:latin typeface="Arial"/>
                <a:sym typeface="Arial"/>
              </a:rPr>
              <a:t>IS NULL 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n.age</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n.belt</a:t>
            </a:r>
            <a:endParaRPr lang="en-US" sz="1600"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ORDER BY </a:t>
            </a:r>
            <a:r>
              <a:rPr lang="en-US" sz="1600" b="0" i="0" kern="0" dirty="0">
                <a:solidFill>
                  <a:srgbClr val="000000"/>
                </a:solidFill>
                <a:latin typeface="Arial"/>
                <a:sym typeface="Arial"/>
              </a:rPr>
              <a:t>n.name</a:t>
            </a:r>
          </a:p>
        </p:txBody>
      </p:sp>
      <p:grpSp>
        <p:nvGrpSpPr>
          <p:cNvPr id="8" name="Group 7"/>
          <p:cNvGrpSpPr/>
          <p:nvPr/>
        </p:nvGrpSpPr>
        <p:grpSpPr>
          <a:xfrm>
            <a:off x="784017" y="5030869"/>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https://neo4j.com/docs/developer-manual/3.4/cypher/clauses/where/</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0885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59"/>
            <a:ext cx="7331347" cy="5939057"/>
          </a:xfrm>
          <a:prstGeom prst="rect">
            <a:avLst/>
          </a:prstGeom>
          <a:noFill/>
        </p:spPr>
        <p:txBody>
          <a:bodyPr wrap="square" rtlCol="0">
            <a:spAutoFit/>
          </a:bodyPr>
          <a:lstStyle/>
          <a:p>
            <a:pPr marL="457109" indent="-457109" defTabSz="914217" eaLnBrk="1" fontAlgn="auto" hangingPunct="1">
              <a:spcBef>
                <a:spcPts val="0"/>
              </a:spcBef>
              <a:spcAft>
                <a:spcPts val="0"/>
              </a:spcAft>
              <a:buClr>
                <a:srgbClr val="FF0000"/>
              </a:buClr>
              <a:buFont typeface="+mj-lt"/>
              <a:buAutoNum type="arabicPeriod"/>
            </a:pPr>
            <a:r>
              <a:rPr lang="pt-BR" sz="2000" b="0" i="0" kern="0" dirty="0">
                <a:solidFill>
                  <a:srgbClr val="000000"/>
                </a:solidFill>
                <a:latin typeface="Arial"/>
                <a:cs typeface="Arial"/>
                <a:sym typeface="Arial"/>
              </a:rPr>
              <a:t>Criando nodes com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e propriedades, execute os comandos: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create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a:pessoa</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nome:'Joaquim</a:t>
            </a:r>
            <a:r>
              <a:rPr lang="pt-BR" sz="2000" b="0" i="0" kern="0" dirty="0">
                <a:solidFill>
                  <a:srgbClr val="000000"/>
                </a:solidFill>
                <a:latin typeface="Arial"/>
                <a:cs typeface="Arial"/>
                <a:sym typeface="Arial"/>
              </a:rPr>
              <a:t>', turma:'99BDT'})</a:t>
            </a:r>
          </a:p>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create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b:pessoa</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nome:'Beto</a:t>
            </a:r>
            <a:r>
              <a:rPr lang="pt-BR" sz="2000" b="0" i="0" kern="0" dirty="0">
                <a:solidFill>
                  <a:srgbClr val="000000"/>
                </a:solidFill>
                <a:latin typeface="Arial"/>
                <a:cs typeface="Arial"/>
                <a:sym typeface="Arial"/>
              </a:rPr>
              <a:t>', turma:'99BDT'})</a:t>
            </a:r>
          </a:p>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create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c:pessoa</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nome:'Anderson</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create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n:curso</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curso:'Big</a:t>
            </a:r>
            <a:r>
              <a:rPr lang="pt-BR" sz="2000" b="0" i="0" kern="0" dirty="0">
                <a:solidFill>
                  <a:srgbClr val="000000"/>
                </a:solidFill>
                <a:latin typeface="Arial"/>
                <a:cs typeface="Arial"/>
                <a:sym typeface="Arial"/>
              </a:rPr>
              <a:t> Data', disciplina:'</a:t>
            </a:r>
            <a:r>
              <a:rPr lang="pt-BR" sz="2000" b="0" i="0" kern="0" dirty="0" err="1">
                <a:solidFill>
                  <a:srgbClr val="000000"/>
                </a:solidFill>
                <a:latin typeface="Arial"/>
                <a:cs typeface="Arial"/>
                <a:sym typeface="Arial"/>
              </a:rPr>
              <a:t>NoSQL</a:t>
            </a:r>
            <a:r>
              <a:rPr lang="pt-BR" sz="2000" b="0" i="0" kern="0" dirty="0">
                <a:solidFill>
                  <a:srgbClr val="000000"/>
                </a:solidFill>
                <a:latin typeface="Arial"/>
                <a:cs typeface="Arial"/>
                <a:sym typeface="Arial"/>
              </a:rPr>
              <a:t>'});</a:t>
            </a:r>
          </a:p>
          <a:p>
            <a:pPr marL="0" lvl="8" defTabSz="914217">
              <a:buClr>
                <a:srgbClr val="FF0000"/>
              </a:buClr>
            </a:pPr>
            <a:r>
              <a:rPr lang="pt-BR" sz="2000" b="0" i="0" kern="0" dirty="0">
                <a:solidFill>
                  <a:srgbClr val="000000"/>
                </a:solidFill>
                <a:latin typeface="Arial"/>
                <a:cs typeface="Arial"/>
                <a:sym typeface="Arial"/>
              </a:rPr>
              <a:t>	</a:t>
            </a:r>
          </a:p>
          <a:p>
            <a:pPr marL="457109" lvl="8" indent="-457109" defTabSz="914217">
              <a:buClr>
                <a:srgbClr val="FF0000"/>
              </a:buClr>
              <a:buFont typeface="+mj-lt"/>
              <a:buAutoNum type="arabicPeriod" startAt="2"/>
            </a:pPr>
            <a:r>
              <a:rPr lang="pt-BR" sz="2000" b="0" i="0" kern="0" dirty="0">
                <a:solidFill>
                  <a:srgbClr val="000000"/>
                </a:solidFill>
                <a:latin typeface="Arial"/>
                <a:cs typeface="Arial"/>
                <a:sym typeface="Arial"/>
              </a:rPr>
              <a:t>Consulte os nós criados;</a:t>
            </a:r>
          </a:p>
          <a:p>
            <a:pPr marL="457109" lvl="8" indent="-457109" defTabSz="914217">
              <a:buClr>
                <a:srgbClr val="FF0000"/>
              </a:buClr>
              <a:buFont typeface="+mj-lt"/>
              <a:buAutoNum type="arabicPeriod" startAt="2"/>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2"/>
            </a:pPr>
            <a:r>
              <a:rPr lang="pt-BR" sz="2000" b="0" i="0" kern="0" dirty="0">
                <a:solidFill>
                  <a:srgbClr val="000000"/>
                </a:solidFill>
                <a:latin typeface="Arial"/>
                <a:cs typeface="Arial"/>
                <a:sym typeface="Arial"/>
              </a:rPr>
              <a:t>Crie relacionamentos:</a:t>
            </a:r>
          </a:p>
          <a:p>
            <a:pPr marL="0" lvl="8" defTabSz="914217">
              <a:buClr>
                <a:srgbClr val="FF0000"/>
              </a:buClr>
            </a:pPr>
            <a:r>
              <a:rPr lang="pt-BR" sz="2000" b="0" i="0" kern="0" dirty="0">
                <a:solidFill>
                  <a:srgbClr val="000000"/>
                </a:solidFill>
                <a:latin typeface="Arial"/>
                <a:cs typeface="Arial"/>
                <a:sym typeface="Arial"/>
              </a:rPr>
              <a:t>MATCH (</a:t>
            </a:r>
            <a:r>
              <a:rPr lang="pt-BR" sz="2000" b="0" i="0" kern="0" dirty="0" err="1">
                <a:solidFill>
                  <a:srgbClr val="000000"/>
                </a:solidFill>
                <a:latin typeface="Arial"/>
                <a:cs typeface="Arial"/>
                <a:sym typeface="Arial"/>
              </a:rPr>
              <a:t>a:pessoa</a:t>
            </a:r>
            <a:r>
              <a:rPr lang="pt-BR" sz="2000" b="0" i="0" kern="0" dirty="0">
                <a:solidFill>
                  <a:srgbClr val="000000"/>
                </a:solidFill>
                <a:latin typeface="Arial"/>
                <a:cs typeface="Arial"/>
                <a:sym typeface="Arial"/>
              </a:rPr>
              <a:t>),(</a:t>
            </a:r>
            <a:r>
              <a:rPr lang="pt-BR" sz="2000" b="0" i="0" kern="0" dirty="0" err="1">
                <a:solidFill>
                  <a:srgbClr val="000000"/>
                </a:solidFill>
                <a:latin typeface="Arial"/>
                <a:cs typeface="Arial"/>
                <a:sym typeface="Arial"/>
              </a:rPr>
              <a:t>b:pessoa</a:t>
            </a:r>
            <a:r>
              <a:rPr lang="pt-BR" sz="2000" b="0" i="0" kern="0" dirty="0">
                <a:solidFill>
                  <a:srgbClr val="000000"/>
                </a:solidFill>
                <a:latin typeface="Arial"/>
                <a:cs typeface="Arial"/>
                <a:sym typeface="Arial"/>
              </a:rPr>
              <a:t>)</a:t>
            </a:r>
          </a:p>
          <a:p>
            <a:pPr marL="0" lvl="8" defTabSz="914217">
              <a:buClr>
                <a:srgbClr val="FF0000"/>
              </a:buClr>
            </a:pPr>
            <a:r>
              <a:rPr lang="pt-BR" sz="2000" b="0" i="0" kern="0" dirty="0">
                <a:solidFill>
                  <a:srgbClr val="000000"/>
                </a:solidFill>
                <a:latin typeface="Arial"/>
                <a:cs typeface="Arial"/>
                <a:sym typeface="Arial"/>
              </a:rPr>
              <a:t>WHERE </a:t>
            </a:r>
            <a:r>
              <a:rPr lang="pt-BR" sz="2000" b="0" i="0" kern="0" dirty="0" err="1">
                <a:solidFill>
                  <a:srgbClr val="000000"/>
                </a:solidFill>
                <a:latin typeface="Arial"/>
                <a:cs typeface="Arial"/>
                <a:sym typeface="Arial"/>
              </a:rPr>
              <a:t>a.nome</a:t>
            </a:r>
            <a:r>
              <a:rPr lang="pt-BR" sz="2000" b="0" i="0" kern="0" dirty="0">
                <a:solidFill>
                  <a:srgbClr val="000000"/>
                </a:solidFill>
                <a:latin typeface="Arial"/>
                <a:cs typeface="Arial"/>
                <a:sym typeface="Arial"/>
              </a:rPr>
              <a:t> = 'Joaquim' AND </a:t>
            </a:r>
            <a:r>
              <a:rPr lang="pt-BR" sz="2000" b="0" i="0" kern="0" dirty="0" err="1">
                <a:solidFill>
                  <a:srgbClr val="000000"/>
                </a:solidFill>
                <a:latin typeface="Arial"/>
                <a:cs typeface="Arial"/>
                <a:sym typeface="Arial"/>
              </a:rPr>
              <a:t>b.nome</a:t>
            </a:r>
            <a:r>
              <a:rPr lang="pt-BR" sz="2000" b="0" i="0" kern="0" dirty="0">
                <a:solidFill>
                  <a:srgbClr val="000000"/>
                </a:solidFill>
                <a:latin typeface="Arial"/>
                <a:cs typeface="Arial"/>
                <a:sym typeface="Arial"/>
              </a:rPr>
              <a:t> = 'Anderson'</a:t>
            </a:r>
          </a:p>
          <a:p>
            <a:pPr marL="0" lvl="8" defTabSz="914217">
              <a:buClr>
                <a:srgbClr val="FF0000"/>
              </a:buClr>
            </a:pPr>
            <a:r>
              <a:rPr lang="pt-BR" sz="2000" b="0" i="0" kern="0" dirty="0">
                <a:solidFill>
                  <a:srgbClr val="000000"/>
                </a:solidFill>
                <a:latin typeface="Arial"/>
                <a:cs typeface="Arial"/>
                <a:sym typeface="Arial"/>
              </a:rPr>
              <a:t>CREATE (a)-[</a:t>
            </a:r>
            <a:r>
              <a:rPr lang="pt-BR" sz="2000" b="0" i="0" kern="0" dirty="0" err="1">
                <a:solidFill>
                  <a:srgbClr val="000000"/>
                </a:solidFill>
                <a:latin typeface="Arial"/>
                <a:cs typeface="Arial"/>
                <a:sym typeface="Arial"/>
              </a:rPr>
              <a:t>r:ALUNO_DE</a:t>
            </a:r>
            <a:r>
              <a:rPr lang="pt-BR" sz="2000" b="0" i="0" kern="0" dirty="0">
                <a:solidFill>
                  <a:srgbClr val="000000"/>
                </a:solidFill>
                <a:latin typeface="Arial"/>
                <a:cs typeface="Arial"/>
                <a:sym typeface="Arial"/>
              </a:rPr>
              <a:t>]-&gt;(b)</a:t>
            </a:r>
          </a:p>
          <a:p>
            <a:pPr marL="0" lvl="8" defTabSz="914217">
              <a:buClr>
                <a:srgbClr val="FF0000"/>
              </a:buClr>
            </a:pPr>
            <a:r>
              <a:rPr lang="pt-BR" sz="2000" b="0" i="0" kern="0" dirty="0">
                <a:solidFill>
                  <a:srgbClr val="000000"/>
                </a:solidFill>
                <a:latin typeface="Arial"/>
                <a:cs typeface="Arial"/>
                <a:sym typeface="Arial"/>
              </a:rPr>
              <a:t>RETURN r</a:t>
            </a:r>
          </a:p>
          <a:p>
            <a:pPr marL="0" lvl="8" defTabSz="914217">
              <a:buClr>
                <a:srgbClr val="FF0000"/>
              </a:buClr>
            </a:pPr>
            <a:endParaRPr lang="pt-BR" sz="2000" b="0" i="0" kern="0" dirty="0">
              <a:solidFill>
                <a:srgbClr val="000000"/>
              </a:solidFill>
              <a:latin typeface="Arial"/>
              <a:cs typeface="Arial"/>
              <a:sym typeface="Arial"/>
            </a:endParaRPr>
          </a:p>
          <a:p>
            <a:pPr marL="0" lvl="8" defTabSz="914217">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4232956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4400441"/>
          </a:xfrm>
          <a:prstGeom prst="rect">
            <a:avLst/>
          </a:prstGeom>
          <a:noFill/>
        </p:spPr>
        <p:txBody>
          <a:bodyPr wrap="square" rtlCol="0">
            <a:spAutoFit/>
          </a:bodyPr>
          <a:lstStyle/>
          <a:p>
            <a:pPr marL="457109" lvl="8" indent="-457109" defTabSz="914217">
              <a:buClr>
                <a:srgbClr val="FF0000"/>
              </a:buClr>
              <a:buFont typeface="+mj-lt"/>
              <a:buAutoNum type="arabicPeriod" startAt="3"/>
            </a:pPr>
            <a:r>
              <a:rPr lang="pt-BR" sz="2000" b="0" i="0" kern="0" dirty="0">
                <a:solidFill>
                  <a:srgbClr val="000000"/>
                </a:solidFill>
                <a:latin typeface="Arial"/>
                <a:cs typeface="Arial"/>
                <a:sym typeface="Arial"/>
              </a:rPr>
              <a:t>Crie relacionamentos sendo:</a:t>
            </a:r>
          </a:p>
          <a:p>
            <a:pPr marL="0" lvl="8" defTabSz="914217">
              <a:buClr>
                <a:srgbClr val="FF0000"/>
              </a:buClr>
            </a:pPr>
            <a:r>
              <a:rPr lang="pt-BR" sz="2000" b="0" i="0" kern="0" dirty="0">
                <a:solidFill>
                  <a:srgbClr val="000000"/>
                </a:solidFill>
                <a:latin typeface="Arial"/>
                <a:cs typeface="Arial"/>
                <a:sym typeface="Arial"/>
              </a:rPr>
              <a:t>   a) Joaquim é aluno de Anderson;</a:t>
            </a:r>
          </a:p>
          <a:p>
            <a:pPr marL="0" lvl="8" defTabSz="914217">
              <a:buClr>
                <a:srgbClr val="FF0000"/>
              </a:buClr>
            </a:pPr>
            <a:r>
              <a:rPr lang="pt-BR" sz="2000" b="0" i="0" kern="0" dirty="0">
                <a:solidFill>
                  <a:srgbClr val="000000"/>
                </a:solidFill>
                <a:latin typeface="Arial"/>
                <a:cs typeface="Arial"/>
                <a:sym typeface="Arial"/>
              </a:rPr>
              <a:t>   b) Joaquim é amigo de Beto;</a:t>
            </a:r>
          </a:p>
          <a:p>
            <a:pPr marL="0" lvl="8" defTabSz="914217">
              <a:buClr>
                <a:srgbClr val="FF0000"/>
              </a:buClr>
            </a:pPr>
            <a:r>
              <a:rPr lang="pt-BR" sz="2000" b="0" i="0" kern="0" dirty="0">
                <a:solidFill>
                  <a:srgbClr val="000000"/>
                </a:solidFill>
                <a:latin typeface="Arial"/>
                <a:cs typeface="Arial"/>
                <a:sym typeface="Arial"/>
              </a:rPr>
              <a:t>   c) Beto estuda no curso de Big Data;</a:t>
            </a:r>
          </a:p>
          <a:p>
            <a:pPr marL="0" lvl="8" defTabSz="914217">
              <a:buClr>
                <a:srgbClr val="FF0000"/>
              </a:buClr>
            </a:pPr>
            <a:r>
              <a:rPr lang="pt-BR" sz="2000" b="0" i="0" kern="0" dirty="0">
                <a:solidFill>
                  <a:srgbClr val="000000"/>
                </a:solidFill>
                <a:latin typeface="Arial"/>
                <a:cs typeface="Arial"/>
                <a:sym typeface="Arial"/>
              </a:rPr>
              <a:t>   d) Joaquim estuda no curso de Big Data;</a:t>
            </a:r>
          </a:p>
          <a:p>
            <a:pPr marL="0" lvl="8" defTabSz="914217">
              <a:buClr>
                <a:srgbClr val="FF0000"/>
              </a:buClr>
            </a:pPr>
            <a:r>
              <a:rPr lang="pt-BR" sz="2000" b="0" i="0" kern="0" dirty="0">
                <a:solidFill>
                  <a:srgbClr val="000000"/>
                </a:solidFill>
                <a:latin typeface="Arial"/>
                <a:cs typeface="Arial"/>
                <a:sym typeface="Arial"/>
              </a:rPr>
              <a:t>   e) Anderson ensina Big Data;</a:t>
            </a:r>
          </a:p>
          <a:p>
            <a:pPr marL="0" lvl="8" defTabSz="914217">
              <a:buClr>
                <a:srgbClr val="FF0000"/>
              </a:buClr>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4"/>
            </a:pPr>
            <a:r>
              <a:rPr lang="pt-BR" sz="2000" b="0" i="0" kern="0" dirty="0">
                <a:solidFill>
                  <a:srgbClr val="000000"/>
                </a:solidFill>
                <a:latin typeface="Arial"/>
                <a:cs typeface="Arial"/>
                <a:sym typeface="Arial"/>
              </a:rPr>
              <a:t>Consulte todos os nodes dos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pessoa e curso.</a:t>
            </a:r>
          </a:p>
          <a:p>
            <a:pPr marL="457109" lvl="8" indent="-457109" defTabSz="914217">
              <a:buClr>
                <a:srgbClr val="FF0000"/>
              </a:buClr>
              <a:buFont typeface="+mj-lt"/>
              <a:buAutoNum type="arabicPeriod" startAt="4"/>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4"/>
            </a:pPr>
            <a:r>
              <a:rPr lang="pt-BR" sz="2000" b="0" i="0" kern="0" dirty="0">
                <a:solidFill>
                  <a:srgbClr val="000000"/>
                </a:solidFill>
                <a:latin typeface="Arial"/>
                <a:cs typeface="Arial"/>
                <a:sym typeface="Arial"/>
              </a:rPr>
              <a:t>Consulte todos os relacionamentos de Anderson para qualquer nó.</a:t>
            </a:r>
          </a:p>
          <a:p>
            <a:pPr marL="457109" lvl="8" indent="-457109" defTabSz="914217">
              <a:buClr>
                <a:srgbClr val="FF0000"/>
              </a:buClr>
              <a:buFont typeface="+mj-lt"/>
              <a:buAutoNum type="arabicPeriod" startAt="4"/>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4"/>
            </a:pPr>
            <a:r>
              <a:rPr lang="pt-BR" sz="2000" b="0" i="0" kern="0" dirty="0">
                <a:solidFill>
                  <a:srgbClr val="000000"/>
                </a:solidFill>
                <a:latin typeface="Arial"/>
                <a:cs typeface="Arial"/>
                <a:sym typeface="Arial"/>
              </a:rPr>
              <a:t>Consulte todos os relacionamentos de qualquer nó para Anderson.</a:t>
            </a:r>
          </a:p>
        </p:txBody>
      </p:sp>
    </p:spTree>
    <p:extLst>
      <p:ext uri="{BB962C8B-B14F-4D97-AF65-F5344CB8AC3E}">
        <p14:creationId xmlns:p14="http://schemas.microsoft.com/office/powerpoint/2010/main" val="1347462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4400441"/>
          </a:xfrm>
          <a:prstGeom prst="rect">
            <a:avLst/>
          </a:prstGeom>
          <a:noFill/>
        </p:spPr>
        <p:txBody>
          <a:bodyPr wrap="square" rtlCol="0">
            <a:spAutoFit/>
          </a:bodyPr>
          <a:lstStyle/>
          <a:p>
            <a:pPr marL="0" lvl="8" defTabSz="914217">
              <a:buClr>
                <a:srgbClr val="FF0000"/>
              </a:buClr>
            </a:pPr>
            <a:r>
              <a:rPr lang="pt-BR" sz="2000" b="0" i="0" kern="0" dirty="0">
                <a:solidFill>
                  <a:srgbClr val="000000"/>
                </a:solidFill>
                <a:latin typeface="Arial"/>
                <a:cs typeface="Arial"/>
                <a:sym typeface="Arial"/>
              </a:rPr>
              <a:t>Usando o </a:t>
            </a:r>
            <a:r>
              <a:rPr lang="pt-BR" sz="2000" b="0" i="0" kern="0" dirty="0" err="1">
                <a:solidFill>
                  <a:srgbClr val="000000"/>
                </a:solidFill>
                <a:latin typeface="Arial"/>
                <a:cs typeface="Arial"/>
                <a:sym typeface="Arial"/>
              </a:rPr>
              <a:t>dataset</a:t>
            </a:r>
            <a:r>
              <a:rPr lang="pt-BR" sz="2000" b="0" i="0" kern="0" dirty="0">
                <a:solidFill>
                  <a:srgbClr val="000000"/>
                </a:solidFill>
                <a:latin typeface="Arial"/>
                <a:cs typeface="Arial"/>
                <a:sym typeface="Arial"/>
              </a:rPr>
              <a:t> de Filmes criado no inicio:</a:t>
            </a:r>
          </a:p>
          <a:p>
            <a:pPr marL="457109" lvl="8" indent="-457109" defTabSz="914217">
              <a:buClr>
                <a:srgbClr val="FF0000"/>
              </a:buClr>
              <a:buFont typeface="+mj-lt"/>
              <a:buAutoNum type="arabicPeriod" startAt="3"/>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Selecione o nó do ator Tom Hanks;</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Selecione os 10 primeiros nós cujo </a:t>
            </a:r>
            <a:r>
              <a:rPr lang="pt-BR" sz="2000" b="0" i="0" kern="0" dirty="0" err="1">
                <a:solidFill>
                  <a:srgbClr val="000000"/>
                </a:solidFill>
                <a:latin typeface="Arial"/>
                <a:cs typeface="Arial"/>
                <a:sym typeface="Arial"/>
              </a:rPr>
              <a:t>label</a:t>
            </a:r>
            <a:r>
              <a:rPr lang="pt-BR" sz="2000" b="0" i="0" kern="0" dirty="0">
                <a:solidFill>
                  <a:srgbClr val="000000"/>
                </a:solidFill>
                <a:latin typeface="Arial"/>
                <a:cs typeface="Arial"/>
                <a:sym typeface="Arial"/>
              </a:rPr>
              <a:t> é Person;</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Selecione os filmes “</a:t>
            </a:r>
            <a:r>
              <a:rPr lang="pt-BR" sz="2000" b="0" i="0" kern="0" dirty="0" err="1">
                <a:solidFill>
                  <a:srgbClr val="000000"/>
                </a:solidFill>
                <a:latin typeface="Arial"/>
                <a:cs typeface="Arial"/>
                <a:sym typeface="Arial"/>
              </a:rPr>
              <a:t>released</a:t>
            </a:r>
            <a:r>
              <a:rPr lang="pt-BR" sz="2000" b="0" i="0" kern="0" dirty="0">
                <a:solidFill>
                  <a:srgbClr val="000000"/>
                </a:solidFill>
                <a:latin typeface="Arial"/>
                <a:cs typeface="Arial"/>
                <a:sym typeface="Arial"/>
              </a:rPr>
              <a:t>” nos anos 90 somente;</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Liste todos os filmes do ator Keanu Reeves;</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Liste como as pessoas se relacionam com o filme </a:t>
            </a:r>
            <a:r>
              <a:rPr lang="pt-BR" sz="2000" b="0" i="0" kern="0" dirty="0" err="1">
                <a:solidFill>
                  <a:srgbClr val="000000"/>
                </a:solidFill>
                <a:latin typeface="Arial"/>
                <a:cs typeface="Arial"/>
                <a:sym typeface="Arial"/>
              </a:rPr>
              <a:t>Cloud</a:t>
            </a:r>
            <a:r>
              <a:rPr lang="pt-BR" sz="2000" b="0" i="0" kern="0" dirty="0">
                <a:solidFill>
                  <a:srgbClr val="000000"/>
                </a:solidFill>
                <a:latin typeface="Arial"/>
                <a:cs typeface="Arial"/>
                <a:sym typeface="Arial"/>
              </a:rPr>
              <a:t> Atlas;</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Liste os filmes de até 4 </a:t>
            </a:r>
            <a:r>
              <a:rPr lang="pt-BR" sz="2000" b="0" i="0" kern="0" dirty="0" err="1">
                <a:solidFill>
                  <a:srgbClr val="000000"/>
                </a:solidFill>
                <a:latin typeface="Arial"/>
                <a:cs typeface="Arial"/>
                <a:sym typeface="Arial"/>
              </a:rPr>
              <a:t>hoops</a:t>
            </a:r>
            <a:r>
              <a:rPr lang="pt-BR" sz="2000" b="0" i="0" kern="0" dirty="0">
                <a:solidFill>
                  <a:srgbClr val="000000"/>
                </a:solidFill>
                <a:latin typeface="Arial"/>
                <a:cs typeface="Arial"/>
                <a:sym typeface="Arial"/>
              </a:rPr>
              <a:t> de distância de Kevin Bacon</a:t>
            </a:r>
          </a:p>
        </p:txBody>
      </p:sp>
    </p:spTree>
    <p:extLst>
      <p:ext uri="{BB962C8B-B14F-4D97-AF65-F5344CB8AC3E}">
        <p14:creationId xmlns:p14="http://schemas.microsoft.com/office/powerpoint/2010/main" val="1181191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59"/>
            <a:ext cx="7331347" cy="707763"/>
          </a:xfrm>
          <a:prstGeom prst="rect">
            <a:avLst/>
          </a:prstGeom>
          <a:noFill/>
        </p:spPr>
        <p:txBody>
          <a:bodyPr wrap="square" rtlCol="0">
            <a:spAutoFit/>
          </a:bodyPr>
          <a:lstStyle/>
          <a:p>
            <a:pPr marL="457109" lvl="8" indent="-457109" defTabSz="914217">
              <a:buClr>
                <a:srgbClr val="FF0000"/>
              </a:buClr>
              <a:buFont typeface="+mj-lt"/>
              <a:buAutoNum type="arabicPeriod" startAt="13"/>
            </a:pPr>
            <a:r>
              <a:rPr lang="pt-BR" sz="2000" b="0" i="0" kern="0" dirty="0">
                <a:solidFill>
                  <a:srgbClr val="000000"/>
                </a:solidFill>
                <a:latin typeface="Arial"/>
                <a:cs typeface="Arial"/>
                <a:sym typeface="Arial"/>
              </a:rPr>
              <a:t>Qual o caminho mais curto entre Kevin Bacon e Meg Ryan?</a:t>
            </a:r>
          </a:p>
        </p:txBody>
      </p:sp>
    </p:spTree>
    <p:extLst>
      <p:ext uri="{BB962C8B-B14F-4D97-AF65-F5344CB8AC3E}">
        <p14:creationId xmlns:p14="http://schemas.microsoft.com/office/powerpoint/2010/main" val="4057884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611560" y="188640"/>
            <a:ext cx="331283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Alterando</a:t>
            </a:r>
            <a:r>
              <a:rPr lang="en-US" altLang="pt-BR" i="0" dirty="0">
                <a:solidFill>
                  <a:srgbClr val="000000"/>
                </a:solidFill>
                <a:latin typeface="Calibri" panose="020F0502020204030204" pitchFamily="34" charset="0"/>
                <a:cs typeface="Arial"/>
                <a:sym typeface="Arial"/>
              </a:rPr>
              <a:t> Dados -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pic>
        <p:nvPicPr>
          <p:cNvPr id="5" name="Picture 4"/>
          <p:cNvPicPr>
            <a:picLocks noChangeAspect="1"/>
          </p:cNvPicPr>
          <p:nvPr/>
        </p:nvPicPr>
        <p:blipFill rotWithShape="1">
          <a:blip r:embed="rId3"/>
          <a:srcRect l="16683" r="16701"/>
          <a:stretch/>
        </p:blipFill>
        <p:spPr>
          <a:xfrm>
            <a:off x="4330509" y="620688"/>
            <a:ext cx="4199797" cy="2531097"/>
          </a:xfrm>
          <a:prstGeom prst="rect">
            <a:avLst/>
          </a:prstGeom>
        </p:spPr>
      </p:pic>
      <p:sp>
        <p:nvSpPr>
          <p:cNvPr id="6" name="Rectangle 5"/>
          <p:cNvSpPr/>
          <p:nvPr/>
        </p:nvSpPr>
        <p:spPr>
          <a:xfrm>
            <a:off x="6406599" y="757050"/>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11" name="Picture 4">
            <a:extLst>
              <a:ext uri="{FF2B5EF4-FFF2-40B4-BE49-F238E27FC236}">
                <a16:creationId xmlns:a16="http://schemas.microsoft.com/office/drawing/2014/main" id="{08A94ED5-4ECE-4375-8056-0E2C469F4D3D}"/>
              </a:ext>
            </a:extLst>
          </p:cNvPr>
          <p:cNvPicPr>
            <a:picLocks noChangeAspect="1"/>
          </p:cNvPicPr>
          <p:nvPr/>
        </p:nvPicPr>
        <p:blipFill>
          <a:blip r:embed="rId4"/>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1817031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831633" y="1801947"/>
            <a:ext cx="7331347" cy="3169549"/>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cláusula SET é usada para atualizar rótulos em nós e propriedades em nós e relacionamentos;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SET também pode ser usado com mapas de parâmetros para definir propriedades;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Definir rótulos em um nó é uma operação idempotente - se você tentar definir um rótulo em um nó que já tenha esse rótulo, nada acontece. As estatísticas da consulta informam se algo precisa ser feito ou não.</a:t>
            </a:r>
          </a:p>
        </p:txBody>
      </p:sp>
      <p:sp>
        <p:nvSpPr>
          <p:cNvPr id="2" name="Title 1"/>
          <p:cNvSpPr>
            <a:spLocks noGrp="1"/>
          </p:cNvSpPr>
          <p:nvPr>
            <p:ph type="title"/>
          </p:nvPr>
        </p:nvSpPr>
        <p:spPr>
          <a:xfrm>
            <a:off x="444423" y="258623"/>
            <a:ext cx="7007683" cy="455621"/>
          </a:xfrm>
        </p:spPr>
        <p:txBody>
          <a:bodyPr/>
          <a:lstStyle/>
          <a:p>
            <a:r>
              <a:rPr lang="pt-BR" dirty="0"/>
              <a:t>Neo4j: Alterando dados - SET</a:t>
            </a:r>
            <a:endParaRPr lang="en-US" dirty="0"/>
          </a:p>
        </p:txBody>
      </p:sp>
    </p:spTree>
    <p:extLst>
      <p:ext uri="{BB962C8B-B14F-4D97-AF65-F5344CB8AC3E}">
        <p14:creationId xmlns:p14="http://schemas.microsoft.com/office/powerpoint/2010/main" val="555618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323410"/>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Mudando uma propriedade de um nó ou relacionamento: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uma propriedade:</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Alterando dados - SET</a:t>
            </a:r>
            <a:endParaRPr lang="en-US" dirty="0"/>
          </a:p>
        </p:txBody>
      </p:sp>
      <p:sp>
        <p:nvSpPr>
          <p:cNvPr id="7" name="Rectangle 6"/>
          <p:cNvSpPr/>
          <p:nvPr/>
        </p:nvSpPr>
        <p:spPr>
          <a:xfrm>
            <a:off x="884471" y="1891955"/>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b="0" i="0" kern="0" dirty="0" err="1">
                <a:solidFill>
                  <a:srgbClr val="000000"/>
                </a:solidFill>
                <a:latin typeface="Arial"/>
                <a:sym typeface="Arial"/>
              </a:rPr>
              <a:t>n.surname</a:t>
            </a:r>
            <a:r>
              <a:rPr lang="en-US" b="0" i="0" kern="0" dirty="0">
                <a:solidFill>
                  <a:srgbClr val="000000"/>
                </a:solidFill>
                <a:latin typeface="Arial"/>
                <a:sym typeface="Arial"/>
              </a:rPr>
              <a:t> = 'Taylor'</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n.name, </a:t>
            </a:r>
            <a:r>
              <a:rPr lang="en-US" b="0" i="0" kern="0" dirty="0" err="1">
                <a:solidFill>
                  <a:srgbClr val="000000"/>
                </a:solidFill>
                <a:latin typeface="Arial"/>
                <a:sym typeface="Arial"/>
              </a:rPr>
              <a:t>n.surnam</a:t>
            </a:r>
            <a:endParaRPr lang="en-US" b="0" i="0" kern="0" dirty="0">
              <a:solidFill>
                <a:srgbClr val="000000"/>
              </a:solidFill>
              <a:latin typeface="Arial"/>
              <a:sym typeface="Arial"/>
            </a:endParaRPr>
          </a:p>
        </p:txBody>
      </p:sp>
      <p:sp>
        <p:nvSpPr>
          <p:cNvPr id="5" name="Rectangle 4"/>
          <p:cNvSpPr/>
          <p:nvPr/>
        </p:nvSpPr>
        <p:spPr>
          <a:xfrm>
            <a:off x="884470" y="3863288"/>
            <a:ext cx="7567027" cy="6799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b="0" i="0" kern="0" dirty="0">
                <a:solidFill>
                  <a:srgbClr val="000000"/>
                </a:solidFill>
                <a:latin typeface="Arial"/>
                <a:sym typeface="Arial"/>
              </a:rPr>
              <a:t>n.name = NULL </a:t>
            </a:r>
            <a:r>
              <a:rPr lang="en-US" i="0" kern="0" dirty="0">
                <a:solidFill>
                  <a:srgbClr val="000000"/>
                </a:solidFill>
                <a:latin typeface="Arial"/>
                <a:sym typeface="Arial"/>
              </a:rPr>
              <a:t>RETURN </a:t>
            </a:r>
            <a:r>
              <a:rPr lang="en-US" b="0" i="0" kern="0" dirty="0">
                <a:solidFill>
                  <a:srgbClr val="000000"/>
                </a:solidFill>
                <a:latin typeface="Arial"/>
                <a:sym typeface="Arial"/>
              </a:rPr>
              <a:t>n.name, </a:t>
            </a:r>
            <a:r>
              <a:rPr lang="en-US" b="0" i="0" kern="0" dirty="0" err="1">
                <a:solidFill>
                  <a:srgbClr val="000000"/>
                </a:solidFill>
                <a:latin typeface="Arial"/>
                <a:sym typeface="Arial"/>
              </a:rPr>
              <a:t>n.age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332125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938856"/>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Copiando propriedades: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Alterando valores a partir de dados agregados: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Alterando dados - SET</a:t>
            </a:r>
            <a:endParaRPr lang="en-US" dirty="0"/>
          </a:p>
        </p:txBody>
      </p:sp>
      <p:sp>
        <p:nvSpPr>
          <p:cNvPr id="7" name="Rectangle 6"/>
          <p:cNvSpPr/>
          <p:nvPr/>
        </p:nvSpPr>
        <p:spPr>
          <a:xfrm>
            <a:off x="922563" y="4003767"/>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{name: 'John'})-[:FRIEND]-(friend)</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WITH </a:t>
            </a:r>
            <a:r>
              <a:rPr lang="en-US" b="0" i="0" kern="0" dirty="0">
                <a:solidFill>
                  <a:srgbClr val="000000"/>
                </a:solidFill>
                <a:latin typeface="Arial"/>
                <a:sym typeface="Arial"/>
              </a:rPr>
              <a:t>n, count(friend) </a:t>
            </a:r>
            <a:r>
              <a:rPr lang="en-US" i="0" kern="0" dirty="0">
                <a:solidFill>
                  <a:srgbClr val="000000"/>
                </a:solidFill>
                <a:latin typeface="Arial"/>
                <a:sym typeface="Arial"/>
              </a:rPr>
              <a:t>AS</a:t>
            </a:r>
            <a:r>
              <a:rPr lang="en-US" b="0" i="0" kern="0" dirty="0">
                <a:solidFill>
                  <a:srgbClr val="000000"/>
                </a:solidFill>
                <a:latin typeface="Arial"/>
                <a:sym typeface="Arial"/>
              </a:rPr>
              <a:t> </a:t>
            </a:r>
            <a:r>
              <a:rPr lang="en-US" b="0" i="0" kern="0" dirty="0" err="1">
                <a:solidFill>
                  <a:srgbClr val="000000"/>
                </a:solidFill>
                <a:latin typeface="Arial"/>
                <a:sym typeface="Arial"/>
              </a:rPr>
              <a:t>friendsCount</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b="0" i="0" kern="0" dirty="0" err="1">
                <a:solidFill>
                  <a:srgbClr val="000000"/>
                </a:solidFill>
                <a:latin typeface="Arial"/>
                <a:sym typeface="Arial"/>
              </a:rPr>
              <a:t>n.friendsCount</a:t>
            </a:r>
            <a:r>
              <a:rPr lang="en-US" b="0" i="0" kern="0" dirty="0">
                <a:solidFill>
                  <a:srgbClr val="000000"/>
                </a:solidFill>
                <a:latin typeface="Arial"/>
                <a:sym typeface="Arial"/>
              </a:rPr>
              <a:t> = </a:t>
            </a:r>
            <a:r>
              <a:rPr lang="en-US" b="0" i="0" kern="0" dirty="0" err="1">
                <a:solidFill>
                  <a:srgbClr val="000000"/>
                </a:solidFill>
                <a:latin typeface="Arial"/>
                <a:sym typeface="Arial"/>
              </a:rPr>
              <a:t>friendsCount</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err="1">
                <a:solidFill>
                  <a:srgbClr val="000000"/>
                </a:solidFill>
                <a:latin typeface="Arial"/>
                <a:sym typeface="Arial"/>
              </a:rPr>
              <a:t>n.friendsCount</a:t>
            </a:r>
            <a:endParaRPr lang="en-US" b="0" i="0" kern="0" dirty="0">
              <a:solidFill>
                <a:srgbClr val="000000"/>
              </a:solidFill>
              <a:latin typeface="Arial"/>
              <a:sym typeface="Arial"/>
            </a:endParaRPr>
          </a:p>
        </p:txBody>
      </p:sp>
      <p:sp>
        <p:nvSpPr>
          <p:cNvPr id="11" name="Rectangle 10"/>
          <p:cNvSpPr/>
          <p:nvPr/>
        </p:nvSpPr>
        <p:spPr>
          <a:xfrm>
            <a:off x="922564" y="1883340"/>
            <a:ext cx="7567027" cy="97107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 name: 'Andres' }),(</a:t>
            </a:r>
            <a:r>
              <a:rPr lang="en-US" b="0" i="0" kern="0" dirty="0" err="1">
                <a:solidFill>
                  <a:srgbClr val="000000"/>
                </a:solidFill>
                <a:latin typeface="Arial"/>
                <a:sym typeface="Arial"/>
              </a:rPr>
              <a:t>pn</a:t>
            </a:r>
            <a:r>
              <a:rPr lang="en-US" b="0" i="0" kern="0" dirty="0">
                <a:solidFill>
                  <a:srgbClr val="000000"/>
                </a:solidFill>
                <a:latin typeface="Arial"/>
                <a:sym typeface="Arial"/>
              </a:rPr>
              <a:t> { name: 'Peter'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b="0" i="0" kern="0" dirty="0">
                <a:solidFill>
                  <a:srgbClr val="000000"/>
                </a:solidFill>
                <a:latin typeface="Arial"/>
                <a:sym typeface="Arial"/>
              </a:rPr>
              <a:t>at = </a:t>
            </a:r>
            <a:r>
              <a:rPr lang="en-US" b="0" i="0" kern="0" dirty="0" err="1">
                <a:solidFill>
                  <a:srgbClr val="000000"/>
                </a:solidFill>
                <a:latin typeface="Arial"/>
                <a:sym typeface="Arial"/>
              </a:rPr>
              <a:t>pn</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at.name, </a:t>
            </a:r>
            <a:r>
              <a:rPr lang="en-US" b="0" i="0" kern="0" dirty="0" err="1">
                <a:solidFill>
                  <a:srgbClr val="000000"/>
                </a:solidFill>
                <a:latin typeface="Arial"/>
                <a:sym typeface="Arial"/>
              </a:rPr>
              <a:t>at.age</a:t>
            </a:r>
            <a:r>
              <a:rPr lang="en-US" b="0" i="0" kern="0" dirty="0">
                <a:solidFill>
                  <a:srgbClr val="000000"/>
                </a:solidFill>
                <a:latin typeface="Arial"/>
                <a:sym typeface="Arial"/>
              </a:rPr>
              <a:t>, </a:t>
            </a:r>
            <a:r>
              <a:rPr lang="en-US" b="0" i="0" kern="0" dirty="0" err="1">
                <a:solidFill>
                  <a:srgbClr val="000000"/>
                </a:solidFill>
                <a:latin typeface="Arial"/>
                <a:sym typeface="Arial"/>
              </a:rPr>
              <a:t>at.hungry</a:t>
            </a:r>
            <a:r>
              <a:rPr lang="en-US" b="0" i="0" kern="0" dirty="0">
                <a:solidFill>
                  <a:srgbClr val="000000"/>
                </a:solidFill>
                <a:latin typeface="Arial"/>
                <a:sym typeface="Arial"/>
              </a:rPr>
              <a:t>, pn.name, </a:t>
            </a:r>
            <a:r>
              <a:rPr lang="en-US" b="0" i="0" kern="0" dirty="0" err="1">
                <a:solidFill>
                  <a:srgbClr val="000000"/>
                </a:solidFill>
                <a:latin typeface="Arial"/>
                <a:sym typeface="Arial"/>
              </a:rPr>
              <a:t>pn.age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6875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051" y="1298747"/>
            <a:ext cx="5231694" cy="2004615"/>
          </a:xfrm>
          <a:ln w="38100">
            <a:solidFill>
              <a:schemeClr val="tx2">
                <a:lumMod val="20000"/>
                <a:lumOff val="80000"/>
              </a:schemeClr>
            </a:solidFill>
          </a:ln>
        </p:spPr>
        <p:txBody>
          <a:bodyPr>
            <a:normAutofit/>
          </a:bodyPr>
          <a:lstStyle/>
          <a:p>
            <a:pPr marL="0" indent="0" algn="ctr">
              <a:lnSpc>
                <a:spcPct val="150000"/>
              </a:lnSpc>
              <a:buNone/>
            </a:pPr>
            <a:r>
              <a:rPr lang="pt-BR" sz="2400" dirty="0">
                <a:solidFill>
                  <a:schemeClr val="bg2"/>
                </a:solidFill>
                <a:latin typeface="+mn-lt"/>
              </a:rPr>
              <a:t>É possível andar por toda a cidade de tal modo que cada ponte seja atravessada exatamente uma vez? </a:t>
            </a:r>
          </a:p>
          <a:p>
            <a:pPr algn="ctr">
              <a:lnSpc>
                <a:spcPct val="150000"/>
              </a:lnSpc>
              <a:buFontTx/>
              <a:buChar char="-"/>
            </a:pPr>
            <a:endParaRPr lang="pt-BR" sz="2400" dirty="0">
              <a:solidFill>
                <a:schemeClr val="bg2"/>
              </a:solidFill>
              <a:latin typeface="+mn-lt"/>
            </a:endParaRPr>
          </a:p>
        </p:txBody>
      </p:sp>
      <p:sp>
        <p:nvSpPr>
          <p:cNvPr id="7" name="Rectangle 8"/>
          <p:cNvSpPr>
            <a:spLocks noChangeArrowheads="1"/>
          </p:cNvSpPr>
          <p:nvPr/>
        </p:nvSpPr>
        <p:spPr bwMode="auto">
          <a:xfrm>
            <a:off x="721936" y="0"/>
            <a:ext cx="8439606" cy="1254446"/>
          </a:xfrm>
          <a:prstGeom prst="rect">
            <a:avLst/>
          </a:prstGeom>
          <a:solidFill>
            <a:schemeClr val="tx2">
              <a:lumMod val="20000"/>
              <a:lumOff val="80000"/>
            </a:schemeClr>
          </a:solidFill>
          <a:ln>
            <a:noFill/>
          </a:ln>
          <a:effectLst/>
          <a:extLst/>
        </p:spPr>
        <p:txBody>
          <a:bodyPr wrap="square">
            <a:spAutoFit/>
          </a:bodyPr>
          <a:lstStyle>
            <a:defPPr>
              <a:defRPr lang="pt-BR"/>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2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mn-cs"/>
              </a:rPr>
              <a:t>As pontes de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mn-cs"/>
              </a:rPr>
              <a:t>Königsberg</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mn-cs"/>
            </a:endParaRPr>
          </a:p>
          <a:p>
            <a:pPr marL="0" marR="0" lvl="0" indent="0" algn="ctr" defTabSz="914400" rtl="0" eaLnBrk="1" fontAlgn="base" latinLnBrk="0" hangingPunct="1">
              <a:lnSpc>
                <a:spcPct val="2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mn-cs"/>
              </a:rPr>
              <a:t>Cidade cortada pelo Rio </a:t>
            </a:r>
            <a:r>
              <a:rPr kumimoji="0" lang="pt-BR" sz="1600" b="0" i="0" u="none" strike="noStrike" kern="1200" cap="none" spc="0" normalizeH="0" baseline="0" noProof="0" dirty="0" err="1">
                <a:ln>
                  <a:noFill/>
                </a:ln>
                <a:solidFill>
                  <a:schemeClr val="bg2"/>
                </a:solidFill>
                <a:effectLst/>
                <a:uLnTx/>
                <a:uFillTx/>
                <a:latin typeface="Calibri" panose="020F0502020204030204" pitchFamily="34" charset="0"/>
                <a:ea typeface="+mn-ea"/>
                <a:cs typeface="+mn-cs"/>
              </a:rPr>
              <a:t>Prególia</a:t>
            </a: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mn-cs"/>
              </a:rPr>
              <a:t> com um complexo de sete pontes entre duas ilhas </a:t>
            </a:r>
          </a:p>
        </p:txBody>
      </p:sp>
      <p:pic>
        <p:nvPicPr>
          <p:cNvPr id="5" name="Imagem 4"/>
          <p:cNvPicPr>
            <a:picLocks noChangeAspect="1"/>
          </p:cNvPicPr>
          <p:nvPr/>
        </p:nvPicPr>
        <p:blipFill>
          <a:blip r:embed="rId2"/>
          <a:stretch>
            <a:fillRect/>
          </a:stretch>
        </p:blipFill>
        <p:spPr>
          <a:xfrm>
            <a:off x="5724128" y="1373784"/>
            <a:ext cx="3088171" cy="2010644"/>
          </a:xfrm>
          <a:prstGeom prst="rect">
            <a:avLst/>
          </a:prstGeom>
        </p:spPr>
      </p:pic>
      <p:sp>
        <p:nvSpPr>
          <p:cNvPr id="6" name="Rectangle 8">
            <a:extLst>
              <a:ext uri="{FF2B5EF4-FFF2-40B4-BE49-F238E27FC236}">
                <a16:creationId xmlns:a16="http://schemas.microsoft.com/office/drawing/2014/main" id="{C1494741-AD1A-4359-8D5A-9C49B3E9E268}"/>
              </a:ext>
            </a:extLst>
          </p:cNvPr>
          <p:cNvSpPr>
            <a:spLocks noChangeArrowheads="1"/>
          </p:cNvSpPr>
          <p:nvPr/>
        </p:nvSpPr>
        <p:spPr bwMode="auto">
          <a:xfrm>
            <a:off x="467544" y="3561139"/>
            <a:ext cx="8463880" cy="1711366"/>
          </a:xfrm>
          <a:prstGeom prst="rect">
            <a:avLst/>
          </a:prstGeom>
          <a:solidFill>
            <a:schemeClr val="tx2">
              <a:lumMod val="20000"/>
              <a:lumOff val="80000"/>
            </a:schemeClr>
          </a:solidFill>
          <a:ln>
            <a:noFill/>
          </a:ln>
          <a:effectLst/>
          <a:extLst/>
        </p:spPr>
        <p:txBody>
          <a:bodyPr wrap="square">
            <a:spAutoFit/>
          </a:bodyPr>
          <a:lstStyle>
            <a:defPPr>
              <a:defRPr lang="pt-BR"/>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pt-BR" altLang="pt-BR" sz="1800" b="0" i="0" u="none" strike="noStrike" kern="1200" cap="none" spc="0" normalizeH="0" baseline="0" noProof="0" dirty="0">
                <a:ln>
                  <a:noFill/>
                </a:ln>
                <a:solidFill>
                  <a:schemeClr val="bg2"/>
                </a:solidFill>
                <a:effectLst/>
                <a:uLnTx/>
                <a:uFillTx/>
                <a:latin typeface="Calibri"/>
                <a:ea typeface="+mn-ea"/>
                <a:cs typeface="+mn-cs"/>
              </a:rPr>
              <a:t>Discutia-se nas ruas da cidade a possibilidade de </a:t>
            </a:r>
            <a:r>
              <a:rPr kumimoji="0" lang="pt-BR" altLang="pt-BR" sz="1800" b="1" i="0" u="none" strike="noStrike" kern="1200" cap="none" spc="0" normalizeH="0" baseline="0" noProof="0" dirty="0">
                <a:ln>
                  <a:noFill/>
                </a:ln>
                <a:solidFill>
                  <a:schemeClr val="bg2"/>
                </a:solidFill>
                <a:effectLst/>
                <a:uLnTx/>
                <a:uFillTx/>
                <a:latin typeface="Calibri"/>
                <a:ea typeface="+mn-ea"/>
                <a:cs typeface="+mn-cs"/>
              </a:rPr>
              <a:t>atravessar todas as pontes</a:t>
            </a:r>
            <a:r>
              <a:rPr kumimoji="0" lang="pt-BR" altLang="pt-BR" sz="1800" b="0" i="0" u="none" strike="noStrike" kern="1200" cap="none" spc="0" normalizeH="0" baseline="0" noProof="0" dirty="0">
                <a:ln>
                  <a:noFill/>
                </a:ln>
                <a:solidFill>
                  <a:schemeClr val="bg2"/>
                </a:solidFill>
                <a:effectLst/>
                <a:uLnTx/>
                <a:uFillTx/>
                <a:latin typeface="Calibri"/>
                <a:ea typeface="+mn-ea"/>
                <a:cs typeface="+mn-cs"/>
              </a:rPr>
              <a:t>, </a:t>
            </a:r>
            <a:r>
              <a:rPr kumimoji="0" lang="pt-BR" altLang="pt-BR" sz="1800" b="1" i="0" u="none" strike="noStrike" kern="1200" cap="none" spc="0" normalizeH="0" baseline="0" noProof="0" dirty="0">
                <a:ln>
                  <a:noFill/>
                </a:ln>
                <a:solidFill>
                  <a:schemeClr val="bg2"/>
                </a:solidFill>
                <a:effectLst/>
                <a:uLnTx/>
                <a:uFillTx/>
                <a:latin typeface="Calibri"/>
                <a:ea typeface="+mn-ea"/>
                <a:cs typeface="+mn-cs"/>
              </a:rPr>
              <a:t>voltando ao lugar de onde se saiu</a:t>
            </a:r>
            <a:r>
              <a:rPr kumimoji="0" lang="pt-BR" altLang="pt-BR" sz="1800" b="0" i="0" u="none" strike="noStrike" kern="1200" cap="none" spc="0" normalizeH="0" baseline="0" noProof="0" dirty="0">
                <a:ln>
                  <a:noFill/>
                </a:ln>
                <a:solidFill>
                  <a:schemeClr val="bg2"/>
                </a:solidFill>
                <a:effectLst/>
                <a:uLnTx/>
                <a:uFillTx/>
                <a:latin typeface="Calibri"/>
                <a:ea typeface="+mn-ea"/>
                <a:cs typeface="+mn-cs"/>
              </a:rPr>
              <a:t>, </a:t>
            </a:r>
            <a:r>
              <a:rPr kumimoji="0" lang="pt-BR" altLang="pt-BR" sz="1800" b="1" i="0" u="none" strike="noStrike" kern="1200" cap="none" spc="0" normalizeH="0" baseline="0" noProof="0" dirty="0">
                <a:ln>
                  <a:noFill/>
                </a:ln>
                <a:solidFill>
                  <a:schemeClr val="bg2"/>
                </a:solidFill>
                <a:effectLst/>
                <a:uLnTx/>
                <a:uFillTx/>
                <a:latin typeface="Calibri"/>
                <a:ea typeface="+mn-ea"/>
                <a:cs typeface="+mn-cs"/>
              </a:rPr>
              <a:t>sem repetir nenhuma</a:t>
            </a:r>
            <a:r>
              <a:rPr kumimoji="0" lang="pt-BR" altLang="pt-BR" sz="1800" b="0" i="0" u="none" strike="noStrike" kern="1200" cap="none" spc="0" normalizeH="0" baseline="0" noProof="0" dirty="0">
                <a:ln>
                  <a:noFill/>
                </a:ln>
                <a:solidFill>
                  <a:schemeClr val="bg2"/>
                </a:solidFill>
                <a:effectLst/>
                <a:uLnTx/>
                <a:uFillTx/>
                <a:latin typeface="Calibri"/>
                <a:ea typeface="+mn-ea"/>
                <a:cs typeface="+mn-cs"/>
              </a:rPr>
              <a:t>. Tinha uma lenda popular sobre a possibilidade da façanha quando Euler, em 1736, provou que não existia caminho que possibilitasse tais restrições.</a:t>
            </a:r>
          </a:p>
        </p:txBody>
      </p:sp>
      <p:sp>
        <p:nvSpPr>
          <p:cNvPr id="8" name="CaixaDeTexto 7">
            <a:extLst>
              <a:ext uri="{FF2B5EF4-FFF2-40B4-BE49-F238E27FC236}">
                <a16:creationId xmlns:a16="http://schemas.microsoft.com/office/drawing/2014/main" id="{CD09DF4A-F453-466A-9FA7-9589423CFFD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228134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707964"/>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Informando mais de uma propriedade ao mesmo tempo: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err="1">
                <a:solidFill>
                  <a:srgbClr val="000000"/>
                </a:solidFill>
                <a:latin typeface="Arial"/>
                <a:cs typeface="Arial"/>
                <a:sym typeface="Arial"/>
              </a:rPr>
              <a:t>Varios</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em um nó:</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Alterando dados - SET</a:t>
            </a:r>
            <a:endParaRPr lang="en-US" dirty="0"/>
          </a:p>
        </p:txBody>
      </p:sp>
      <p:sp>
        <p:nvSpPr>
          <p:cNvPr id="7" name="Rectangle 6"/>
          <p:cNvSpPr/>
          <p:nvPr/>
        </p:nvSpPr>
        <p:spPr>
          <a:xfrm>
            <a:off x="884471" y="1891955"/>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i="0" kern="0" dirty="0" err="1">
                <a:solidFill>
                  <a:srgbClr val="000000"/>
                </a:solidFill>
                <a:latin typeface="Arial"/>
                <a:sym typeface="Arial"/>
              </a:rPr>
              <a:t>n.position</a:t>
            </a:r>
            <a:r>
              <a:rPr lang="en-US" i="0" kern="0" dirty="0">
                <a:solidFill>
                  <a:srgbClr val="000000"/>
                </a:solidFill>
                <a:latin typeface="Arial"/>
                <a:sym typeface="Arial"/>
              </a:rPr>
              <a:t> = 'Developer', </a:t>
            </a:r>
            <a:r>
              <a:rPr lang="en-US" i="0" kern="0" dirty="0" err="1">
                <a:solidFill>
                  <a:srgbClr val="000000"/>
                </a:solidFill>
                <a:latin typeface="Arial"/>
                <a:sym typeface="Arial"/>
              </a:rPr>
              <a:t>n.surname</a:t>
            </a:r>
            <a:r>
              <a:rPr lang="en-US" i="0" kern="0" dirty="0">
                <a:solidFill>
                  <a:srgbClr val="000000"/>
                </a:solidFill>
                <a:latin typeface="Arial"/>
                <a:sym typeface="Arial"/>
              </a:rPr>
              <a:t> = 'Taylor'</a:t>
            </a:r>
          </a:p>
        </p:txBody>
      </p:sp>
      <p:sp>
        <p:nvSpPr>
          <p:cNvPr id="5" name="Rectangle 4"/>
          <p:cNvSpPr/>
          <p:nvPr/>
        </p:nvSpPr>
        <p:spPr>
          <a:xfrm>
            <a:off x="884470" y="3863287"/>
            <a:ext cx="7567027" cy="94167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'Emil'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n:Swedish:Bossman</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n.name, labels(n) </a:t>
            </a:r>
            <a:r>
              <a:rPr lang="en-US" i="0" kern="0" dirty="0">
                <a:solidFill>
                  <a:srgbClr val="000000"/>
                </a:solidFill>
                <a:latin typeface="Arial"/>
                <a:sym typeface="Arial"/>
              </a:rPr>
              <a:t>AS labels</a:t>
            </a:r>
            <a:endParaRPr lang="en-US" b="0" i="0" kern="0" dirty="0">
              <a:solidFill>
                <a:srgbClr val="000000"/>
              </a:solidFill>
              <a:latin typeface="Arial"/>
              <a:sym typeface="Arial"/>
            </a:endParaRPr>
          </a:p>
        </p:txBody>
      </p:sp>
      <p:grpSp>
        <p:nvGrpSpPr>
          <p:cNvPr id="8" name="Group 7"/>
          <p:cNvGrpSpPr/>
          <p:nvPr/>
        </p:nvGrpSpPr>
        <p:grpSpPr>
          <a:xfrm>
            <a:off x="755447" y="5103148"/>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https://neo4j.com/docs/developer-manual/3.4/cypher/clauses/set/</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2999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1323209"/>
          </a:xfrm>
          <a:prstGeom prst="rect">
            <a:avLst/>
          </a:prstGeom>
          <a:noFill/>
        </p:spPr>
        <p:txBody>
          <a:bodyPr wrap="square" rtlCol="0">
            <a:spAutoFit/>
          </a:bodyPr>
          <a:lstStyle/>
          <a:p>
            <a:pPr marL="0" lvl="8" defTabSz="914217">
              <a:buClr>
                <a:srgbClr val="FF0000"/>
              </a:buClr>
            </a:pPr>
            <a:r>
              <a:rPr lang="pt-BR" sz="2000" b="0" i="0" kern="0" dirty="0">
                <a:solidFill>
                  <a:srgbClr val="000000"/>
                </a:solidFill>
                <a:latin typeface="Arial"/>
                <a:cs typeface="Arial"/>
                <a:sym typeface="Arial"/>
              </a:rPr>
              <a:t>Faça algumas alterações na base de dados:</a:t>
            </a: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r>
              <a:rPr lang="pt-BR" sz="2000" b="0" i="0" kern="0" dirty="0">
                <a:solidFill>
                  <a:srgbClr val="000000"/>
                </a:solidFill>
                <a:latin typeface="Arial"/>
                <a:cs typeface="Arial"/>
                <a:sym typeface="Arial"/>
              </a:rPr>
              <a:t>Qual o caminho mais curto entre Kevin Bacon e Meg Ryan?</a:t>
            </a:r>
          </a:p>
        </p:txBody>
      </p:sp>
    </p:spTree>
    <p:extLst>
      <p:ext uri="{BB962C8B-B14F-4D97-AF65-F5344CB8AC3E}">
        <p14:creationId xmlns:p14="http://schemas.microsoft.com/office/powerpoint/2010/main" val="1735742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110782" y="10772"/>
            <a:ext cx="357476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Removendo</a:t>
            </a:r>
            <a:r>
              <a:rPr lang="en-US" altLang="pt-BR" i="0" dirty="0">
                <a:solidFill>
                  <a:srgbClr val="000000"/>
                </a:solidFill>
                <a:latin typeface="Calibri" panose="020F0502020204030204" pitchFamily="34" charset="0"/>
                <a:cs typeface="Arial"/>
                <a:sym typeface="Arial"/>
              </a:rPr>
              <a:t> Dados -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pic>
        <p:nvPicPr>
          <p:cNvPr id="5" name="Picture 4"/>
          <p:cNvPicPr>
            <a:picLocks noChangeAspect="1"/>
          </p:cNvPicPr>
          <p:nvPr/>
        </p:nvPicPr>
        <p:blipFill rotWithShape="1">
          <a:blip r:embed="rId3"/>
          <a:srcRect l="16683" r="16701"/>
          <a:stretch/>
        </p:blipFill>
        <p:spPr>
          <a:xfrm>
            <a:off x="4427984" y="260648"/>
            <a:ext cx="4199797" cy="2531097"/>
          </a:xfrm>
          <a:prstGeom prst="rect">
            <a:avLst/>
          </a:prstGeom>
        </p:spPr>
      </p:pic>
      <p:sp>
        <p:nvSpPr>
          <p:cNvPr id="6" name="Rectangle 5"/>
          <p:cNvSpPr/>
          <p:nvPr/>
        </p:nvSpPr>
        <p:spPr>
          <a:xfrm>
            <a:off x="7618306" y="397010"/>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11" name="Picture 4">
            <a:extLst>
              <a:ext uri="{FF2B5EF4-FFF2-40B4-BE49-F238E27FC236}">
                <a16:creationId xmlns:a16="http://schemas.microsoft.com/office/drawing/2014/main" id="{4144499E-E7C2-4216-BEA7-42EEBD8155CD}"/>
              </a:ext>
            </a:extLst>
          </p:cNvPr>
          <p:cNvPicPr>
            <a:picLocks noChangeAspect="1"/>
          </p:cNvPicPr>
          <p:nvPr/>
        </p:nvPicPr>
        <p:blipFill>
          <a:blip r:embed="rId4"/>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2450038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841157" y="2125741"/>
            <a:ext cx="7331347" cy="2246379"/>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cláusula DELETE é usada para excluir elementos gráficos - nós, relacionamentos ou caminhos.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Lembre-se de que você não pode excluir um nó sem excluir os relacionamentos que iniciam ou terminam no nó. Exclua explicitamente os relacionamentos ou use DETACH DELETE.</a:t>
            </a: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Tree>
    <p:extLst>
      <p:ext uri="{BB962C8B-B14F-4D97-AF65-F5344CB8AC3E}">
        <p14:creationId xmlns:p14="http://schemas.microsoft.com/office/powerpoint/2010/main" val="1796122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323410"/>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um nó:</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todos os nós e seus relacionamentos: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
        <p:nvSpPr>
          <p:cNvPr id="7" name="Rectangle 6"/>
          <p:cNvSpPr/>
          <p:nvPr/>
        </p:nvSpPr>
        <p:spPr>
          <a:xfrm>
            <a:off x="884471" y="1891955"/>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n:Person</a:t>
            </a:r>
            <a:r>
              <a:rPr lang="en-US" b="0" i="0" kern="0" dirty="0">
                <a:solidFill>
                  <a:srgbClr val="000000"/>
                </a:solidFill>
                <a:latin typeface="Arial"/>
                <a:sym typeface="Arial"/>
              </a:rPr>
              <a:t> { name: 'UNKNOWN'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DELETE </a:t>
            </a:r>
            <a:r>
              <a:rPr lang="en-US" b="0" i="0" kern="0" dirty="0">
                <a:solidFill>
                  <a:srgbClr val="000000"/>
                </a:solidFill>
                <a:latin typeface="Arial"/>
                <a:sym typeface="Arial"/>
              </a:rPr>
              <a:t>n</a:t>
            </a:r>
          </a:p>
        </p:txBody>
      </p:sp>
      <p:sp>
        <p:nvSpPr>
          <p:cNvPr id="5" name="Rectangle 4"/>
          <p:cNvSpPr/>
          <p:nvPr/>
        </p:nvSpPr>
        <p:spPr>
          <a:xfrm>
            <a:off x="884470" y="3863288"/>
            <a:ext cx="7567027" cy="6799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MATCH </a:t>
            </a:r>
            <a:r>
              <a:rPr lang="pt-BR" b="0" i="0" kern="0" dirty="0">
                <a:solidFill>
                  <a:srgbClr val="000000"/>
                </a:solidFill>
                <a:latin typeface="Arial"/>
                <a:sym typeface="Arial"/>
              </a:rPr>
              <a:t>(n)</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DETACH DELETE </a:t>
            </a:r>
            <a:r>
              <a:rPr lang="pt-BR" b="0" i="0" kern="0" dirty="0">
                <a:solidFill>
                  <a:srgbClr val="000000"/>
                </a:solidFill>
                <a:latin typeface="Arial"/>
                <a:sym typeface="Arial"/>
              </a:rPr>
              <a:t>n</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987695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707763"/>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somente os relacionamentos: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
        <p:nvSpPr>
          <p:cNvPr id="6" name="Rectangle 5"/>
          <p:cNvSpPr/>
          <p:nvPr/>
        </p:nvSpPr>
        <p:spPr>
          <a:xfrm>
            <a:off x="755447" y="2004135"/>
            <a:ext cx="7567027" cy="70298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'Andres' })-[</a:t>
            </a:r>
            <a:r>
              <a:rPr lang="en-US" b="0" i="0" kern="0" dirty="0" err="1">
                <a:solidFill>
                  <a:srgbClr val="000000"/>
                </a:solidFill>
                <a:latin typeface="Arial"/>
                <a:sym typeface="Arial"/>
              </a:rPr>
              <a:t>r:KNOWS</a:t>
            </a:r>
            <a:r>
              <a:rPr lang="en-US" b="0" i="0" kern="0" dirty="0">
                <a:solidFill>
                  <a:srgbClr val="000000"/>
                </a:solidFill>
                <a:latin typeface="Arial"/>
                <a:sym typeface="Arial"/>
              </a:rPr>
              <a:t>]-&gt;()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DELETE </a:t>
            </a:r>
            <a:r>
              <a:rPr lang="en-US" b="0" i="0" kern="0" dirty="0">
                <a:solidFill>
                  <a:srgbClr val="000000"/>
                </a:solidFill>
                <a:latin typeface="Arial"/>
                <a:sym typeface="Arial"/>
              </a:rPr>
              <a:t>r</a:t>
            </a:r>
          </a:p>
        </p:txBody>
      </p:sp>
      <p:grpSp>
        <p:nvGrpSpPr>
          <p:cNvPr id="8" name="Group 7"/>
          <p:cNvGrpSpPr/>
          <p:nvPr/>
        </p:nvGrpSpPr>
        <p:grpSpPr>
          <a:xfrm>
            <a:off x="971600" y="3454813"/>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https://neo4j.com/docs/developer-manual/3.4/cypher/clauses/delete</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344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841157" y="2125741"/>
            <a:ext cx="7331347" cy="2554102"/>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cláusula REMOVE é usada para remover propriedades e rótulos dos elementos gráficos.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Remover rótulos de um nó é uma operação idempotente: se você tentar remover um rótulo de um nó que não tenha esse rótulo, nada acontecerá. As estatísticas da consulta informam se algo precisa ser feito ou não.</a:t>
            </a:r>
          </a:p>
        </p:txBody>
      </p:sp>
      <p:sp>
        <p:nvSpPr>
          <p:cNvPr id="2" name="Title 1"/>
          <p:cNvSpPr>
            <a:spLocks noGrp="1"/>
          </p:cNvSpPr>
          <p:nvPr>
            <p:ph type="title"/>
          </p:nvPr>
        </p:nvSpPr>
        <p:spPr>
          <a:xfrm>
            <a:off x="444423" y="258623"/>
            <a:ext cx="7007683" cy="455621"/>
          </a:xfrm>
        </p:spPr>
        <p:txBody>
          <a:bodyPr/>
          <a:lstStyle/>
          <a:p>
            <a:r>
              <a:rPr lang="pt-BR" dirty="0"/>
              <a:t>Neo4j: Removendo dados - REMOVE</a:t>
            </a:r>
            <a:endParaRPr lang="en-US" dirty="0"/>
          </a:p>
        </p:txBody>
      </p:sp>
    </p:spTree>
    <p:extLst>
      <p:ext uri="{BB962C8B-B14F-4D97-AF65-F5344CB8AC3E}">
        <p14:creationId xmlns:p14="http://schemas.microsoft.com/office/powerpoint/2010/main" val="3263421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4892798"/>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uma propriedade: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400" b="0" kern="0" dirty="0">
                <a:solidFill>
                  <a:srgbClr val="000000"/>
                </a:solidFill>
                <a:latin typeface="Arial"/>
                <a:cs typeface="Arial"/>
                <a:sym typeface="Arial"/>
              </a:rPr>
              <a:t>O Neo4j não permite armazenar </a:t>
            </a:r>
            <a:r>
              <a:rPr lang="pt-BR" sz="1400" b="0" kern="0" dirty="0" err="1">
                <a:solidFill>
                  <a:srgbClr val="000000"/>
                </a:solidFill>
                <a:latin typeface="Arial"/>
                <a:cs typeface="Arial"/>
                <a:sym typeface="Arial"/>
              </a:rPr>
              <a:t>null</a:t>
            </a:r>
            <a:r>
              <a:rPr lang="pt-BR" sz="1400" b="0" kern="0" dirty="0">
                <a:solidFill>
                  <a:srgbClr val="000000"/>
                </a:solidFill>
                <a:latin typeface="Arial"/>
                <a:cs typeface="Arial"/>
                <a:sym typeface="Arial"/>
              </a:rPr>
              <a:t> em propriedades. Em vez disso, se nenhum valor existir, a propriedade simplesmente não estará lá. Portanto, REMOVE é usado para remover um valor de propriedade de um nó ou de um relacionamento.</a:t>
            </a: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
        <p:nvSpPr>
          <p:cNvPr id="7" name="Rectangle 6"/>
          <p:cNvSpPr/>
          <p:nvPr/>
        </p:nvSpPr>
        <p:spPr>
          <a:xfrm>
            <a:off x="884469" y="1813831"/>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REMOVE </a:t>
            </a:r>
            <a:r>
              <a:rPr lang="en-US" b="0" i="0" kern="0" dirty="0" err="1">
                <a:solidFill>
                  <a:srgbClr val="000000"/>
                </a:solidFill>
                <a:latin typeface="Arial"/>
                <a:sym typeface="Arial"/>
              </a:rPr>
              <a:t>a.age</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a.name, </a:t>
            </a:r>
            <a:r>
              <a:rPr lang="en-US" b="0" i="0" kern="0" dirty="0" err="1">
                <a:solidFill>
                  <a:srgbClr val="000000"/>
                </a:solidFill>
                <a:latin typeface="Arial"/>
                <a:sym typeface="Arial"/>
              </a:rPr>
              <a:t>a.age</a:t>
            </a:r>
            <a:endParaRPr lang="en-US" b="0" i="0" kern="0" dirty="0">
              <a:solidFill>
                <a:srgbClr val="000000"/>
              </a:solidFill>
              <a:latin typeface="Arial"/>
              <a:sym typeface="Arial"/>
            </a:endParaRPr>
          </a:p>
        </p:txBody>
      </p:sp>
      <p:sp>
        <p:nvSpPr>
          <p:cNvPr id="5" name="Rectangle 4"/>
          <p:cNvSpPr/>
          <p:nvPr/>
        </p:nvSpPr>
        <p:spPr>
          <a:xfrm>
            <a:off x="884469" y="4729912"/>
            <a:ext cx="7567027" cy="11370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MATCH </a:t>
            </a:r>
            <a:r>
              <a:rPr lang="pt-BR" b="0" i="0" kern="0" dirty="0">
                <a:solidFill>
                  <a:srgbClr val="000000"/>
                </a:solidFill>
                <a:latin typeface="Arial"/>
                <a:sym typeface="Arial"/>
              </a:rPr>
              <a:t>(n { </a:t>
            </a:r>
            <a:r>
              <a:rPr lang="pt-BR" b="0" i="0" kern="0" dirty="0" err="1">
                <a:solidFill>
                  <a:srgbClr val="000000"/>
                </a:solidFill>
                <a:latin typeface="Arial"/>
                <a:sym typeface="Arial"/>
              </a:rPr>
              <a:t>name</a:t>
            </a:r>
            <a:r>
              <a:rPr lang="pt-BR" b="0" i="0" kern="0" dirty="0">
                <a:solidFill>
                  <a:srgbClr val="000000"/>
                </a:solidFill>
                <a:latin typeface="Arial"/>
                <a:sym typeface="Arial"/>
              </a:rPr>
              <a:t>: 'Peter' })</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REMOVE </a:t>
            </a:r>
            <a:r>
              <a:rPr lang="pt-BR" b="0" i="0" kern="0" dirty="0">
                <a:solidFill>
                  <a:srgbClr val="000000"/>
                </a:solidFill>
                <a:latin typeface="Arial"/>
                <a:sym typeface="Arial"/>
              </a:rPr>
              <a:t>n:German</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RETURN </a:t>
            </a:r>
            <a:r>
              <a:rPr lang="pt-BR" b="0" i="0" kern="0" dirty="0">
                <a:solidFill>
                  <a:srgbClr val="000000"/>
                </a:solidFill>
                <a:latin typeface="Arial"/>
                <a:sym typeface="Arial"/>
              </a:rPr>
              <a:t>n.name, </a:t>
            </a:r>
            <a:r>
              <a:rPr lang="pt-BR" b="0" i="0" kern="0" dirty="0" err="1">
                <a:solidFill>
                  <a:srgbClr val="000000"/>
                </a:solidFill>
                <a:latin typeface="Arial"/>
                <a:sym typeface="Arial"/>
              </a:rPr>
              <a:t>labels</a:t>
            </a:r>
            <a:r>
              <a:rPr lang="pt-BR" b="0" i="0" kern="0" dirty="0">
                <a:solidFill>
                  <a:srgbClr val="000000"/>
                </a:solidFill>
                <a:latin typeface="Arial"/>
                <a:sym typeface="Arial"/>
              </a:rPr>
              <a:t>(n)</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926949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477271"/>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múltiplos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
        <p:nvSpPr>
          <p:cNvPr id="7" name="Rectangle 6"/>
          <p:cNvSpPr/>
          <p:nvPr/>
        </p:nvSpPr>
        <p:spPr>
          <a:xfrm>
            <a:off x="884469" y="1813831"/>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'Peter'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REMOVE </a:t>
            </a:r>
            <a:r>
              <a:rPr lang="en-US" b="0" i="0" kern="0" dirty="0">
                <a:solidFill>
                  <a:srgbClr val="000000"/>
                </a:solidFill>
                <a:latin typeface="Arial"/>
                <a:sym typeface="Arial"/>
              </a:rPr>
              <a:t>n:German:Swedish</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n.name, labels(n)</a:t>
            </a:r>
          </a:p>
        </p:txBody>
      </p:sp>
      <p:grpSp>
        <p:nvGrpSpPr>
          <p:cNvPr id="6" name="Group 5"/>
          <p:cNvGrpSpPr/>
          <p:nvPr/>
        </p:nvGrpSpPr>
        <p:grpSpPr>
          <a:xfrm>
            <a:off x="648671" y="4179010"/>
            <a:ext cx="8038621" cy="1034077"/>
            <a:chOff x="648785" y="5406312"/>
            <a:chExt cx="8040017" cy="1034257"/>
          </a:xfrm>
        </p:grpSpPr>
        <p:sp>
          <p:nvSpPr>
            <p:cNvPr id="8" name="Rectangle 7"/>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https://neo4j.com/docs/developer-manual/3.4/cypher/clauses/remove/</a:t>
              </a:r>
              <a:r>
                <a:rPr lang="pt-BR" sz="1400" b="0" i="0" kern="0" dirty="0">
                  <a:solidFill>
                    <a:srgbClr val="000000"/>
                  </a:solidFill>
                  <a:latin typeface="Arial"/>
                  <a:cs typeface="Arial"/>
                  <a:sym typeface="Arial"/>
                </a:rPr>
                <a:t> </a:t>
              </a:r>
            </a:p>
          </p:txBody>
        </p:sp>
        <p:pic>
          <p:nvPicPr>
            <p:cNvPr id="9"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592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2554102"/>
          </a:xfrm>
          <a:prstGeom prst="rect">
            <a:avLst/>
          </a:prstGeom>
          <a:noFill/>
        </p:spPr>
        <p:txBody>
          <a:bodyPr wrap="square" rtlCol="0">
            <a:spAutoFit/>
          </a:bodyPr>
          <a:lstStyle/>
          <a:p>
            <a:pPr marL="0" lvl="8" defTabSz="914217">
              <a:buClr>
                <a:srgbClr val="FF0000"/>
              </a:buClr>
            </a:pPr>
            <a:r>
              <a:rPr lang="pt-BR" sz="2000" b="0" i="0" kern="0" dirty="0">
                <a:solidFill>
                  <a:srgbClr val="000000"/>
                </a:solidFill>
                <a:latin typeface="Arial"/>
                <a:cs typeface="Arial"/>
                <a:sym typeface="Arial"/>
              </a:rPr>
              <a:t>Faça deleções na base de dados:</a:t>
            </a: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r>
              <a:rPr lang="pt-BR" sz="2000" b="0" i="0" kern="0" dirty="0">
                <a:solidFill>
                  <a:srgbClr val="000000"/>
                </a:solidFill>
                <a:latin typeface="Arial"/>
                <a:cs typeface="Arial"/>
                <a:sym typeface="Arial"/>
              </a:rPr>
              <a:t>Remova o nó Wagner Moura.</a:t>
            </a:r>
          </a:p>
          <a:p>
            <a:pPr marL="0" lvl="8" defTabSz="914217">
              <a:buClr>
                <a:srgbClr val="FF0000"/>
              </a:buClr>
            </a:pPr>
            <a:r>
              <a:rPr lang="pt-BR" sz="2000" b="0" i="0" kern="0" dirty="0">
                <a:solidFill>
                  <a:srgbClr val="000000"/>
                </a:solidFill>
                <a:latin typeface="Arial"/>
                <a:cs typeface="Arial"/>
                <a:sym typeface="Arial"/>
              </a:rPr>
              <a:t>	</a:t>
            </a:r>
            <a:r>
              <a:rPr lang="pt-BR" sz="2000" b="0" kern="0" dirty="0">
                <a:solidFill>
                  <a:srgbClr val="000000"/>
                </a:solidFill>
                <a:latin typeface="Arial"/>
                <a:cs typeface="Arial"/>
                <a:sym typeface="Arial"/>
              </a:rPr>
              <a:t>O que aconteceu? Resolva o conflito e delete o nó.</a:t>
            </a: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2"/>
            </a:pPr>
            <a:r>
              <a:rPr lang="pt-BR" sz="2000" b="0" i="0" kern="0" dirty="0">
                <a:solidFill>
                  <a:srgbClr val="000000"/>
                </a:solidFill>
                <a:latin typeface="Arial"/>
                <a:cs typeface="Arial"/>
                <a:sym typeface="Arial"/>
              </a:rPr>
              <a:t>Remova todos os relacionamentos do banco;</a:t>
            </a:r>
          </a:p>
          <a:p>
            <a:pPr marL="457109" lvl="8" indent="-457109" defTabSz="914217">
              <a:buClr>
                <a:srgbClr val="FF0000"/>
              </a:buClr>
              <a:buFont typeface="+mj-lt"/>
              <a:buAutoNum type="arabicPeriod" startAt="2"/>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2"/>
            </a:pPr>
            <a:r>
              <a:rPr lang="pt-BR" sz="2000" b="0" i="0" kern="0" dirty="0">
                <a:solidFill>
                  <a:srgbClr val="000000"/>
                </a:solidFill>
                <a:latin typeface="Arial"/>
                <a:cs typeface="Arial"/>
                <a:sym typeface="Arial"/>
              </a:rPr>
              <a:t>Remova todos os nós do banco;</a:t>
            </a:r>
          </a:p>
        </p:txBody>
      </p:sp>
    </p:spTree>
    <p:extLst>
      <p:ext uri="{BB962C8B-B14F-4D97-AF65-F5344CB8AC3E}">
        <p14:creationId xmlns:p14="http://schemas.microsoft.com/office/powerpoint/2010/main" val="1761462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4977046" y="1243900"/>
            <a:ext cx="3505200" cy="4114800"/>
          </a:xfrm>
          <a:solidFill>
            <a:schemeClr val="tx1"/>
          </a:solidFill>
        </p:spPr>
        <p:txBody>
          <a:bodyPr>
            <a:normAutofit/>
          </a:bodyPr>
          <a:lstStyle/>
          <a:p>
            <a:r>
              <a:rPr lang="pt-BR" sz="1600" b="0" i="0" dirty="0">
                <a:solidFill>
                  <a:schemeClr val="bg2"/>
                </a:solidFill>
              </a:rPr>
              <a:t>Objeto abstrato</a:t>
            </a:r>
          </a:p>
          <a:p>
            <a:pPr marL="0" indent="0">
              <a:buNone/>
            </a:pPr>
            <a:endParaRPr lang="pt-BR" sz="1600" b="0" i="0" dirty="0">
              <a:solidFill>
                <a:schemeClr val="bg2"/>
              </a:solidFill>
            </a:endParaRPr>
          </a:p>
          <a:p>
            <a:r>
              <a:rPr lang="pt-BR" sz="1600" b="0" i="0" dirty="0">
                <a:solidFill>
                  <a:schemeClr val="bg2"/>
                </a:solidFill>
              </a:rPr>
              <a:t>Dois tipos de entidades</a:t>
            </a:r>
          </a:p>
          <a:p>
            <a:pPr lvl="1"/>
            <a:r>
              <a:rPr lang="pt-BR" sz="1600" b="0" i="0" dirty="0">
                <a:solidFill>
                  <a:schemeClr val="bg2"/>
                </a:solidFill>
              </a:rPr>
              <a:t>Nós ou Vértices</a:t>
            </a:r>
          </a:p>
          <a:p>
            <a:pPr lvl="1"/>
            <a:r>
              <a:rPr lang="pt-BR" sz="1600" b="0" i="0" dirty="0">
                <a:solidFill>
                  <a:schemeClr val="bg2"/>
                </a:solidFill>
              </a:rPr>
              <a:t>Ramos ou Arestas</a:t>
            </a:r>
          </a:p>
          <a:p>
            <a:pPr lvl="1"/>
            <a:endParaRPr lang="pt-BR" sz="1600" b="0" i="0" dirty="0">
              <a:solidFill>
                <a:schemeClr val="bg2"/>
              </a:solidFill>
            </a:endParaRPr>
          </a:p>
          <a:p>
            <a:r>
              <a:rPr lang="pt-BR" sz="1600" b="0" i="0" dirty="0">
                <a:solidFill>
                  <a:schemeClr val="bg2"/>
                </a:solidFill>
              </a:rPr>
              <a:t>Vértices representam</a:t>
            </a:r>
          </a:p>
          <a:p>
            <a:pPr lvl="1"/>
            <a:r>
              <a:rPr lang="pt-BR" sz="1600" b="0" i="0" dirty="0">
                <a:solidFill>
                  <a:schemeClr val="bg2"/>
                </a:solidFill>
              </a:rPr>
              <a:t>cidades, pessoas, máquinas, números, etc</a:t>
            </a:r>
          </a:p>
          <a:p>
            <a:pPr marL="457200" lvl="1" indent="0">
              <a:buNone/>
            </a:pPr>
            <a:endParaRPr lang="pt-BR" sz="1600" b="0" i="0" dirty="0">
              <a:solidFill>
                <a:schemeClr val="bg2"/>
              </a:solidFill>
            </a:endParaRPr>
          </a:p>
          <a:p>
            <a:r>
              <a:rPr lang="pt-BR" sz="1600" b="0" i="0" dirty="0">
                <a:solidFill>
                  <a:schemeClr val="bg2"/>
                </a:solidFill>
              </a:rPr>
              <a:t>Arestas representam</a:t>
            </a:r>
          </a:p>
          <a:p>
            <a:pPr lvl="1"/>
            <a:r>
              <a:rPr lang="pt-BR" sz="1600" b="0" i="0" dirty="0">
                <a:solidFill>
                  <a:schemeClr val="bg2"/>
                </a:solidFill>
              </a:rPr>
              <a:t>existência de ligações entre nós, valor da ligação entre nós, distância entre nós, etc</a:t>
            </a:r>
          </a:p>
        </p:txBody>
      </p:sp>
      <p:pic>
        <p:nvPicPr>
          <p:cNvPr id="2" name="Imagem 1"/>
          <p:cNvPicPr>
            <a:picLocks noChangeAspect="1"/>
          </p:cNvPicPr>
          <p:nvPr/>
        </p:nvPicPr>
        <p:blipFill>
          <a:blip r:embed="rId2"/>
          <a:stretch>
            <a:fillRect/>
          </a:stretch>
        </p:blipFill>
        <p:spPr>
          <a:xfrm>
            <a:off x="1160002" y="836712"/>
            <a:ext cx="2631433" cy="2458475"/>
          </a:xfrm>
          <a:prstGeom prst="rect">
            <a:avLst/>
          </a:prstGeom>
        </p:spPr>
      </p:pic>
      <p:sp>
        <p:nvSpPr>
          <p:cNvPr id="6" name="Retângulo 5"/>
          <p:cNvSpPr/>
          <p:nvPr/>
        </p:nvSpPr>
        <p:spPr>
          <a:xfrm>
            <a:off x="771237" y="3789040"/>
            <a:ext cx="3800763" cy="156966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V = {v1, v2, v3, v4, v5}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E = {a1, a2, a3, a4, a5, a6, a7, a8}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onde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a1 = (v1,v2), a2 = (v1,v3), a3 = (v1,v3), a4 = (v2,v3), a5 = (v2,v5), a6 = (v5,v5), a7 = (v3,v5), a8 = (v3,v4). </a:t>
            </a:r>
          </a:p>
        </p:txBody>
      </p:sp>
      <p:sp>
        <p:nvSpPr>
          <p:cNvPr id="8" name="CaixaDeTexto 7">
            <a:extLst>
              <a:ext uri="{FF2B5EF4-FFF2-40B4-BE49-F238E27FC236}">
                <a16:creationId xmlns:a16="http://schemas.microsoft.com/office/drawing/2014/main" id="{2799A10D-560E-4C85-8741-87F1BF44733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002231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4400441"/>
          </a:xfrm>
          <a:prstGeom prst="rect">
            <a:avLst/>
          </a:prstGeom>
          <a:noFill/>
        </p:spPr>
        <p:txBody>
          <a:bodyPr wrap="square" rtlCol="0">
            <a:spAutoFit/>
          </a:bodyPr>
          <a:lstStyle/>
          <a:p>
            <a:pPr marL="0" lvl="8" defTabSz="914217">
              <a:buClr>
                <a:srgbClr val="FF0000"/>
              </a:buClr>
            </a:pPr>
            <a:r>
              <a:rPr lang="pt-BR" sz="2000" b="0" i="0" kern="0" dirty="0">
                <a:solidFill>
                  <a:srgbClr val="000000"/>
                </a:solidFill>
                <a:latin typeface="Arial"/>
                <a:cs typeface="Arial"/>
                <a:sym typeface="Arial"/>
              </a:rPr>
              <a:t>Com base no </a:t>
            </a:r>
            <a:r>
              <a:rPr lang="pt-BR" sz="2000" b="0" i="0" kern="0" dirty="0" err="1">
                <a:solidFill>
                  <a:srgbClr val="000000"/>
                </a:solidFill>
                <a:latin typeface="Arial"/>
                <a:cs typeface="Arial"/>
                <a:sym typeface="Arial"/>
              </a:rPr>
              <a:t>diagram</a:t>
            </a:r>
            <a:r>
              <a:rPr lang="pt-BR" sz="2000" b="0" i="0" kern="0" dirty="0">
                <a:solidFill>
                  <a:srgbClr val="000000"/>
                </a:solidFill>
                <a:latin typeface="Arial"/>
                <a:cs typeface="Arial"/>
                <a:sym typeface="Arial"/>
              </a:rPr>
              <a:t> abaixo:</a:t>
            </a: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r>
              <a:rPr lang="pt-BR" sz="2000" b="0" i="0" kern="0" dirty="0">
                <a:solidFill>
                  <a:srgbClr val="000000"/>
                </a:solidFill>
                <a:latin typeface="Arial"/>
                <a:cs typeface="Arial"/>
                <a:sym typeface="Arial"/>
              </a:rPr>
              <a:t>Encontre possíveis amigos com base nas preferências.</a:t>
            </a:r>
          </a:p>
        </p:txBody>
      </p:sp>
      <p:pic>
        <p:nvPicPr>
          <p:cNvPr id="3" name="Picture 2"/>
          <p:cNvPicPr>
            <a:picLocks noChangeAspect="1"/>
          </p:cNvPicPr>
          <p:nvPr/>
        </p:nvPicPr>
        <p:blipFill>
          <a:blip r:embed="rId3"/>
          <a:stretch>
            <a:fillRect/>
          </a:stretch>
        </p:blipFill>
        <p:spPr>
          <a:xfrm>
            <a:off x="1153477" y="1929468"/>
            <a:ext cx="6715063" cy="3169814"/>
          </a:xfrm>
          <a:prstGeom prst="rect">
            <a:avLst/>
          </a:prstGeom>
        </p:spPr>
      </p:pic>
    </p:spTree>
    <p:extLst>
      <p:ext uri="{BB962C8B-B14F-4D97-AF65-F5344CB8AC3E}">
        <p14:creationId xmlns:p14="http://schemas.microsoft.com/office/powerpoint/2010/main" val="4268284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201195" y="221240"/>
            <a:ext cx="357341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Dicionário</a:t>
            </a:r>
            <a:r>
              <a:rPr lang="en-US" altLang="pt-BR" i="0" dirty="0">
                <a:solidFill>
                  <a:srgbClr val="000000"/>
                </a:solidFill>
                <a:latin typeface="Calibri" panose="020F0502020204030204" pitchFamily="34" charset="0"/>
                <a:cs typeface="Arial"/>
                <a:sym typeface="Arial"/>
              </a:rPr>
              <a:t> de Dados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grpSp>
        <p:nvGrpSpPr>
          <p:cNvPr id="8" name="Group 3">
            <a:extLst>
              <a:ext uri="{FF2B5EF4-FFF2-40B4-BE49-F238E27FC236}">
                <a16:creationId xmlns:a16="http://schemas.microsoft.com/office/drawing/2014/main" id="{01B3516B-67CF-481E-BB3B-BFD8528EEE51}"/>
              </a:ext>
            </a:extLst>
          </p:cNvPr>
          <p:cNvGrpSpPr/>
          <p:nvPr/>
        </p:nvGrpSpPr>
        <p:grpSpPr>
          <a:xfrm>
            <a:off x="6084168" y="1628800"/>
            <a:ext cx="2227666" cy="1512168"/>
            <a:chOff x="940059" y="3284984"/>
            <a:chExt cx="3836191" cy="3168352"/>
          </a:xfrm>
        </p:grpSpPr>
        <p:pic>
          <p:nvPicPr>
            <p:cNvPr id="9" name="Picture 2">
              <a:extLst>
                <a:ext uri="{FF2B5EF4-FFF2-40B4-BE49-F238E27FC236}">
                  <a16:creationId xmlns:a16="http://schemas.microsoft.com/office/drawing/2014/main" id="{41D18EB4-0D52-495C-8DB8-9B38579D47B1}"/>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10" name="Picture 2" descr="Resultado de imagem para nosql icon">
              <a:extLst>
                <a:ext uri="{FF2B5EF4-FFF2-40B4-BE49-F238E27FC236}">
                  <a16:creationId xmlns:a16="http://schemas.microsoft.com/office/drawing/2014/main" id="{122CC1DB-7DE5-497D-AA1D-BE5A5DAD35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aixaDeTexto 10">
            <a:extLst>
              <a:ext uri="{FF2B5EF4-FFF2-40B4-BE49-F238E27FC236}">
                <a16:creationId xmlns:a16="http://schemas.microsoft.com/office/drawing/2014/main" id="{F08FE653-2241-4EB7-AED6-8AD91025FEFB}"/>
              </a:ext>
            </a:extLst>
          </p:cNvPr>
          <p:cNvSpPr txBox="1"/>
          <p:nvPr/>
        </p:nvSpPr>
        <p:spPr>
          <a:xfrm>
            <a:off x="6395685" y="5095848"/>
            <a:ext cx="2496795" cy="369332"/>
          </a:xfrm>
          <a:prstGeom prst="rect">
            <a:avLst/>
          </a:prstGeom>
          <a:noFill/>
        </p:spPr>
        <p:txBody>
          <a:bodyPr wrap="square" rtlCol="0">
            <a:spAutoFit/>
          </a:bodyPr>
          <a:lstStyle/>
          <a:p>
            <a:r>
              <a:rPr lang="pt-BR" i="0" dirty="0"/>
              <a:t>Dicionário de Dados</a:t>
            </a:r>
          </a:p>
        </p:txBody>
      </p:sp>
      <p:pic>
        <p:nvPicPr>
          <p:cNvPr id="12" name="Picture 4">
            <a:extLst>
              <a:ext uri="{FF2B5EF4-FFF2-40B4-BE49-F238E27FC236}">
                <a16:creationId xmlns:a16="http://schemas.microsoft.com/office/drawing/2014/main" id="{63A8AC2D-A07F-4CC0-B1C8-28689BC98D8F}"/>
              </a:ext>
            </a:extLst>
          </p:cNvPr>
          <p:cNvPicPr>
            <a:picLocks noChangeAspect="1"/>
          </p:cNvPicPr>
          <p:nvPr/>
        </p:nvPicPr>
        <p:blipFill>
          <a:blip r:embed="rId5"/>
          <a:stretch>
            <a:fillRect/>
          </a:stretch>
        </p:blipFill>
        <p:spPr>
          <a:xfrm>
            <a:off x="1328331" y="3134359"/>
            <a:ext cx="3463004" cy="1539113"/>
          </a:xfrm>
          <a:prstGeom prst="rect">
            <a:avLst/>
          </a:prstGeom>
        </p:spPr>
      </p:pic>
    </p:spTree>
    <p:extLst>
      <p:ext uri="{BB962C8B-B14F-4D97-AF65-F5344CB8AC3E}">
        <p14:creationId xmlns:p14="http://schemas.microsoft.com/office/powerpoint/2010/main" val="4000003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576" y="921056"/>
            <a:ext cx="7331347" cy="50158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i="0" kern="0" dirty="0" err="1">
                <a:solidFill>
                  <a:srgbClr val="000000"/>
                </a:solidFill>
                <a:latin typeface="Arial"/>
                <a:cs typeface="Arial"/>
                <a:sym typeface="Arial"/>
              </a:rPr>
              <a:t>Collections</a:t>
            </a:r>
            <a:r>
              <a:rPr lang="pt-BR" sz="2000" i="0" kern="0" dirty="0">
                <a:solidFill>
                  <a:srgbClr val="000000"/>
                </a:solidFill>
                <a:latin typeface="Arial"/>
                <a:cs typeface="Arial"/>
                <a:sym typeface="Arial"/>
              </a:rPr>
              <a:t> de Sistema:</a:t>
            </a:r>
          </a:p>
          <a:p>
            <a:pPr defTabSz="914217" eaLnBrk="1" fontAlgn="auto" hangingPunct="1">
              <a:spcBef>
                <a:spcPts val="0"/>
              </a:spcBef>
              <a:spcAft>
                <a:spcPts val="0"/>
              </a:spcAft>
              <a:buClr>
                <a:srgbClr val="FF0000"/>
              </a:buClr>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admin.system.roles</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 coleção </a:t>
            </a:r>
            <a:r>
              <a:rPr lang="pt-BR" sz="2000" b="0" i="0" kern="0" dirty="0" err="1">
                <a:solidFill>
                  <a:srgbClr val="000000"/>
                </a:solidFill>
                <a:latin typeface="Arial"/>
                <a:cs typeface="Arial"/>
                <a:sym typeface="Arial"/>
              </a:rPr>
              <a:t>admin.system.roles</a:t>
            </a:r>
            <a:r>
              <a:rPr lang="pt-BR" sz="2000" b="0" i="0" kern="0" dirty="0">
                <a:solidFill>
                  <a:srgbClr val="000000"/>
                </a:solidFill>
                <a:latin typeface="Arial"/>
                <a:cs typeface="Arial"/>
                <a:sym typeface="Arial"/>
              </a:rPr>
              <a:t> armazena funções personalizadas que os administradores criam e atribuem aos usuários para fornecer acesso a recursos específicos.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admin.system.users</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 coleção </a:t>
            </a:r>
            <a:r>
              <a:rPr lang="pt-BR" sz="2000" b="0" i="0" kern="0" dirty="0" err="1">
                <a:solidFill>
                  <a:srgbClr val="000000"/>
                </a:solidFill>
                <a:latin typeface="Arial"/>
                <a:cs typeface="Arial"/>
                <a:sym typeface="Arial"/>
              </a:rPr>
              <a:t>admin.system.users</a:t>
            </a:r>
            <a:r>
              <a:rPr lang="pt-BR" sz="2000" b="0" i="0" kern="0" dirty="0">
                <a:solidFill>
                  <a:srgbClr val="000000"/>
                </a:solidFill>
                <a:latin typeface="Arial"/>
                <a:cs typeface="Arial"/>
                <a:sym typeface="Arial"/>
              </a:rPr>
              <a:t> armazena as credenciais de autenticação do usuário, bem como as funções atribuídas ao usuário. Os usuários podem definir funções de autorização na coleção </a:t>
            </a:r>
            <a:r>
              <a:rPr lang="pt-BR" sz="2000" b="0" i="0" kern="0" dirty="0" err="1">
                <a:solidFill>
                  <a:srgbClr val="000000"/>
                </a:solidFill>
                <a:latin typeface="Arial"/>
                <a:cs typeface="Arial"/>
                <a:sym typeface="Arial"/>
              </a:rPr>
              <a:t>admin.system.roles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admin.system.version</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Armazena a versão do esquema dos documentos da credencial do usuário.</a:t>
            </a:r>
          </a:p>
        </p:txBody>
      </p:sp>
      <p:sp>
        <p:nvSpPr>
          <p:cNvPr id="2" name="Title 1"/>
          <p:cNvSpPr>
            <a:spLocks noGrp="1"/>
          </p:cNvSpPr>
          <p:nvPr>
            <p:ph type="title"/>
          </p:nvPr>
        </p:nvSpPr>
        <p:spPr/>
        <p:txBody>
          <a:bodyPr/>
          <a:lstStyle/>
          <a:p>
            <a:r>
              <a:rPr lang="pt-BR" dirty="0"/>
              <a:t>Neo4j: Dicionário de Dados</a:t>
            </a:r>
            <a:endParaRPr lang="en-US" dirty="0"/>
          </a:p>
        </p:txBody>
      </p:sp>
    </p:spTree>
    <p:extLst>
      <p:ext uri="{BB962C8B-B14F-4D97-AF65-F5344CB8AC3E}">
        <p14:creationId xmlns:p14="http://schemas.microsoft.com/office/powerpoint/2010/main" val="3597192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201195" y="221240"/>
            <a:ext cx="357341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Dicionário</a:t>
            </a:r>
            <a:r>
              <a:rPr lang="en-US" altLang="pt-BR" i="0" dirty="0">
                <a:solidFill>
                  <a:srgbClr val="000000"/>
                </a:solidFill>
                <a:latin typeface="Calibri" panose="020F0502020204030204" pitchFamily="34" charset="0"/>
                <a:cs typeface="Arial"/>
                <a:sym typeface="Arial"/>
              </a:rPr>
              <a:t> de Dados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grpSp>
        <p:nvGrpSpPr>
          <p:cNvPr id="8" name="Group 3">
            <a:extLst>
              <a:ext uri="{FF2B5EF4-FFF2-40B4-BE49-F238E27FC236}">
                <a16:creationId xmlns:a16="http://schemas.microsoft.com/office/drawing/2014/main" id="{01B3516B-67CF-481E-BB3B-BFD8528EEE51}"/>
              </a:ext>
            </a:extLst>
          </p:cNvPr>
          <p:cNvGrpSpPr/>
          <p:nvPr/>
        </p:nvGrpSpPr>
        <p:grpSpPr>
          <a:xfrm>
            <a:off x="6372200" y="1875021"/>
            <a:ext cx="1507586" cy="1165337"/>
            <a:chOff x="940059" y="3284984"/>
            <a:chExt cx="3836191" cy="3168352"/>
          </a:xfrm>
        </p:grpSpPr>
        <p:pic>
          <p:nvPicPr>
            <p:cNvPr id="9" name="Picture 2">
              <a:extLst>
                <a:ext uri="{FF2B5EF4-FFF2-40B4-BE49-F238E27FC236}">
                  <a16:creationId xmlns:a16="http://schemas.microsoft.com/office/drawing/2014/main" id="{41D18EB4-0D52-495C-8DB8-9B38579D47B1}"/>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10" name="Picture 2" descr="Resultado de imagem para nosql icon">
              <a:extLst>
                <a:ext uri="{FF2B5EF4-FFF2-40B4-BE49-F238E27FC236}">
                  <a16:creationId xmlns:a16="http://schemas.microsoft.com/office/drawing/2014/main" id="{122CC1DB-7DE5-497D-AA1D-BE5A5DAD35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aixaDeTexto 10">
            <a:extLst>
              <a:ext uri="{FF2B5EF4-FFF2-40B4-BE49-F238E27FC236}">
                <a16:creationId xmlns:a16="http://schemas.microsoft.com/office/drawing/2014/main" id="{E95000E9-3C0D-4AAE-AA1C-D27FBA777DEB}"/>
              </a:ext>
            </a:extLst>
          </p:cNvPr>
          <p:cNvSpPr txBox="1"/>
          <p:nvPr/>
        </p:nvSpPr>
        <p:spPr>
          <a:xfrm>
            <a:off x="6395685" y="5095848"/>
            <a:ext cx="2496795" cy="369332"/>
          </a:xfrm>
          <a:prstGeom prst="rect">
            <a:avLst/>
          </a:prstGeom>
          <a:noFill/>
        </p:spPr>
        <p:txBody>
          <a:bodyPr wrap="square" rtlCol="0">
            <a:spAutoFit/>
          </a:bodyPr>
          <a:lstStyle/>
          <a:p>
            <a:r>
              <a:rPr lang="pt-BR" i="0" dirty="0" err="1"/>
              <a:t>Cypher</a:t>
            </a:r>
            <a:endParaRPr lang="pt-BR" i="0" dirty="0"/>
          </a:p>
        </p:txBody>
      </p:sp>
      <p:pic>
        <p:nvPicPr>
          <p:cNvPr id="12" name="Picture 4">
            <a:extLst>
              <a:ext uri="{FF2B5EF4-FFF2-40B4-BE49-F238E27FC236}">
                <a16:creationId xmlns:a16="http://schemas.microsoft.com/office/drawing/2014/main" id="{78CDD398-514C-4FDB-84D0-7FD88FFF858E}"/>
              </a:ext>
            </a:extLst>
          </p:cNvPr>
          <p:cNvPicPr>
            <a:picLocks noChangeAspect="1"/>
          </p:cNvPicPr>
          <p:nvPr/>
        </p:nvPicPr>
        <p:blipFill>
          <a:blip r:embed="rId5"/>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18137929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2400" b="0" dirty="0"/>
              <a:t>Neo4J - Cypher – </a:t>
            </a:r>
            <a:r>
              <a:rPr lang="en-US" sz="2400" b="0" dirty="0" err="1"/>
              <a:t>Criar</a:t>
            </a:r>
            <a:r>
              <a:rPr lang="en-US" sz="2400" b="0" dirty="0"/>
              <a:t> </a:t>
            </a:r>
            <a:r>
              <a:rPr lang="en-US" sz="2400" b="0" dirty="0" err="1"/>
              <a:t>Grafo</a:t>
            </a:r>
            <a:r>
              <a:rPr lang="en-US" sz="2400" b="0" dirty="0"/>
              <a:t> </a:t>
            </a:r>
          </a:p>
        </p:txBody>
      </p:sp>
      <p:pic>
        <p:nvPicPr>
          <p:cNvPr id="8" name="Picture 7"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592" y="1484784"/>
            <a:ext cx="3386667" cy="4091507"/>
          </a:xfrm>
          <a:prstGeom prst="rect">
            <a:avLst/>
          </a:prstGeom>
        </p:spPr>
      </p:pic>
      <p:sp>
        <p:nvSpPr>
          <p:cNvPr id="10" name="Rectangle 9"/>
          <p:cNvSpPr/>
          <p:nvPr/>
        </p:nvSpPr>
        <p:spPr>
          <a:xfrm>
            <a:off x="-30698" y="2428426"/>
            <a:ext cx="5620803" cy="1569660"/>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CREATE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alice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srgbClr val="4F81BD"/>
                </a:solidFill>
                <a:effectLst/>
                <a:uLnTx/>
                <a:uFillTx/>
                <a:latin typeface="Courier"/>
                <a:ea typeface="+mn-ea"/>
                <a:cs typeface="Courier"/>
              </a:rPr>
              <a:t> </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:'Alice</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charlie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:'Charlie</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davina</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Davina</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edward</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:'Edward</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alice</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ALIAS_OF</a:t>
            </a:r>
            <a:r>
              <a:rPr kumimoji="0" lang="en-US" sz="1600" b="0" i="0" u="none" strike="noStrike" kern="1200" cap="none" spc="0" normalizeH="0" baseline="0" noProof="0" dirty="0">
                <a:ln>
                  <a:noFill/>
                </a:ln>
                <a:solidFill>
                  <a:prstClr val="black"/>
                </a:solidFill>
                <a:effectLst/>
                <a:uLnTx/>
                <a:uFillTx/>
                <a:latin typeface="Courier"/>
                <a:ea typeface="+mn-ea"/>
                <a:cs typeface="Courier"/>
              </a:rPr>
              <a:t>]-&gt;(</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endPar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endParaRPr>
          </a:p>
        </p:txBody>
      </p:sp>
      <p:sp>
        <p:nvSpPr>
          <p:cNvPr id="3" name="Rectangle 2"/>
          <p:cNvSpPr/>
          <p:nvPr/>
        </p:nvSpPr>
        <p:spPr>
          <a:xfrm rot="2538556">
            <a:off x="6718506" y="3584492"/>
            <a:ext cx="397933"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1" name="Rectangle 10"/>
          <p:cNvSpPr/>
          <p:nvPr/>
        </p:nvSpPr>
        <p:spPr>
          <a:xfrm rot="2538556">
            <a:off x="8048042" y="2409747"/>
            <a:ext cx="147218"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2" name="Rectangle 11"/>
          <p:cNvSpPr/>
          <p:nvPr/>
        </p:nvSpPr>
        <p:spPr>
          <a:xfrm rot="2538556">
            <a:off x="7894797" y="2534974"/>
            <a:ext cx="241339" cy="31283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3" name="Rectangle 12"/>
          <p:cNvSpPr/>
          <p:nvPr/>
        </p:nvSpPr>
        <p:spPr>
          <a:xfrm rot="8069282">
            <a:off x="6751257" y="2303587"/>
            <a:ext cx="317505" cy="79907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4" name="CaixaDeTexto 13">
            <a:extLst>
              <a:ext uri="{FF2B5EF4-FFF2-40B4-BE49-F238E27FC236}">
                <a16:creationId xmlns:a16="http://schemas.microsoft.com/office/drawing/2014/main" id="{3F3CB974-CF0A-4D91-ACEA-C1630A2899BE}"/>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328446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2400" b="0" dirty="0"/>
              <a:t>Neo4J - Cypher – </a:t>
            </a:r>
            <a:r>
              <a:rPr lang="en-US" sz="2400" b="0" dirty="0" err="1"/>
              <a:t>Criar</a:t>
            </a:r>
            <a:r>
              <a:rPr lang="en-US" sz="2400" b="0" dirty="0"/>
              <a:t> </a:t>
            </a:r>
            <a:r>
              <a:rPr lang="en-US" sz="2400" b="0" dirty="0" err="1"/>
              <a:t>Grafo</a:t>
            </a:r>
            <a:r>
              <a:rPr lang="en-US" sz="2400" b="0" dirty="0"/>
              <a:t> </a:t>
            </a:r>
          </a:p>
        </p:txBody>
      </p:sp>
      <p:pic>
        <p:nvPicPr>
          <p:cNvPr id="8" name="Picture 7"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126" y="1460104"/>
            <a:ext cx="3386667" cy="4091507"/>
          </a:xfrm>
          <a:prstGeom prst="rect">
            <a:avLst/>
          </a:prstGeom>
        </p:spPr>
      </p:pic>
      <p:sp>
        <p:nvSpPr>
          <p:cNvPr id="9" name="Rectangle 8"/>
          <p:cNvSpPr/>
          <p:nvPr/>
        </p:nvSpPr>
        <p:spPr>
          <a:xfrm>
            <a:off x="144283" y="2163107"/>
            <a:ext cx="5350936" cy="1815882"/>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MATCH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charlie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:'Charlie</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davina</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Davina</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edward</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:'Edward</a:t>
            </a:r>
            <a:r>
              <a:rPr kumimoji="0" lang="en-US" sz="1600" b="0" i="0" u="none" strike="noStrike" kern="1200" cap="none" spc="0" normalizeH="0" baseline="0" noProof="0" dirty="0">
                <a:ln>
                  <a:noFill/>
                </a:ln>
                <a:solidFill>
                  <a:prstClr val="black"/>
                </a:solidFill>
                <a:effectLst/>
                <a:uLnTx/>
                <a:uFillTx/>
                <a:latin typeface="Courier"/>
                <a:ea typeface="+mn-ea"/>
                <a:cs typeface="Courier"/>
              </a:rPr>
              <a:t>'}) CREATE (</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EMAILED</a:t>
            </a:r>
            <a:r>
              <a:rPr kumimoji="0" lang="en-US" sz="1600" b="0" i="0" u="none" strike="noStrike" kern="1200" cap="none" spc="0" normalizeH="0" baseline="0" noProof="0" dirty="0">
                <a:ln>
                  <a:noFill/>
                </a:ln>
                <a:solidFill>
                  <a:prstClr val="black"/>
                </a:solidFill>
                <a:effectLst/>
                <a:uLnTx/>
                <a:uFillTx/>
                <a:latin typeface="Courier"/>
                <a:ea typeface="+mn-ea"/>
                <a:cs typeface="Courier"/>
              </a:rPr>
              <a:t>]-&gt;(</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charlie</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CC</a:t>
            </a:r>
            <a:r>
              <a:rPr kumimoji="0" lang="en-US" sz="1600" b="0" i="0" u="none" strike="noStrike" kern="1200" cap="none" spc="0" normalizeH="0" baseline="0" noProof="0" dirty="0">
                <a:ln>
                  <a:noFill/>
                </a:ln>
                <a:solidFill>
                  <a:prstClr val="black"/>
                </a:solidFill>
                <a:effectLst/>
                <a:uLnTx/>
                <a:uFillTx/>
                <a:latin typeface="Courier"/>
                <a:ea typeface="+mn-ea"/>
                <a:cs typeface="Courier"/>
              </a:rPr>
              <a:t>]-&gt;(</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davina</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BCC</a:t>
            </a:r>
            <a:r>
              <a:rPr kumimoji="0" lang="en-US" sz="1600" b="0" i="0" u="none" strike="noStrike" kern="1200" cap="none" spc="0" normalizeH="0" baseline="0" noProof="0" dirty="0">
                <a:ln>
                  <a:noFill/>
                </a:ln>
                <a:solidFill>
                  <a:prstClr val="black"/>
                </a:solidFill>
                <a:effectLst/>
                <a:uLnTx/>
                <a:uFillTx/>
                <a:latin typeface="Courier"/>
                <a:ea typeface="+mn-ea"/>
                <a:cs typeface="Courier"/>
              </a:rPr>
              <a:t>]-&gt;(</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edward</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p:txBody>
      </p:sp>
      <p:sp>
        <p:nvSpPr>
          <p:cNvPr id="3" name="Rectangle 2"/>
          <p:cNvSpPr/>
          <p:nvPr/>
        </p:nvSpPr>
        <p:spPr>
          <a:xfrm rot="2538556">
            <a:off x="6529040" y="3559812"/>
            <a:ext cx="397933"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1" name="Rectangle 10"/>
          <p:cNvSpPr/>
          <p:nvPr/>
        </p:nvSpPr>
        <p:spPr>
          <a:xfrm rot="2538556">
            <a:off x="7858576" y="2385067"/>
            <a:ext cx="147218"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2" name="Rectangle 11"/>
          <p:cNvSpPr/>
          <p:nvPr/>
        </p:nvSpPr>
        <p:spPr>
          <a:xfrm rot="2538556">
            <a:off x="7705331" y="2510294"/>
            <a:ext cx="241339" cy="31283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3" name="Rectangle 12"/>
          <p:cNvSpPr/>
          <p:nvPr/>
        </p:nvSpPr>
        <p:spPr>
          <a:xfrm rot="8069282">
            <a:off x="6561791" y="2278907"/>
            <a:ext cx="317505" cy="79907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4" name="CaixaDeTexto 13">
            <a:extLst>
              <a:ext uri="{FF2B5EF4-FFF2-40B4-BE49-F238E27FC236}">
                <a16:creationId xmlns:a16="http://schemas.microsoft.com/office/drawing/2014/main" id="{E400D373-BB71-49AC-9093-0F8BDCBC941B}"/>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291496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2400" b="0" dirty="0"/>
              <a:t>Neo4J - Cypher - Email </a:t>
            </a:r>
          </a:p>
        </p:txBody>
      </p:sp>
      <p:pic>
        <p:nvPicPr>
          <p:cNvPr id="5" name="Picture 4"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1412776"/>
            <a:ext cx="4081761" cy="4383255"/>
          </a:xfrm>
          <a:prstGeom prst="rect">
            <a:avLst/>
          </a:prstGeom>
        </p:spPr>
      </p:pic>
      <p:sp>
        <p:nvSpPr>
          <p:cNvPr id="6" name="CaixaDeTexto 5">
            <a:extLst>
              <a:ext uri="{FF2B5EF4-FFF2-40B4-BE49-F238E27FC236}">
                <a16:creationId xmlns:a16="http://schemas.microsoft.com/office/drawing/2014/main" id="{CF68E306-ED2D-4F22-902A-0DF4D27807F9}"/>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2966379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9104" y="180322"/>
            <a:ext cx="5269632" cy="664121"/>
          </a:xfrm>
          <a:prstGeom prst="rect">
            <a:avLst/>
          </a:prstGeom>
        </p:spPr>
        <p:txBody>
          <a:bodyPr/>
          <a:lstStyle/>
          <a:p>
            <a:pPr algn="l"/>
            <a:r>
              <a:rPr lang="en-US" sz="2400" b="0" dirty="0"/>
              <a:t>Neo4J - Cypher - Query</a:t>
            </a:r>
          </a:p>
        </p:txBody>
      </p:sp>
      <p:pic>
        <p:nvPicPr>
          <p:cNvPr id="5" name="Picture 4"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652" y="924530"/>
            <a:ext cx="5561860" cy="6032862"/>
          </a:xfrm>
          <a:prstGeom prst="rect">
            <a:avLst/>
          </a:prstGeom>
        </p:spPr>
      </p:pic>
      <p:sp>
        <p:nvSpPr>
          <p:cNvPr id="7" name="Rectangle 6"/>
          <p:cNvSpPr/>
          <p:nvPr/>
        </p:nvSpPr>
        <p:spPr>
          <a:xfrm>
            <a:off x="269574" y="2914124"/>
            <a:ext cx="3130182" cy="1815882"/>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MATCH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8064A2"/>
                </a:solidFill>
                <a:effectLst/>
                <a:uLnTx/>
                <a:uFillTx/>
                <a:latin typeface="Courier"/>
                <a:ea typeface="+mn-ea"/>
                <a:cs typeface="Courier"/>
              </a:rPr>
              <a: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SENT</a:t>
            </a:r>
            <a:r>
              <a:rPr kumimoji="0" lang="en-US" sz="1600" b="0" i="0" u="none" strike="noStrike" kern="1200" cap="none" spc="0" normalizeH="0" baseline="0" noProof="0" dirty="0">
                <a:ln>
                  <a:noFill/>
                </a:ln>
                <a:solidFill>
                  <a:srgbClr val="8064A2"/>
                </a:solidFill>
                <a:effectLst/>
                <a:uLnTx/>
                <a:uFillTx/>
                <a:latin typeface="Courier"/>
                <a:ea typeface="+mn-ea"/>
                <a:cs typeface="Courier"/>
              </a:rPr>
              <a:t>]-&gt;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email</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8064A2"/>
                </a:solidFill>
                <a:effectLst/>
                <a:uLnTx/>
                <a:uFillTx/>
                <a:latin typeface="Courier"/>
                <a:ea typeface="+mn-ea"/>
                <a:cs typeface="Courier"/>
              </a:rPr>
              <a: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CC</a:t>
            </a:r>
            <a:r>
              <a:rPr kumimoji="0" lang="en-US" sz="1600" b="0" i="0" u="none" strike="noStrike" kern="1200" cap="none" spc="0" normalizeH="0" baseline="0" noProof="0" dirty="0">
                <a:ln>
                  <a:noFill/>
                </a:ln>
                <a:solidFill>
                  <a:srgbClr val="8064A2"/>
                </a:solidFill>
                <a:effectLst/>
                <a:uLnTx/>
                <a:uFillTx/>
                <a:latin typeface="Courier"/>
                <a:ea typeface="+mn-ea"/>
                <a:cs typeface="Courier"/>
              </a:rPr>
              <a:t>]-&gt;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alias</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C0504D"/>
                </a:solidFill>
                <a:effectLst/>
                <a:uLnTx/>
                <a:uFillTx/>
                <a:latin typeface="Courier"/>
                <a:ea typeface="+mn-ea"/>
                <a:cs typeface="Courier"/>
              </a:rPr>
              <a:t>alias</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8064A2"/>
                </a:solidFill>
                <a:effectLst/>
                <a:uLnTx/>
                <a:uFillTx/>
                <a:latin typeface="Courier"/>
                <a:ea typeface="+mn-ea"/>
                <a:cs typeface="Courier"/>
              </a:rPr>
              <a: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ALIAS_OF</a:t>
            </a:r>
            <a:r>
              <a:rPr kumimoji="0" lang="en-US" sz="1600" b="0" i="0" u="none" strike="noStrike" kern="1200" cap="none" spc="0" normalizeH="0" baseline="0" noProof="0" dirty="0">
                <a:ln>
                  <a:noFill/>
                </a:ln>
                <a:solidFill>
                  <a:srgbClr val="8064A2"/>
                </a:solidFill>
                <a:effectLst/>
                <a:uLnTx/>
                <a:uFillTx/>
                <a:latin typeface="Courier"/>
                <a:ea typeface="+mn-ea"/>
                <a:cs typeface="Courier"/>
              </a:rPr>
              <a:t>]-&gt;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RETURN </a:t>
            </a:r>
            <a:r>
              <a:rPr kumimoji="0" lang="en-US" sz="1600" b="0" i="0" u="none" strike="noStrike" kern="1200" cap="none" spc="0" normalizeH="0" baseline="0" noProof="0" dirty="0">
                <a:ln>
                  <a:noFill/>
                </a:ln>
                <a:solidFill>
                  <a:srgbClr val="C0504D"/>
                </a:solidFill>
                <a:effectLst/>
                <a:uLnTx/>
                <a:uFillTx/>
                <a:latin typeface="Courier"/>
                <a:ea typeface="+mn-ea"/>
                <a:cs typeface="Courier"/>
              </a:rPr>
              <a:t>email</a:t>
            </a:r>
            <a:endPar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endParaRPr>
          </a:p>
        </p:txBody>
      </p:sp>
      <p:sp>
        <p:nvSpPr>
          <p:cNvPr id="8" name="Right Arrow 7"/>
          <p:cNvSpPr/>
          <p:nvPr/>
        </p:nvSpPr>
        <p:spPr>
          <a:xfrm rot="16200000">
            <a:off x="1809266" y="2449820"/>
            <a:ext cx="372533" cy="321734"/>
          </a:xfrm>
          <a:prstGeom prst="rightArrow">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Light"/>
              <a:ea typeface="+mn-ea"/>
              <a:cs typeface="Helvetica Light"/>
            </a:endParaRPr>
          </a:p>
        </p:txBody>
      </p:sp>
      <p:graphicFrame>
        <p:nvGraphicFramePr>
          <p:cNvPr id="11" name="Table 10"/>
          <p:cNvGraphicFramePr>
            <a:graphicFrameLocks noGrp="1"/>
          </p:cNvGraphicFramePr>
          <p:nvPr>
            <p:extLst/>
          </p:nvPr>
        </p:nvGraphicFramePr>
        <p:xfrm>
          <a:off x="886513" y="1405003"/>
          <a:ext cx="2370668" cy="902246"/>
        </p:xfrm>
        <a:graphic>
          <a:graphicData uri="http://schemas.openxmlformats.org/drawingml/2006/table">
            <a:tbl>
              <a:tblPr firstRow="1" bandRow="1">
                <a:tableStyleId>{69012ECD-51FC-41F1-AA8D-1B2483CD663E}</a:tableStyleId>
              </a:tblPr>
              <a:tblGrid>
                <a:gridCol w="2370668">
                  <a:extLst>
                    <a:ext uri="{9D8B030D-6E8A-4147-A177-3AD203B41FA5}">
                      <a16:colId xmlns:a16="http://schemas.microsoft.com/office/drawing/2014/main" val="20000"/>
                    </a:ext>
                  </a:extLst>
                </a:gridCol>
              </a:tblGrid>
              <a:tr h="451123">
                <a:tc>
                  <a:txBody>
                    <a:bodyPr/>
                    <a:lstStyle/>
                    <a:p>
                      <a:pPr algn="ctr"/>
                      <a:r>
                        <a:rPr lang="en-US" sz="1600" dirty="0">
                          <a:solidFill>
                            <a:schemeClr val="bg2"/>
                          </a:solidFill>
                        </a:rPr>
                        <a:t>email</a:t>
                      </a:r>
                    </a:p>
                  </a:txBody>
                  <a:tcPr/>
                </a:tc>
                <a:extLst>
                  <a:ext uri="{0D108BD9-81ED-4DB2-BD59-A6C34878D82A}">
                    <a16:rowId xmlns:a16="http://schemas.microsoft.com/office/drawing/2014/main" val="10000"/>
                  </a:ext>
                </a:extLst>
              </a:tr>
              <a:tr h="451123">
                <a:tc>
                  <a:txBody>
                    <a:bodyPr/>
                    <a:lstStyle/>
                    <a:p>
                      <a:pPr algn="ctr"/>
                      <a:r>
                        <a:rPr lang="en-US" sz="1600" dirty="0">
                          <a:solidFill>
                            <a:schemeClr val="bg2"/>
                          </a:solidFill>
                        </a:rPr>
                        <a:t>Node{id:"1",content:"..."}</a:t>
                      </a:r>
                    </a:p>
                  </a:txBody>
                  <a:tcPr/>
                </a:tc>
                <a:extLst>
                  <a:ext uri="{0D108BD9-81ED-4DB2-BD59-A6C34878D82A}">
                    <a16:rowId xmlns:a16="http://schemas.microsoft.com/office/drawing/2014/main" val="10001"/>
                  </a:ext>
                </a:extLst>
              </a:tr>
            </a:tbl>
          </a:graphicData>
        </a:graphic>
      </p:graphicFrame>
      <p:sp>
        <p:nvSpPr>
          <p:cNvPr id="6" name="Oval 5"/>
          <p:cNvSpPr/>
          <p:nvPr/>
        </p:nvSpPr>
        <p:spPr>
          <a:xfrm>
            <a:off x="5584340" y="4126955"/>
            <a:ext cx="1001180" cy="1001180"/>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0" name="Oval 9"/>
          <p:cNvSpPr/>
          <p:nvPr/>
        </p:nvSpPr>
        <p:spPr>
          <a:xfrm>
            <a:off x="5736740" y="3678220"/>
            <a:ext cx="406396" cy="355601"/>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2" name="Oval 11"/>
          <p:cNvSpPr/>
          <p:nvPr/>
        </p:nvSpPr>
        <p:spPr>
          <a:xfrm>
            <a:off x="5482740" y="977355"/>
            <a:ext cx="1001180" cy="1001180"/>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3" name="Oval 12"/>
          <p:cNvSpPr/>
          <p:nvPr/>
        </p:nvSpPr>
        <p:spPr>
          <a:xfrm>
            <a:off x="8179332" y="2467587"/>
            <a:ext cx="1001180" cy="1001180"/>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4" name="Oval 13"/>
          <p:cNvSpPr/>
          <p:nvPr/>
        </p:nvSpPr>
        <p:spPr>
          <a:xfrm>
            <a:off x="7184541" y="1961601"/>
            <a:ext cx="406396" cy="355601"/>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5" name="Oval 14"/>
          <p:cNvSpPr/>
          <p:nvPr/>
        </p:nvSpPr>
        <p:spPr>
          <a:xfrm rot="19366306">
            <a:off x="7150674" y="3322619"/>
            <a:ext cx="677330" cy="355601"/>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6" name="CaixaDeTexto 15">
            <a:extLst>
              <a:ext uri="{FF2B5EF4-FFF2-40B4-BE49-F238E27FC236}">
                <a16:creationId xmlns:a16="http://schemas.microsoft.com/office/drawing/2014/main" id="{923BCA7F-D630-4817-B56E-577778DAAA39}"/>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425719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P spid="10" grpId="0" animBg="1"/>
      <p:bldP spid="12" grpId="0" animBg="1"/>
      <p:bldP spid="13" grpId="0" animBg="1"/>
      <p:bldP spid="14"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4126" y="223690"/>
            <a:ext cx="4495503" cy="664121"/>
          </a:xfrm>
          <a:prstGeom prst="rect">
            <a:avLst/>
          </a:prstGeom>
        </p:spPr>
        <p:txBody>
          <a:bodyPr/>
          <a:lstStyle/>
          <a:p>
            <a:pPr algn="l"/>
            <a:r>
              <a:rPr lang="en-US" sz="2400" b="0" dirty="0"/>
              <a:t>Neo4J - Cypher – </a:t>
            </a:r>
            <a:r>
              <a:rPr lang="en-US" sz="2400" b="0" dirty="0" err="1"/>
              <a:t>Caminho</a:t>
            </a:r>
            <a:endParaRPr lang="en-US" sz="2400" b="0" dirty="0"/>
          </a:p>
        </p:txBody>
      </p:sp>
      <p:pic>
        <p:nvPicPr>
          <p:cNvPr id="7" name="Picture 6"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878" y="603815"/>
            <a:ext cx="4101786" cy="4001041"/>
          </a:xfrm>
          <a:prstGeom prst="rect">
            <a:avLst/>
          </a:prstGeom>
        </p:spPr>
      </p:pic>
      <p:sp>
        <p:nvSpPr>
          <p:cNvPr id="8" name="Rectangle 7"/>
          <p:cNvSpPr/>
          <p:nvPr/>
        </p:nvSpPr>
        <p:spPr>
          <a:xfrm>
            <a:off x="1115616" y="4740337"/>
            <a:ext cx="7374468" cy="1077218"/>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MATCH </a:t>
            </a:r>
            <a:r>
              <a:rPr kumimoji="0" lang="en-US" sz="1600" b="0" i="0" u="none" strike="noStrike" kern="1200" cap="none" spc="0" normalizeH="0" baseline="0" noProof="0" dirty="0">
                <a:ln>
                  <a:noFill/>
                </a:ln>
                <a:solidFill>
                  <a:srgbClr val="C0504D"/>
                </a:solidFill>
                <a:effectLst/>
                <a:uLnTx/>
                <a:uFillTx/>
                <a:latin typeface="Courier"/>
                <a:ea typeface="+mn-ea"/>
                <a:cs typeface="Courier"/>
              </a:rPr>
              <a:t>p </a:t>
            </a:r>
            <a:r>
              <a:rPr kumimoji="0" lang="en-US" sz="1600" b="0" i="0" u="none" strike="noStrike" kern="1200" cap="none" spc="0" normalizeH="0" baseline="0" noProof="0" dirty="0">
                <a:ln>
                  <a:noFill/>
                </a:ln>
                <a:solidFill>
                  <a:srgbClr val="4BACC6"/>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 </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email</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Email</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rPr>
              <a:t>id</a:t>
            </a:r>
            <a:r>
              <a:rPr kumimoji="0" lang="en-US" sz="1600" b="0" i="0" u="none" strike="noStrike" kern="1200" cap="none" spc="0" normalizeH="0" baseline="0" noProof="0" dirty="0">
                <a:ln>
                  <a:noFill/>
                </a:ln>
                <a:solidFill>
                  <a:prstClr val="black"/>
                </a:solidFill>
                <a:effectLst/>
                <a:uLnTx/>
                <a:uFillTx/>
                <a:latin typeface="Courier"/>
                <a:ea typeface="+mn-ea"/>
                <a:cs typeface="Courier"/>
              </a:rPr>
              <a:t>:'6'})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8064A2"/>
                </a:solidFill>
                <a:effectLst/>
                <a:uLnTx/>
                <a:uFillTx/>
                <a:latin typeface="Courier"/>
                <a:ea typeface="+mn-ea"/>
                <a:cs typeface="Courier"/>
              </a:rPr>
              <a:t>&lt;-[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REPLY_TO</a:t>
            </a:r>
            <a:r>
              <a:rPr kumimoji="0" lang="en-US" sz="1600" b="0" i="0" u="none" strike="noStrike" kern="1200" cap="none" spc="0" normalizeH="0" baseline="0" noProof="0" dirty="0">
                <a:ln>
                  <a:noFill/>
                </a:ln>
                <a:solidFill>
                  <a:prstClr val="black"/>
                </a:solidFill>
                <a:effectLst/>
                <a:uLnTx/>
                <a:uFillTx/>
                <a:latin typeface="Courier"/>
                <a:ea typeface="+mn-ea"/>
                <a:cs typeface="Courier"/>
              </a:rPr>
              <a:t>*1..4</a:t>
            </a:r>
            <a:r>
              <a:rPr kumimoji="0" lang="en-US" sz="1600" b="0" i="0" u="none" strike="noStrike" kern="1200" cap="none" spc="0" normalizeH="0" baseline="0" noProof="0" dirty="0">
                <a:ln>
                  <a:noFill/>
                </a:ln>
                <a:solidFill>
                  <a:srgbClr val="8064A2"/>
                </a:solidFill>
                <a:effectLst/>
                <a:uLnTx/>
                <a:uFillTx/>
                <a:latin typeface="Courier"/>
                <a:ea typeface="+mn-ea"/>
                <a:cs typeface="Courier"/>
              </a:rPr>
              <a: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Reply</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8064A2"/>
                </a:solidFill>
                <a:effectLst/>
                <a:uLnTx/>
                <a:uFillTx/>
                <a:latin typeface="Courier"/>
                <a:ea typeface="+mn-ea"/>
                <a:cs typeface="Courier"/>
              </a:rPr>
              <a:t>&lt;-[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SENT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replier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RETURN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replier</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a:ln>
                  <a:noFill/>
                </a:ln>
                <a:solidFill>
                  <a:prstClr val="black"/>
                </a:solidFill>
                <a:effectLst/>
                <a:uLnTx/>
                <a:uFillTx/>
                <a:latin typeface="Courier"/>
                <a:ea typeface="+mn-ea"/>
                <a:cs typeface="Courier"/>
              </a:rPr>
              <a:t> AS replier, length(</a:t>
            </a:r>
            <a:r>
              <a:rPr kumimoji="0" lang="en-US" sz="1600" b="0" i="0" u="none" strike="noStrike" kern="1200" cap="none" spc="0" normalizeH="0" baseline="0" noProof="0" dirty="0">
                <a:ln>
                  <a:noFill/>
                </a:ln>
                <a:solidFill>
                  <a:srgbClr val="C0504D"/>
                </a:solidFill>
                <a:effectLst/>
                <a:uLnTx/>
                <a:uFillTx/>
                <a:latin typeface="Courier"/>
                <a:ea typeface="+mn-ea"/>
                <a:cs typeface="Courier"/>
              </a:rPr>
              <a:t>p</a:t>
            </a:r>
            <a:r>
              <a:rPr kumimoji="0" lang="en-US" sz="1600" b="0" i="0" u="none" strike="noStrike" kern="1200" cap="none" spc="0" normalizeH="0" baseline="0" noProof="0" dirty="0">
                <a:ln>
                  <a:noFill/>
                </a:ln>
                <a:solidFill>
                  <a:prstClr val="black"/>
                </a:solidFill>
                <a:effectLst/>
                <a:uLnTx/>
                <a:uFillTx/>
                <a:latin typeface="Courier"/>
                <a:ea typeface="+mn-ea"/>
                <a:cs typeface="Courier"/>
              </a:rPr>
              <a:t>) - 1 AS depth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ORDER BY depth</a:t>
            </a:r>
            <a:endPar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endParaRPr>
          </a:p>
        </p:txBody>
      </p:sp>
      <p:sp>
        <p:nvSpPr>
          <p:cNvPr id="9" name="Right Arrow 8"/>
          <p:cNvSpPr/>
          <p:nvPr/>
        </p:nvSpPr>
        <p:spPr>
          <a:xfrm rot="16200000">
            <a:off x="2541400" y="3639934"/>
            <a:ext cx="955569" cy="494769"/>
          </a:xfrm>
          <a:prstGeom prst="rightArrow">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Light"/>
              <a:ea typeface="+mn-ea"/>
              <a:cs typeface="Helvetica Light"/>
            </a:endParaRPr>
          </a:p>
        </p:txBody>
      </p:sp>
      <p:graphicFrame>
        <p:nvGraphicFramePr>
          <p:cNvPr id="10" name="Table 9"/>
          <p:cNvGraphicFramePr>
            <a:graphicFrameLocks noGrp="1"/>
          </p:cNvGraphicFramePr>
          <p:nvPr>
            <p:extLst/>
          </p:nvPr>
        </p:nvGraphicFramePr>
        <p:xfrm>
          <a:off x="1614080" y="1409134"/>
          <a:ext cx="2582334" cy="1747520"/>
        </p:xfrm>
        <a:graphic>
          <a:graphicData uri="http://schemas.openxmlformats.org/drawingml/2006/table">
            <a:tbl>
              <a:tblPr firstRow="1" bandRow="1">
                <a:tableStyleId>{69012ECD-51FC-41F1-AA8D-1B2483CD663E}</a:tableStyleId>
              </a:tblPr>
              <a:tblGrid>
                <a:gridCol w="1291167">
                  <a:extLst>
                    <a:ext uri="{9D8B030D-6E8A-4147-A177-3AD203B41FA5}">
                      <a16:colId xmlns:a16="http://schemas.microsoft.com/office/drawing/2014/main" val="20000"/>
                    </a:ext>
                  </a:extLst>
                </a:gridCol>
                <a:gridCol w="1291167">
                  <a:extLst>
                    <a:ext uri="{9D8B030D-6E8A-4147-A177-3AD203B41FA5}">
                      <a16:colId xmlns:a16="http://schemas.microsoft.com/office/drawing/2014/main" val="20001"/>
                    </a:ext>
                  </a:extLst>
                </a:gridCol>
              </a:tblGrid>
              <a:tr h="370840">
                <a:tc>
                  <a:txBody>
                    <a:bodyPr/>
                    <a:lstStyle/>
                    <a:p>
                      <a:pPr algn="ctr"/>
                      <a:r>
                        <a:rPr lang="en-US" sz="1600" dirty="0">
                          <a:solidFill>
                            <a:schemeClr val="bg2"/>
                          </a:solidFill>
                        </a:rPr>
                        <a:t>replier</a:t>
                      </a:r>
                    </a:p>
                  </a:txBody>
                  <a:tcPr/>
                </a:tc>
                <a:tc>
                  <a:txBody>
                    <a:bodyPr/>
                    <a:lstStyle/>
                    <a:p>
                      <a:pPr algn="ctr"/>
                      <a:r>
                        <a:rPr lang="en-US" sz="1600" dirty="0">
                          <a:solidFill>
                            <a:schemeClr val="bg2"/>
                          </a:solidFill>
                        </a:rPr>
                        <a:t>depth</a:t>
                      </a:r>
                    </a:p>
                  </a:txBody>
                  <a:tcPr/>
                </a:tc>
                <a:extLst>
                  <a:ext uri="{0D108BD9-81ED-4DB2-BD59-A6C34878D82A}">
                    <a16:rowId xmlns:a16="http://schemas.microsoft.com/office/drawing/2014/main" val="10000"/>
                  </a:ext>
                </a:extLst>
              </a:tr>
              <a:tr h="370840">
                <a:tc>
                  <a:txBody>
                    <a:bodyPr/>
                    <a:lstStyle/>
                    <a:p>
                      <a:pPr algn="ctr"/>
                      <a:r>
                        <a:rPr lang="en-US" sz="1600" dirty="0" err="1">
                          <a:solidFill>
                            <a:schemeClr val="bg2"/>
                          </a:solidFill>
                        </a:rPr>
                        <a:t>Davina</a:t>
                      </a:r>
                      <a:endParaRPr lang="en-US" sz="1600" dirty="0">
                        <a:solidFill>
                          <a:schemeClr val="bg2"/>
                        </a:solidFill>
                      </a:endParaRPr>
                    </a:p>
                  </a:txBody>
                  <a:tcPr/>
                </a:tc>
                <a:tc>
                  <a:txBody>
                    <a:bodyPr/>
                    <a:lstStyle/>
                    <a:p>
                      <a:pPr algn="ctr"/>
                      <a:r>
                        <a:rPr lang="en-US" sz="1600" dirty="0">
                          <a:solidFill>
                            <a:schemeClr val="bg2"/>
                          </a:solidFill>
                        </a:rPr>
                        <a:t>1</a:t>
                      </a:r>
                    </a:p>
                  </a:txBody>
                  <a:tcPr/>
                </a:tc>
                <a:extLst>
                  <a:ext uri="{0D108BD9-81ED-4DB2-BD59-A6C34878D82A}">
                    <a16:rowId xmlns:a16="http://schemas.microsoft.com/office/drawing/2014/main" val="10001"/>
                  </a:ext>
                </a:extLst>
              </a:tr>
              <a:tr h="0">
                <a:tc>
                  <a:txBody>
                    <a:bodyPr/>
                    <a:lstStyle/>
                    <a:p>
                      <a:pPr algn="ctr"/>
                      <a:r>
                        <a:rPr lang="en-US" sz="1600" dirty="0">
                          <a:solidFill>
                            <a:schemeClr val="bg2"/>
                          </a:solidFill>
                        </a:rPr>
                        <a:t>Bob</a:t>
                      </a:r>
                    </a:p>
                  </a:txBody>
                  <a:tcPr/>
                </a:tc>
                <a:tc>
                  <a:txBody>
                    <a:bodyPr/>
                    <a:lstStyle/>
                    <a:p>
                      <a:pPr algn="ctr"/>
                      <a:r>
                        <a:rPr lang="en-US" sz="1600" dirty="0">
                          <a:solidFill>
                            <a:schemeClr val="bg2"/>
                          </a:solidFill>
                        </a:rPr>
                        <a:t>1</a:t>
                      </a:r>
                    </a:p>
                  </a:txBody>
                  <a:tcPr/>
                </a:tc>
                <a:extLst>
                  <a:ext uri="{0D108BD9-81ED-4DB2-BD59-A6C34878D82A}">
                    <a16:rowId xmlns:a16="http://schemas.microsoft.com/office/drawing/2014/main" val="10002"/>
                  </a:ext>
                </a:extLst>
              </a:tr>
              <a:tr h="0">
                <a:tc>
                  <a:txBody>
                    <a:bodyPr/>
                    <a:lstStyle/>
                    <a:p>
                      <a:pPr algn="ctr"/>
                      <a:r>
                        <a:rPr lang="en-US" sz="1600" dirty="0">
                          <a:solidFill>
                            <a:schemeClr val="bg2"/>
                          </a:solidFill>
                        </a:rPr>
                        <a:t>Charlie</a:t>
                      </a:r>
                    </a:p>
                  </a:txBody>
                  <a:tcPr/>
                </a:tc>
                <a:tc>
                  <a:txBody>
                    <a:bodyPr/>
                    <a:lstStyle/>
                    <a:p>
                      <a:pPr algn="ctr"/>
                      <a:r>
                        <a:rPr lang="en-US" sz="1600" dirty="0">
                          <a:solidFill>
                            <a:schemeClr val="bg2"/>
                          </a:solidFill>
                        </a:rPr>
                        <a:t>2</a:t>
                      </a:r>
                    </a:p>
                  </a:txBody>
                  <a:tcPr/>
                </a:tc>
                <a:extLst>
                  <a:ext uri="{0D108BD9-81ED-4DB2-BD59-A6C34878D82A}">
                    <a16:rowId xmlns:a16="http://schemas.microsoft.com/office/drawing/2014/main" val="10003"/>
                  </a:ext>
                </a:extLst>
              </a:tr>
              <a:tr h="0">
                <a:tc>
                  <a:txBody>
                    <a:bodyPr/>
                    <a:lstStyle/>
                    <a:p>
                      <a:pPr algn="ctr"/>
                      <a:r>
                        <a:rPr lang="en-US" sz="1600" dirty="0">
                          <a:solidFill>
                            <a:schemeClr val="bg2"/>
                          </a:solidFill>
                        </a:rPr>
                        <a:t>Bob</a:t>
                      </a:r>
                    </a:p>
                  </a:txBody>
                  <a:tcPr/>
                </a:tc>
                <a:tc>
                  <a:txBody>
                    <a:bodyPr/>
                    <a:lstStyle/>
                    <a:p>
                      <a:pPr algn="ctr"/>
                      <a:r>
                        <a:rPr lang="en-US" sz="1600" dirty="0">
                          <a:solidFill>
                            <a:schemeClr val="bg2"/>
                          </a:solidFill>
                        </a:rPr>
                        <a:t>3</a:t>
                      </a: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2644126" y="640574"/>
            <a:ext cx="3361347"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mn-ea"/>
                <a:cs typeface="Helvetica Light"/>
              </a:rPr>
              <a:t>Path assignment</a:t>
            </a:r>
          </a:p>
        </p:txBody>
      </p:sp>
      <p:sp>
        <p:nvSpPr>
          <p:cNvPr id="11" name="CaixaDeTexto 10">
            <a:extLst>
              <a:ext uri="{FF2B5EF4-FFF2-40B4-BE49-F238E27FC236}">
                <a16:creationId xmlns:a16="http://schemas.microsoft.com/office/drawing/2014/main" id="{E057312C-CDE3-499A-989C-D0DFB4DB09E0}"/>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391125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395685" y="5095848"/>
            <a:ext cx="2496795" cy="369332"/>
          </a:xfrm>
          <a:prstGeom prst="rect">
            <a:avLst/>
          </a:prstGeom>
          <a:noFill/>
        </p:spPr>
        <p:txBody>
          <a:bodyPr wrap="square" rtlCol="0">
            <a:spAutoFit/>
          </a:bodyPr>
          <a:lstStyle/>
          <a:p>
            <a:r>
              <a:rPr lang="pt-BR" i="0" dirty="0">
                <a:solidFill>
                  <a:schemeClr val="bg2"/>
                </a:solidFill>
              </a:rPr>
              <a:t>Fundamentos Técnicos</a:t>
            </a:r>
          </a:p>
        </p:txBody>
      </p:sp>
    </p:spTree>
    <p:extLst>
      <p:ext uri="{BB962C8B-B14F-4D97-AF65-F5344CB8AC3E}">
        <p14:creationId xmlns:p14="http://schemas.microsoft.com/office/powerpoint/2010/main" val="390805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grpSp>
        <p:nvGrpSpPr>
          <p:cNvPr id="6" name="Group 3">
            <a:extLst>
              <a:ext uri="{FF2B5EF4-FFF2-40B4-BE49-F238E27FC236}">
                <a16:creationId xmlns:a16="http://schemas.microsoft.com/office/drawing/2014/main" id="{920B23BE-6D44-462C-8AA2-90E9EBA4D79B}"/>
              </a:ext>
            </a:extLst>
          </p:cNvPr>
          <p:cNvGrpSpPr/>
          <p:nvPr/>
        </p:nvGrpSpPr>
        <p:grpSpPr>
          <a:xfrm>
            <a:off x="6506916" y="2630307"/>
            <a:ext cx="1867626" cy="1597385"/>
            <a:chOff x="940059" y="3284984"/>
            <a:chExt cx="3836191" cy="3168352"/>
          </a:xfrm>
        </p:grpSpPr>
        <p:pic>
          <p:nvPicPr>
            <p:cNvPr id="7" name="Picture 2">
              <a:extLst>
                <a:ext uri="{FF2B5EF4-FFF2-40B4-BE49-F238E27FC236}">
                  <a16:creationId xmlns:a16="http://schemas.microsoft.com/office/drawing/2014/main" id="{96D7ECA1-BC2F-452A-A2B4-A38539E7F52B}"/>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26B7D518-5D8D-46DB-A43A-167E92E4F0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Neo4j, sua história</a:t>
            </a:r>
          </a:p>
        </p:txBody>
      </p:sp>
    </p:spTree>
    <p:extLst>
      <p:ext uri="{BB962C8B-B14F-4D97-AF65-F5344CB8AC3E}">
        <p14:creationId xmlns:p14="http://schemas.microsoft.com/office/powerpoint/2010/main" val="4125301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308851" y="895675"/>
            <a:ext cx="5067300" cy="4095750"/>
          </a:xfrm>
          <a:prstGeom prst="rect">
            <a:avLst/>
          </a:prstGeom>
        </p:spPr>
      </p:pic>
      <p:pic>
        <p:nvPicPr>
          <p:cNvPr id="7" name="Imagem 6"/>
          <p:cNvPicPr>
            <a:picLocks noChangeAspect="1"/>
          </p:cNvPicPr>
          <p:nvPr/>
        </p:nvPicPr>
        <p:blipFill>
          <a:blip r:embed="rId3"/>
          <a:stretch>
            <a:fillRect/>
          </a:stretch>
        </p:blipFill>
        <p:spPr>
          <a:xfrm>
            <a:off x="5581968" y="895675"/>
            <a:ext cx="2876550" cy="2181225"/>
          </a:xfrm>
          <a:prstGeom prst="rect">
            <a:avLst/>
          </a:prstGeom>
        </p:spPr>
      </p:pic>
      <p:sp>
        <p:nvSpPr>
          <p:cNvPr id="10" name="CaixaDeTexto 9"/>
          <p:cNvSpPr txBox="1"/>
          <p:nvPr/>
        </p:nvSpPr>
        <p:spPr>
          <a:xfrm>
            <a:off x="5677640" y="3446431"/>
            <a:ext cx="31623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Circuitos Hamiltonianos </a:t>
            </a:r>
          </a:p>
        </p:txBody>
      </p:sp>
      <p:sp>
        <p:nvSpPr>
          <p:cNvPr id="2" name="Retângulo 1"/>
          <p:cNvSpPr/>
          <p:nvPr/>
        </p:nvSpPr>
        <p:spPr>
          <a:xfrm>
            <a:off x="1547664" y="5092992"/>
            <a:ext cx="7128792" cy="338554"/>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http://www3.cs.stonybrook.edu/~algorith/major_section/1.4.shtml</a:t>
            </a:r>
          </a:p>
        </p:txBody>
      </p:sp>
      <p:sp>
        <p:nvSpPr>
          <p:cNvPr id="8" name="CaixaDeTexto 7">
            <a:extLst>
              <a:ext uri="{FF2B5EF4-FFF2-40B4-BE49-F238E27FC236}">
                <a16:creationId xmlns:a16="http://schemas.microsoft.com/office/drawing/2014/main" id="{1198319A-475A-4502-9142-A8F5FB1AB79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750749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B1FC9F66-48B5-4918-953C-CF742725B795}"/>
              </a:ext>
            </a:extLst>
          </p:cNvPr>
          <p:cNvSpPr txBox="1"/>
          <p:nvPr/>
        </p:nvSpPr>
        <p:spPr>
          <a:xfrm>
            <a:off x="421426" y="980728"/>
            <a:ext cx="8301148" cy="6370975"/>
          </a:xfrm>
          <a:prstGeom prst="rect">
            <a:avLst/>
          </a:prstGeom>
        </p:spPr>
        <p:txBody>
          <a:bodyPr wrap="square">
            <a:spAutoFit/>
          </a:bodyPr>
          <a:lstStyle>
            <a:defPPr>
              <a:defRPr lang="pt-BR"/>
            </a:defPPr>
            <a:lvl1pPr marL="0" marR="0" lvl="0" indent="0" defTabSz="914400" eaLnBrk="1" fontAlgn="auto" latinLnBrk="0" hangingPunct="1">
              <a:lnSpc>
                <a:spcPct val="150000"/>
              </a:lnSpc>
              <a:spcBef>
                <a:spcPts val="0"/>
              </a:spcBef>
              <a:spcAft>
                <a:spcPts val="0"/>
              </a:spcAft>
              <a:buClrTx/>
              <a:buSzTx/>
              <a:buFontTx/>
              <a:buNone/>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1pPr>
            <a:lvl3pPr marL="742950" marR="0" lvl="2" indent="-285750" defTabSz="914400" eaLnBrk="1" fontAlgn="auto" latinLnBrk="0" hangingPunct="1">
              <a:lnSpc>
                <a:spcPct val="150000"/>
              </a:lnSpc>
              <a:spcBef>
                <a:spcPts val="0"/>
              </a:spcBef>
              <a:spcAft>
                <a:spcPts val="0"/>
              </a:spcAft>
              <a:buClrTx/>
              <a:buSzTx/>
              <a:buFont typeface="Wingdings" panose="05000000000000000000" pitchFamily="2" charset="2"/>
              <a:buChar char="§"/>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3p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Caminho mais curto: </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operação calcula o caminho mais curto entre dois nós, à distância máxima de 15 relacionamentos. Podem ser definidos uma única ligação o nó inicial, o relacionamento de ligação e o nó final.</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Pode ser marcado um caminho como opcional.</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err="1">
                <a:ln>
                  <a:noFill/>
                </a:ln>
                <a:solidFill>
                  <a:schemeClr val="bg2"/>
                </a:solidFill>
                <a:effectLst/>
                <a:uLnTx/>
                <a:uFillTx/>
                <a:latin typeface="Calibri"/>
                <a:ea typeface="+mn-ea"/>
                <a:cs typeface="Arial" charset="0"/>
              </a:rPr>
              <a:t>shortestPath</a:t>
            </a: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Método </a:t>
            </a:r>
            <a:r>
              <a:rPr kumimoji="0" lang="pt-BR" sz="2000" b="0" i="0" u="none" strike="noStrike" kern="1200" cap="none" spc="0" normalizeH="0" baseline="0" noProof="0" dirty="0" err="1">
                <a:ln>
                  <a:noFill/>
                </a:ln>
                <a:solidFill>
                  <a:schemeClr val="bg2"/>
                </a:solidFill>
                <a:effectLst/>
                <a:uLnTx/>
                <a:uFillTx/>
                <a:latin typeface="Calibri"/>
                <a:ea typeface="+mn-ea"/>
                <a:cs typeface="Arial" charset="0"/>
              </a:rPr>
              <a:t>Dijkstra</a:t>
            </a: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 – menor custo entre dois nós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 name="CaixaDeTexto 4">
            <a:extLst>
              <a:ext uri="{FF2B5EF4-FFF2-40B4-BE49-F238E27FC236}">
                <a16:creationId xmlns:a16="http://schemas.microsoft.com/office/drawing/2014/main" id="{37DE3BF2-6C60-41A7-B51E-3A17EC8FE7F8}"/>
              </a:ext>
            </a:extLst>
          </p:cNvPr>
          <p:cNvSpPr txBox="1"/>
          <p:nvPr/>
        </p:nvSpPr>
        <p:spPr>
          <a:xfrm>
            <a:off x="251520" y="116632"/>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408590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3131840" y="-149326"/>
            <a:ext cx="5814166"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016211F5-BEBC-4E1E-A59E-205E3F1A18E4}"/>
              </a:ext>
            </a:extLst>
          </p:cNvPr>
          <p:cNvPicPr>
            <a:picLocks noChangeAspect="1"/>
          </p:cNvPicPr>
          <p:nvPr/>
        </p:nvPicPr>
        <p:blipFill>
          <a:blip r:embed="rId2"/>
          <a:stretch>
            <a:fillRect/>
          </a:stretch>
        </p:blipFill>
        <p:spPr>
          <a:xfrm>
            <a:off x="2771800" y="836712"/>
            <a:ext cx="6174206" cy="5005060"/>
          </a:xfrm>
          <a:prstGeom prst="rect">
            <a:avLst/>
          </a:prstGeom>
        </p:spPr>
      </p:pic>
    </p:spTree>
    <p:extLst>
      <p:ext uri="{BB962C8B-B14F-4D97-AF65-F5344CB8AC3E}">
        <p14:creationId xmlns:p14="http://schemas.microsoft.com/office/powerpoint/2010/main" val="2988183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3635896" y="-283146"/>
            <a:ext cx="5132399"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2" name="Imagem 1">
            <a:extLst>
              <a:ext uri="{FF2B5EF4-FFF2-40B4-BE49-F238E27FC236}">
                <a16:creationId xmlns:a16="http://schemas.microsoft.com/office/drawing/2014/main" id="{3ACF19A8-2D0E-42E6-A735-1F4D89BCE34E}"/>
              </a:ext>
            </a:extLst>
          </p:cNvPr>
          <p:cNvPicPr>
            <a:picLocks noChangeAspect="1"/>
          </p:cNvPicPr>
          <p:nvPr/>
        </p:nvPicPr>
        <p:blipFill>
          <a:blip r:embed="rId2"/>
          <a:stretch>
            <a:fillRect/>
          </a:stretch>
        </p:blipFill>
        <p:spPr>
          <a:xfrm>
            <a:off x="2195736" y="620688"/>
            <a:ext cx="6572559" cy="5192555"/>
          </a:xfrm>
          <a:prstGeom prst="rect">
            <a:avLst/>
          </a:prstGeom>
        </p:spPr>
      </p:pic>
    </p:spTree>
    <p:extLst>
      <p:ext uri="{BB962C8B-B14F-4D97-AF65-F5344CB8AC3E}">
        <p14:creationId xmlns:p14="http://schemas.microsoft.com/office/powerpoint/2010/main" val="3388810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987824" y="-236755"/>
            <a:ext cx="4608512"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3AD48F32-AE80-4ACB-B034-33742565C764}"/>
              </a:ext>
            </a:extLst>
          </p:cNvPr>
          <p:cNvPicPr>
            <a:picLocks noChangeAspect="1"/>
          </p:cNvPicPr>
          <p:nvPr/>
        </p:nvPicPr>
        <p:blipFill>
          <a:blip r:embed="rId2"/>
          <a:stretch>
            <a:fillRect/>
          </a:stretch>
        </p:blipFill>
        <p:spPr>
          <a:xfrm>
            <a:off x="1835696" y="764704"/>
            <a:ext cx="6562659" cy="5029327"/>
          </a:xfrm>
          <a:prstGeom prst="rect">
            <a:avLst/>
          </a:prstGeom>
        </p:spPr>
      </p:pic>
    </p:spTree>
    <p:extLst>
      <p:ext uri="{BB962C8B-B14F-4D97-AF65-F5344CB8AC3E}">
        <p14:creationId xmlns:p14="http://schemas.microsoft.com/office/powerpoint/2010/main" val="3239424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2" name="Imagem 1">
            <a:extLst>
              <a:ext uri="{FF2B5EF4-FFF2-40B4-BE49-F238E27FC236}">
                <a16:creationId xmlns:a16="http://schemas.microsoft.com/office/drawing/2014/main" id="{FEFC872F-B47F-419C-89FE-F581FE802F75}"/>
              </a:ext>
            </a:extLst>
          </p:cNvPr>
          <p:cNvPicPr>
            <a:picLocks noChangeAspect="1"/>
          </p:cNvPicPr>
          <p:nvPr/>
        </p:nvPicPr>
        <p:blipFill>
          <a:blip r:embed="rId2"/>
          <a:stretch>
            <a:fillRect/>
          </a:stretch>
        </p:blipFill>
        <p:spPr>
          <a:xfrm>
            <a:off x="2051720" y="732194"/>
            <a:ext cx="6763561" cy="5124088"/>
          </a:xfrm>
          <a:prstGeom prst="rect">
            <a:avLst/>
          </a:prstGeom>
        </p:spPr>
      </p:pic>
      <p:sp>
        <p:nvSpPr>
          <p:cNvPr id="5" name="Title 2">
            <a:extLst>
              <a:ext uri="{FF2B5EF4-FFF2-40B4-BE49-F238E27FC236}">
                <a16:creationId xmlns:a16="http://schemas.microsoft.com/office/drawing/2014/main" id="{A19C4C9A-421D-4C09-A43E-BA346D3F3D52}"/>
              </a:ext>
            </a:extLst>
          </p:cNvPr>
          <p:cNvSpPr txBox="1">
            <a:spLocks/>
          </p:cNvSpPr>
          <p:nvPr/>
        </p:nvSpPr>
        <p:spPr bwMode="auto">
          <a:xfrm>
            <a:off x="2987824" y="-236755"/>
            <a:ext cx="4608512"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2453642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483326" y="129200"/>
            <a:ext cx="6265138"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F07EA913-50A2-41B3-82F0-68BB3BBEA6A5}"/>
              </a:ext>
            </a:extLst>
          </p:cNvPr>
          <p:cNvPicPr>
            <a:picLocks noChangeAspect="1"/>
          </p:cNvPicPr>
          <p:nvPr/>
        </p:nvPicPr>
        <p:blipFill>
          <a:blip r:embed="rId2"/>
          <a:stretch>
            <a:fillRect/>
          </a:stretch>
        </p:blipFill>
        <p:spPr>
          <a:xfrm>
            <a:off x="2267744" y="1109398"/>
            <a:ext cx="5992519" cy="4639204"/>
          </a:xfrm>
          <a:prstGeom prst="rect">
            <a:avLst/>
          </a:prstGeom>
        </p:spPr>
      </p:pic>
    </p:spTree>
    <p:extLst>
      <p:ext uri="{BB962C8B-B14F-4D97-AF65-F5344CB8AC3E}">
        <p14:creationId xmlns:p14="http://schemas.microsoft.com/office/powerpoint/2010/main" val="31168854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3049488" y="16907"/>
            <a:ext cx="5770984"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2" name="Imagem 1">
            <a:extLst>
              <a:ext uri="{FF2B5EF4-FFF2-40B4-BE49-F238E27FC236}">
                <a16:creationId xmlns:a16="http://schemas.microsoft.com/office/drawing/2014/main" id="{B1A3A8F5-CAEF-4A31-B8ED-6B28132F410E}"/>
              </a:ext>
            </a:extLst>
          </p:cNvPr>
          <p:cNvPicPr>
            <a:picLocks noChangeAspect="1"/>
          </p:cNvPicPr>
          <p:nvPr/>
        </p:nvPicPr>
        <p:blipFill>
          <a:blip r:embed="rId2"/>
          <a:stretch>
            <a:fillRect/>
          </a:stretch>
        </p:blipFill>
        <p:spPr>
          <a:xfrm>
            <a:off x="1979712" y="910527"/>
            <a:ext cx="6527957" cy="4858013"/>
          </a:xfrm>
          <a:prstGeom prst="rect">
            <a:avLst/>
          </a:prstGeom>
        </p:spPr>
      </p:pic>
    </p:spTree>
    <p:extLst>
      <p:ext uri="{BB962C8B-B14F-4D97-AF65-F5344CB8AC3E}">
        <p14:creationId xmlns:p14="http://schemas.microsoft.com/office/powerpoint/2010/main" val="2930020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908220" y="21629"/>
            <a:ext cx="5117401"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E2E08D61-4EEE-4986-A605-BF1157397372}"/>
              </a:ext>
            </a:extLst>
          </p:cNvPr>
          <p:cNvPicPr>
            <a:picLocks noChangeAspect="1"/>
          </p:cNvPicPr>
          <p:nvPr/>
        </p:nvPicPr>
        <p:blipFill>
          <a:blip r:embed="rId2"/>
          <a:stretch>
            <a:fillRect/>
          </a:stretch>
        </p:blipFill>
        <p:spPr>
          <a:xfrm>
            <a:off x="2123728" y="994917"/>
            <a:ext cx="6056989" cy="4810277"/>
          </a:xfrm>
          <a:prstGeom prst="rect">
            <a:avLst/>
          </a:prstGeom>
        </p:spPr>
      </p:pic>
    </p:spTree>
    <p:extLst>
      <p:ext uri="{BB962C8B-B14F-4D97-AF65-F5344CB8AC3E}">
        <p14:creationId xmlns:p14="http://schemas.microsoft.com/office/powerpoint/2010/main" val="2178308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627784" y="0"/>
            <a:ext cx="8229600"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p>
          <a:p>
            <a:pPr lvl="0" eaLnBrk="1" fontAlgn="auto" hangingPunct="1">
              <a:lnSpc>
                <a:spcPct val="90000"/>
              </a:lnSpc>
              <a:spcBef>
                <a:spcPts val="0"/>
              </a:spcBef>
              <a:spcAft>
                <a:spcPts val="0"/>
              </a:spcAft>
              <a:defRPr/>
            </a:pPr>
            <a:r>
              <a:rPr lang="en-US" sz="1400" b="0" i="0" kern="0" dirty="0">
                <a:solidFill>
                  <a:schemeClr val="bg2"/>
                </a:solidFill>
                <a:latin typeface="Calibri" panose="020F0502020204030204" pitchFamily="34" charset="0"/>
                <a:cs typeface="Calibri" panose="020F0502020204030204" pitchFamily="34" charset="0"/>
              </a:rPr>
              <a:t>Ver </a:t>
            </a:r>
            <a:r>
              <a:rPr lang="en-US" sz="1400" b="0" i="0" kern="0" dirty="0" err="1">
                <a:solidFill>
                  <a:schemeClr val="bg2"/>
                </a:solidFill>
                <a:latin typeface="Calibri" panose="020F0502020204030204" pitchFamily="34" charset="0"/>
                <a:cs typeface="Calibri" panose="020F0502020204030204" pitchFamily="34" charset="0"/>
              </a:rPr>
              <a:t>animado</a:t>
            </a:r>
            <a:r>
              <a:rPr lang="en-US" sz="1400" b="0" i="0" kern="0" dirty="0">
                <a:solidFill>
                  <a:schemeClr val="bg2"/>
                </a:solidFill>
                <a:latin typeface="Calibri" panose="020F0502020204030204" pitchFamily="34" charset="0"/>
                <a:cs typeface="Calibri" panose="020F0502020204030204" pitchFamily="34" charset="0"/>
              </a:rPr>
              <a:t> </a:t>
            </a:r>
            <a:r>
              <a:rPr lang="en-US" sz="1400" b="0" i="0" kern="0" dirty="0" err="1">
                <a:solidFill>
                  <a:schemeClr val="bg2"/>
                </a:solidFill>
                <a:latin typeface="Calibri" panose="020F0502020204030204" pitchFamily="34" charset="0"/>
                <a:cs typeface="Calibri" panose="020F0502020204030204" pitchFamily="34" charset="0"/>
              </a:rPr>
              <a:t>em</a:t>
            </a:r>
            <a:r>
              <a:rPr lang="en-US" sz="1400" b="0" i="0" kern="0" dirty="0">
                <a:solidFill>
                  <a:schemeClr val="bg2"/>
                </a:solidFill>
                <a:latin typeface="Calibri" panose="020F0502020204030204" pitchFamily="34" charset="0"/>
                <a:cs typeface="Calibri" panose="020F0502020204030204" pitchFamily="34" charset="0"/>
              </a:rPr>
              <a:t> : https://pt.wikipedia.org/wiki/Algoritmo_de_Dijkstra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4" name="Imagem 3">
            <a:extLst>
              <a:ext uri="{FF2B5EF4-FFF2-40B4-BE49-F238E27FC236}">
                <a16:creationId xmlns:a16="http://schemas.microsoft.com/office/drawing/2014/main" id="{7372993C-50DB-4BCA-B436-BB919830F521}"/>
              </a:ext>
            </a:extLst>
          </p:cNvPr>
          <p:cNvPicPr>
            <a:picLocks noChangeAspect="1"/>
          </p:cNvPicPr>
          <p:nvPr/>
        </p:nvPicPr>
        <p:blipFill>
          <a:blip r:embed="rId2"/>
          <a:stretch>
            <a:fillRect/>
          </a:stretch>
        </p:blipFill>
        <p:spPr>
          <a:xfrm>
            <a:off x="1403648" y="1265239"/>
            <a:ext cx="7416824" cy="4592373"/>
          </a:xfrm>
          <a:prstGeom prst="rect">
            <a:avLst/>
          </a:prstGeom>
        </p:spPr>
      </p:pic>
    </p:spTree>
    <p:extLst>
      <p:ext uri="{BB962C8B-B14F-4D97-AF65-F5344CB8AC3E}">
        <p14:creationId xmlns:p14="http://schemas.microsoft.com/office/powerpoint/2010/main" val="362513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O que é?</a:t>
            </a:r>
          </a:p>
        </p:txBody>
      </p:sp>
      <p:sp>
        <p:nvSpPr>
          <p:cNvPr id="6" name="Rectangle 5"/>
          <p:cNvSpPr/>
          <p:nvPr/>
        </p:nvSpPr>
        <p:spPr>
          <a:xfrm>
            <a:off x="1028866" y="1681064"/>
            <a:ext cx="3787227" cy="4092717"/>
          </a:xfrm>
          <a:prstGeom prst="rect">
            <a:avLst/>
          </a:prstGeom>
        </p:spPr>
        <p:txBody>
          <a:bodyPr wrap="square">
            <a:spAutoFit/>
          </a:bodyPr>
          <a:lstStyle/>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O </a:t>
            </a:r>
            <a:r>
              <a:rPr lang="pt-BR" sz="2000" i="0" kern="0" dirty="0">
                <a:solidFill>
                  <a:srgbClr val="000000"/>
                </a:solidFill>
                <a:latin typeface="Arial"/>
                <a:cs typeface="Arial"/>
                <a:sym typeface="Arial"/>
              </a:rPr>
              <a:t>Neo4j</a:t>
            </a:r>
            <a:r>
              <a:rPr lang="pt-BR" sz="2000" b="0" i="0" kern="0" dirty="0">
                <a:solidFill>
                  <a:srgbClr val="000000"/>
                </a:solidFill>
                <a:latin typeface="Arial"/>
                <a:cs typeface="Arial"/>
                <a:sym typeface="Arial"/>
              </a:rPr>
              <a:t> é um banco de dados Open </a:t>
            </a:r>
            <a:r>
              <a:rPr lang="pt-BR" sz="2000" b="0" i="0" kern="0" dirty="0" err="1">
                <a:solidFill>
                  <a:srgbClr val="000000"/>
                </a:solidFill>
                <a:latin typeface="Arial"/>
                <a:cs typeface="Arial"/>
                <a:sym typeface="Arial"/>
              </a:rPr>
              <a:t>Source</a:t>
            </a:r>
            <a:r>
              <a:rPr lang="pt-BR" sz="2000" b="0" i="0" kern="0" dirty="0">
                <a:solidFill>
                  <a:srgbClr val="000000"/>
                </a:solidFill>
                <a:latin typeface="Arial"/>
                <a:cs typeface="Arial"/>
                <a:sym typeface="Arial"/>
              </a:rPr>
              <a:t> baseado no conceito </a:t>
            </a:r>
            <a:r>
              <a:rPr lang="pt-BR" sz="2000" b="0" i="0" kern="0" dirty="0" err="1">
                <a:solidFill>
                  <a:srgbClr val="000000"/>
                </a:solidFill>
                <a:latin typeface="Arial"/>
                <a:cs typeface="Arial"/>
                <a:sym typeface="Arial"/>
              </a:rPr>
              <a:t>NoSQL</a:t>
            </a:r>
            <a:r>
              <a:rPr lang="pt-BR" sz="2000" b="0" i="0" kern="0" dirty="0">
                <a:solidFill>
                  <a:srgbClr val="000000"/>
                </a:solidFill>
                <a:latin typeface="Arial"/>
                <a:cs typeface="Arial"/>
                <a:sym typeface="Arial"/>
              </a:rPr>
              <a:t> (Banco de Dados que não utiliza os conceitos estruturados).  As informações não são armazenadas em tabelas, mas sim na forma de Grafos e suas estruturas são representadas de forma que o conhecimento é representado pelos conceitos matemáticos da Teoria de Grafos.</a:t>
            </a:r>
            <a:endParaRPr lang="en-US" sz="2000" b="0" i="0" kern="0" dirty="0">
              <a:solidFill>
                <a:srgbClr val="000000"/>
              </a:solidFill>
              <a:latin typeface="Arial"/>
              <a:cs typeface="Arial"/>
              <a:sym typeface="Arial"/>
            </a:endParaRPr>
          </a:p>
        </p:txBody>
      </p:sp>
      <p:pic>
        <p:nvPicPr>
          <p:cNvPr id="2" name="Picture 1"/>
          <p:cNvPicPr>
            <a:picLocks noChangeAspect="1"/>
          </p:cNvPicPr>
          <p:nvPr/>
        </p:nvPicPr>
        <p:blipFill rotWithShape="1">
          <a:blip r:embed="rId3"/>
          <a:srcRect l="4171" r="4223"/>
          <a:stretch/>
        </p:blipFill>
        <p:spPr>
          <a:xfrm>
            <a:off x="5150769" y="2622714"/>
            <a:ext cx="2791702" cy="220941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708802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699792" y="-149326"/>
            <a:ext cx="8229600"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3A9AC1B7-C3EB-4503-B8AB-D0C794DE5186}"/>
              </a:ext>
            </a:extLst>
          </p:cNvPr>
          <p:cNvPicPr>
            <a:picLocks noChangeAspect="1"/>
          </p:cNvPicPr>
          <p:nvPr/>
        </p:nvPicPr>
        <p:blipFill>
          <a:blip r:embed="rId2"/>
          <a:stretch>
            <a:fillRect/>
          </a:stretch>
        </p:blipFill>
        <p:spPr>
          <a:xfrm>
            <a:off x="1547664" y="836712"/>
            <a:ext cx="6948264" cy="4505603"/>
          </a:xfrm>
          <a:prstGeom prst="rect">
            <a:avLst/>
          </a:prstGeom>
        </p:spPr>
      </p:pic>
    </p:spTree>
    <p:extLst>
      <p:ext uri="{BB962C8B-B14F-4D97-AF65-F5344CB8AC3E}">
        <p14:creationId xmlns:p14="http://schemas.microsoft.com/office/powerpoint/2010/main" val="1399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B1FC9F66-48B5-4918-953C-CF742725B795}"/>
              </a:ext>
            </a:extLst>
          </p:cNvPr>
          <p:cNvSpPr txBox="1"/>
          <p:nvPr/>
        </p:nvSpPr>
        <p:spPr>
          <a:xfrm>
            <a:off x="251520" y="1124744"/>
            <a:ext cx="8239484" cy="3739485"/>
          </a:xfrm>
          <a:prstGeom prst="rect">
            <a:avLst/>
          </a:prstGeom>
          <a:solidFill>
            <a:schemeClr val="tx2"/>
          </a:solidFill>
        </p:spPr>
        <p:txBody>
          <a:bodyPr wrap="square">
            <a:spAutoFit/>
          </a:bodyPr>
          <a:lstStyle>
            <a:defPPr>
              <a:defRPr lang="pt-BR"/>
            </a:defPPr>
            <a:lvl1pPr marL="0" marR="0" lvl="0" indent="0" defTabSz="914400" eaLnBrk="1" fontAlgn="auto" latinLnBrk="0" hangingPunct="1">
              <a:lnSpc>
                <a:spcPct val="150000"/>
              </a:lnSpc>
              <a:spcBef>
                <a:spcPts val="0"/>
              </a:spcBef>
              <a:spcAft>
                <a:spcPts val="0"/>
              </a:spcAft>
              <a:buClrTx/>
              <a:buSzTx/>
              <a:buFontTx/>
              <a:buNone/>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1pPr>
            <a:lvl3pPr marL="742950" marR="0" lvl="2" indent="-285750" defTabSz="914400" eaLnBrk="1" fontAlgn="auto" latinLnBrk="0" hangingPunct="1">
              <a:lnSpc>
                <a:spcPct val="150000"/>
              </a:lnSpc>
              <a:spcBef>
                <a:spcPts val="0"/>
              </a:spcBef>
              <a:spcAft>
                <a:spcPts val="0"/>
              </a:spcAft>
              <a:buClrTx/>
              <a:buSzTx/>
              <a:buFont typeface="Wingdings" panose="05000000000000000000" pitchFamily="2" charset="2"/>
              <a:buChar char="§"/>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3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Encontrar nós vizinhos: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As relações entre os nós são principalmente exploradas por operações de travessia, seja por uma travessia simples fornecendo os vizinhos de um nó, ou por operações complexas explorando grandes partes e caminhos do grafo.</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9" name="CaixaDeTexto 8">
            <a:extLst>
              <a:ext uri="{FF2B5EF4-FFF2-40B4-BE49-F238E27FC236}">
                <a16:creationId xmlns:a16="http://schemas.microsoft.com/office/drawing/2014/main" id="{35D9FE31-7FA5-4EF2-AF36-DF766BD629F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5" name="Imagem 4">
            <a:extLst>
              <a:ext uri="{FF2B5EF4-FFF2-40B4-BE49-F238E27FC236}">
                <a16:creationId xmlns:a16="http://schemas.microsoft.com/office/drawing/2014/main" id="{F3D45389-B402-44AD-8C76-1C71B0B4B829}"/>
              </a:ext>
            </a:extLst>
          </p:cNvPr>
          <p:cNvPicPr>
            <a:picLocks noChangeAspect="1"/>
          </p:cNvPicPr>
          <p:nvPr/>
        </p:nvPicPr>
        <p:blipFill>
          <a:blip r:embed="rId2"/>
          <a:stretch>
            <a:fillRect/>
          </a:stretch>
        </p:blipFill>
        <p:spPr>
          <a:xfrm>
            <a:off x="5292080" y="3670620"/>
            <a:ext cx="2893487" cy="2062636"/>
          </a:xfrm>
          <a:prstGeom prst="rect">
            <a:avLst/>
          </a:prstGeom>
        </p:spPr>
      </p:pic>
    </p:spTree>
    <p:extLst>
      <p:ext uri="{BB962C8B-B14F-4D97-AF65-F5344CB8AC3E}">
        <p14:creationId xmlns:p14="http://schemas.microsoft.com/office/powerpoint/2010/main" val="38690967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4080878" y="1087960"/>
            <a:ext cx="5193704" cy="5253624"/>
          </a:xfrm>
          <a:solidFill>
            <a:schemeClr val="tx2"/>
          </a:solidFill>
        </p:spPr>
        <p:txBody>
          <a:bodyPr>
            <a:normAutofit/>
          </a:bodyPr>
          <a:lstStyle/>
          <a:p>
            <a:pPr marL="0" indent="0">
              <a:buNone/>
            </a:pPr>
            <a:r>
              <a:rPr lang="pt-BR" sz="2000" b="1" i="0" dirty="0">
                <a:solidFill>
                  <a:schemeClr val="bg2"/>
                </a:solidFill>
              </a:rPr>
              <a:t>Caminho simples, trajeto e ciclos</a:t>
            </a:r>
          </a:p>
          <a:p>
            <a:endParaRPr lang="pt-BR" sz="1600" dirty="0">
              <a:solidFill>
                <a:schemeClr val="bg2"/>
              </a:solidFill>
            </a:endParaRPr>
          </a:p>
          <a:p>
            <a:r>
              <a:rPr lang="pt-BR" sz="1600" b="0" i="0" dirty="0">
                <a:solidFill>
                  <a:schemeClr val="bg2"/>
                </a:solidFill>
              </a:rPr>
              <a:t>Comprimento do caminho: número de arestas do caminho.</a:t>
            </a:r>
          </a:p>
          <a:p>
            <a:endParaRPr lang="pt-BR" sz="1600" b="0" i="0" dirty="0">
              <a:solidFill>
                <a:schemeClr val="bg2"/>
              </a:solidFill>
            </a:endParaRPr>
          </a:p>
          <a:p>
            <a:r>
              <a:rPr lang="pt-BR" sz="1600" dirty="0">
                <a:solidFill>
                  <a:schemeClr val="bg2"/>
                </a:solidFill>
              </a:rPr>
              <a:t>Caminho simples: é quando todos os vértices do caminho são distintos. </a:t>
            </a:r>
          </a:p>
          <a:p>
            <a:pPr marL="457200" lvl="1" indent="0">
              <a:buNone/>
            </a:pPr>
            <a:r>
              <a:rPr lang="pt-BR" sz="1200" dirty="0" err="1">
                <a:solidFill>
                  <a:schemeClr val="bg2"/>
                </a:solidFill>
              </a:rPr>
              <a:t>Ex</a:t>
            </a:r>
            <a:r>
              <a:rPr lang="pt-BR" sz="1200" dirty="0">
                <a:solidFill>
                  <a:schemeClr val="bg2"/>
                </a:solidFill>
              </a:rPr>
              <a:t>: 1, 6, 7 e 5</a:t>
            </a:r>
          </a:p>
          <a:p>
            <a:endParaRPr lang="pt-BR" sz="1600" b="0" i="0" dirty="0">
              <a:solidFill>
                <a:schemeClr val="bg2"/>
              </a:solidFill>
            </a:endParaRPr>
          </a:p>
          <a:p>
            <a:r>
              <a:rPr lang="pt-BR" sz="1600" dirty="0">
                <a:solidFill>
                  <a:schemeClr val="bg2"/>
                </a:solidFill>
              </a:rPr>
              <a:t>Trajeto: é uma sequencia feita por arestas distintas</a:t>
            </a:r>
          </a:p>
          <a:p>
            <a:pPr marL="400050" lvl="1" indent="0">
              <a:buNone/>
            </a:pPr>
            <a:r>
              <a:rPr lang="pt-BR" sz="1200" b="0" i="0" dirty="0">
                <a:solidFill>
                  <a:schemeClr val="bg2"/>
                </a:solidFill>
              </a:rPr>
              <a:t>Ex.: 4, 7, 2, 3, 4 e 5</a:t>
            </a:r>
          </a:p>
          <a:p>
            <a:endParaRPr lang="pt-BR" sz="1600" dirty="0">
              <a:solidFill>
                <a:schemeClr val="bg2"/>
              </a:solidFill>
            </a:endParaRPr>
          </a:p>
          <a:p>
            <a:r>
              <a:rPr lang="pt-BR" sz="1600" b="0" i="0" dirty="0">
                <a:solidFill>
                  <a:schemeClr val="bg2"/>
                </a:solidFill>
              </a:rPr>
              <a:t>Ciclo: é quando se tem um trajeto que inicia e termina em um mesmo vértice.</a:t>
            </a:r>
          </a:p>
          <a:p>
            <a:pPr marL="400050" lvl="1" indent="0">
              <a:buNone/>
            </a:pPr>
            <a:r>
              <a:rPr lang="pt-BR" sz="1200" b="0" i="0" dirty="0">
                <a:solidFill>
                  <a:schemeClr val="bg2"/>
                </a:solidFill>
              </a:rPr>
              <a:t>Ex.: 6, 7, 2, 1 e 6 </a:t>
            </a:r>
          </a:p>
        </p:txBody>
      </p:sp>
      <p:sp>
        <p:nvSpPr>
          <p:cNvPr id="5" name="Elipse 4"/>
          <p:cNvSpPr/>
          <p:nvPr/>
        </p:nvSpPr>
        <p:spPr>
          <a:xfrm>
            <a:off x="1662143" y="1987672"/>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5</a:t>
            </a:r>
          </a:p>
        </p:txBody>
      </p:sp>
      <p:sp>
        <p:nvSpPr>
          <p:cNvPr id="10" name="Elipse 9"/>
          <p:cNvSpPr/>
          <p:nvPr/>
        </p:nvSpPr>
        <p:spPr>
          <a:xfrm>
            <a:off x="395536" y="2906455"/>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6</a:t>
            </a:r>
          </a:p>
        </p:txBody>
      </p:sp>
      <p:sp>
        <p:nvSpPr>
          <p:cNvPr id="11" name="Elipse 10"/>
          <p:cNvSpPr/>
          <p:nvPr/>
        </p:nvSpPr>
        <p:spPr>
          <a:xfrm>
            <a:off x="1709936" y="2948296"/>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7</a:t>
            </a:r>
          </a:p>
        </p:txBody>
      </p:sp>
      <p:sp>
        <p:nvSpPr>
          <p:cNvPr id="12" name="Elipse 11"/>
          <p:cNvSpPr/>
          <p:nvPr/>
        </p:nvSpPr>
        <p:spPr>
          <a:xfrm>
            <a:off x="3024336" y="2906455"/>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4</a:t>
            </a:r>
          </a:p>
        </p:txBody>
      </p:sp>
      <p:sp>
        <p:nvSpPr>
          <p:cNvPr id="13" name="Elipse 12"/>
          <p:cNvSpPr/>
          <p:nvPr/>
        </p:nvSpPr>
        <p:spPr>
          <a:xfrm>
            <a:off x="431032" y="3908920"/>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1</a:t>
            </a:r>
          </a:p>
        </p:txBody>
      </p:sp>
      <p:sp>
        <p:nvSpPr>
          <p:cNvPr id="14" name="Elipse 13"/>
          <p:cNvSpPr/>
          <p:nvPr/>
        </p:nvSpPr>
        <p:spPr>
          <a:xfrm>
            <a:off x="1745432" y="3908920"/>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2</a:t>
            </a:r>
          </a:p>
        </p:txBody>
      </p:sp>
      <p:sp>
        <p:nvSpPr>
          <p:cNvPr id="15" name="Elipse 14"/>
          <p:cNvSpPr/>
          <p:nvPr/>
        </p:nvSpPr>
        <p:spPr>
          <a:xfrm>
            <a:off x="3059832" y="3908920"/>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3</a:t>
            </a:r>
          </a:p>
        </p:txBody>
      </p:sp>
      <p:cxnSp>
        <p:nvCxnSpPr>
          <p:cNvPr id="16" name="Conector reto 15"/>
          <p:cNvCxnSpPr>
            <a:stCxn id="10" idx="0"/>
            <a:endCxn id="5" idx="2"/>
          </p:cNvCxnSpPr>
          <p:nvPr/>
        </p:nvCxnSpPr>
        <p:spPr>
          <a:xfrm flipV="1">
            <a:off x="683568" y="2273836"/>
            <a:ext cx="978575" cy="6326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5" idx="6"/>
            <a:endCxn id="12" idx="0"/>
          </p:cNvCxnSpPr>
          <p:nvPr/>
        </p:nvCxnSpPr>
        <p:spPr>
          <a:xfrm>
            <a:off x="2238207" y="2273836"/>
            <a:ext cx="1074161" cy="6326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Conector reto 19"/>
          <p:cNvCxnSpPr>
            <a:stCxn id="5" idx="4"/>
            <a:endCxn id="11" idx="0"/>
          </p:cNvCxnSpPr>
          <p:nvPr/>
        </p:nvCxnSpPr>
        <p:spPr>
          <a:xfrm>
            <a:off x="1950175" y="2560000"/>
            <a:ext cx="47793" cy="388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Conector reto 23"/>
          <p:cNvCxnSpPr>
            <a:stCxn id="10" idx="6"/>
            <a:endCxn id="11" idx="2"/>
          </p:cNvCxnSpPr>
          <p:nvPr/>
        </p:nvCxnSpPr>
        <p:spPr>
          <a:xfrm>
            <a:off x="971600" y="3192619"/>
            <a:ext cx="738336" cy="418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2" idx="2"/>
          </p:cNvCxnSpPr>
          <p:nvPr/>
        </p:nvCxnSpPr>
        <p:spPr>
          <a:xfrm flipV="1">
            <a:off x="2321496" y="3192619"/>
            <a:ext cx="702840" cy="326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Conector reto 28"/>
          <p:cNvCxnSpPr>
            <a:endCxn id="13" idx="0"/>
          </p:cNvCxnSpPr>
          <p:nvPr/>
        </p:nvCxnSpPr>
        <p:spPr>
          <a:xfrm>
            <a:off x="719064" y="3478783"/>
            <a:ext cx="0" cy="4301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1" idx="4"/>
            <a:endCxn id="14" idx="0"/>
          </p:cNvCxnSpPr>
          <p:nvPr/>
        </p:nvCxnSpPr>
        <p:spPr>
          <a:xfrm>
            <a:off x="1997968" y="3520624"/>
            <a:ext cx="35496" cy="388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Conector reto 32"/>
          <p:cNvCxnSpPr>
            <a:stCxn id="12" idx="4"/>
            <a:endCxn id="15" idx="0"/>
          </p:cNvCxnSpPr>
          <p:nvPr/>
        </p:nvCxnSpPr>
        <p:spPr>
          <a:xfrm>
            <a:off x="3312368" y="3478783"/>
            <a:ext cx="35496" cy="4301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a:xfrm>
            <a:off x="1025353" y="4227772"/>
            <a:ext cx="19" cy="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to 36"/>
          <p:cNvCxnSpPr>
            <a:stCxn id="13" idx="6"/>
            <a:endCxn id="14" idx="2"/>
          </p:cNvCxnSpPr>
          <p:nvPr/>
        </p:nvCxnSpPr>
        <p:spPr>
          <a:xfrm>
            <a:off x="1007096" y="4195084"/>
            <a:ext cx="73833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Conector reto 38"/>
          <p:cNvCxnSpPr>
            <a:stCxn id="14" idx="6"/>
            <a:endCxn id="15" idx="2"/>
          </p:cNvCxnSpPr>
          <p:nvPr/>
        </p:nvCxnSpPr>
        <p:spPr>
          <a:xfrm>
            <a:off x="2321496" y="4195084"/>
            <a:ext cx="73833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89065F2F-FEF3-4A6C-932E-5015EF58A597}"/>
              </a:ext>
            </a:extLst>
          </p:cNvPr>
          <p:cNvSpPr txBox="1"/>
          <p:nvPr/>
        </p:nvSpPr>
        <p:spPr>
          <a:xfrm>
            <a:off x="143508" y="64925"/>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0739883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35D9FE31-7FA5-4EF2-AF36-DF766BD629F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5" name="CaixaDeTexto 4">
            <a:extLst>
              <a:ext uri="{FF2B5EF4-FFF2-40B4-BE49-F238E27FC236}">
                <a16:creationId xmlns:a16="http://schemas.microsoft.com/office/drawing/2014/main" id="{2555762E-7C21-426D-9E35-D3A07C6EFB79}"/>
              </a:ext>
            </a:extLst>
          </p:cNvPr>
          <p:cNvSpPr txBox="1"/>
          <p:nvPr/>
        </p:nvSpPr>
        <p:spPr>
          <a:xfrm>
            <a:off x="385422" y="764704"/>
            <a:ext cx="8373156" cy="5053691"/>
          </a:xfrm>
          <a:prstGeom prst="rect">
            <a:avLst/>
          </a:prstGeom>
          <a:solidFill>
            <a:schemeClr val="tx2"/>
          </a:solidFill>
        </p:spPr>
        <p:txBody>
          <a:bodyPr wrap="square">
            <a:spAutoFit/>
          </a:bodyPr>
          <a:lstStyle>
            <a:defPPr>
              <a:defRPr lang="pt-BR"/>
            </a:defPPr>
            <a:lvl1pPr marL="0" marR="0" lvl="0" indent="0" defTabSz="914400" eaLnBrk="1" fontAlgn="auto" latinLnBrk="0" hangingPunct="1">
              <a:lnSpc>
                <a:spcPct val="150000"/>
              </a:lnSpc>
              <a:spcBef>
                <a:spcPts val="0"/>
              </a:spcBef>
              <a:spcAft>
                <a:spcPts val="0"/>
              </a:spcAft>
              <a:buClrTx/>
              <a:buSzTx/>
              <a:buFontTx/>
              <a:buNone/>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1pPr>
            <a:lvl3pPr marL="742950" marR="0" lvl="2" indent="-285750" defTabSz="914400" eaLnBrk="1" fontAlgn="auto" latinLnBrk="0" hangingPunct="1">
              <a:lnSpc>
                <a:spcPct val="150000"/>
              </a:lnSpc>
              <a:spcBef>
                <a:spcPts val="0"/>
              </a:spcBef>
              <a:spcAft>
                <a:spcPts val="0"/>
              </a:spcAft>
              <a:buClrTx/>
              <a:buSzTx/>
              <a:buFont typeface="Wingdings" panose="05000000000000000000" pitchFamily="2" charset="2"/>
              <a:buChar char="§"/>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3p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Travessia</a:t>
            </a: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Uma busca simples em largura ou profundidade até a profundidade de N a partir do nó inicial. </a:t>
            </a:r>
          </a:p>
          <a:p>
            <a:pPr marL="742950" marR="0" lvl="2"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Os tipos de objetos retornados podem ser: nó, relacionamento, caminho contendo representações completas dos nós de início e fim, caminho completo contendo representação completa de todos os nós e relacionamentos.</a:t>
            </a:r>
          </a:p>
          <a:p>
            <a:pPr marL="742950" marR="0" lvl="2"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 direção dos tipos de relacionamentos: entrada, saída ou todos.</a:t>
            </a:r>
          </a:p>
        </p:txBody>
      </p:sp>
    </p:spTree>
    <p:extLst>
      <p:ext uri="{BB962C8B-B14F-4D97-AF65-F5344CB8AC3E}">
        <p14:creationId xmlns:p14="http://schemas.microsoft.com/office/powerpoint/2010/main" val="14827063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idx="1"/>
          </p:nvPr>
        </p:nvSpPr>
        <p:spPr>
          <a:xfrm>
            <a:off x="2061503" y="446888"/>
            <a:ext cx="6889281" cy="1512168"/>
          </a:xfrm>
          <a:solidFill>
            <a:schemeClr val="accent1">
              <a:lumMod val="40000"/>
              <a:lumOff val="60000"/>
            </a:schemeClr>
          </a:solidFill>
          <a:ln>
            <a:solidFill>
              <a:schemeClr val="tx1"/>
            </a:solidFill>
          </a:ln>
        </p:spPr>
        <p:txBody>
          <a:bodyPr>
            <a:noAutofit/>
          </a:bodyPr>
          <a:lstStyle/>
          <a:p>
            <a:pPr marL="0" indent="0">
              <a:lnSpc>
                <a:spcPct val="90000"/>
              </a:lnSpc>
              <a:buNone/>
            </a:pPr>
            <a:endParaRPr lang="pt-BR" altLang="pt-BR" sz="1800" i="0" dirty="0">
              <a:solidFill>
                <a:srgbClr val="7030A0"/>
              </a:solidFill>
              <a:cs typeface="Calibri" panose="020F0502020204030204" pitchFamily="34" charset="0"/>
            </a:endParaRPr>
          </a:p>
          <a:p>
            <a:pPr marL="0" indent="0">
              <a:lnSpc>
                <a:spcPct val="90000"/>
              </a:lnSpc>
              <a:buNone/>
            </a:pPr>
            <a:r>
              <a:rPr lang="pt-BR" altLang="pt-BR" sz="1800" i="0" dirty="0">
                <a:solidFill>
                  <a:srgbClr val="7030A0"/>
                </a:solidFill>
                <a:cs typeface="Calibri" panose="020F0502020204030204" pitchFamily="34" charset="0"/>
              </a:rPr>
              <a:t>Modelagem com grafos</a:t>
            </a:r>
          </a:p>
          <a:p>
            <a:pPr marL="609615" lvl="1" indent="14654"/>
            <a:r>
              <a:rPr lang="pt-BR" altLang="pt-BR" sz="1400" i="0" dirty="0">
                <a:solidFill>
                  <a:srgbClr val="7030A0"/>
                </a:solidFill>
                <a:cs typeface="Calibri" panose="020F0502020204030204" pitchFamily="34" charset="0"/>
              </a:rPr>
              <a:t>Estamos interessados em objetos e nas relações entre eles</a:t>
            </a:r>
          </a:p>
          <a:p>
            <a:pPr marL="609615" lvl="1" indent="14654"/>
            <a:r>
              <a:rPr lang="pt-BR" altLang="pt-BR" sz="1400" i="0" dirty="0">
                <a:solidFill>
                  <a:srgbClr val="7030A0"/>
                </a:solidFill>
                <a:cs typeface="Calibri" panose="020F0502020204030204" pitchFamily="34" charset="0"/>
              </a:rPr>
              <a:t>Quem são eles nos problemas apresentados?</a:t>
            </a:r>
          </a:p>
          <a:p>
            <a:pPr marL="609615" lvl="1" indent="14654"/>
            <a:r>
              <a:rPr lang="pt-BR" altLang="pt-BR" sz="1400" i="0" dirty="0">
                <a:solidFill>
                  <a:srgbClr val="7030A0"/>
                </a:solidFill>
                <a:cs typeface="Calibri" panose="020F0502020204030204" pitchFamily="34" charset="0"/>
              </a:rPr>
              <a:t>Como representar graficamente?</a:t>
            </a:r>
          </a:p>
          <a:p>
            <a:pPr marL="609615" lvl="1" indent="0">
              <a:lnSpc>
                <a:spcPct val="90000"/>
              </a:lnSpc>
              <a:buNone/>
            </a:pPr>
            <a:br>
              <a:rPr lang="pt-BR" altLang="pt-BR" sz="1800" i="0" dirty="0">
                <a:solidFill>
                  <a:srgbClr val="7030A0"/>
                </a:solidFill>
                <a:cs typeface="Calibri" panose="020F0502020204030204" pitchFamily="34" charset="0"/>
              </a:rPr>
            </a:br>
            <a:endParaRPr lang="pt-BR" altLang="pt-BR" sz="1800" i="0" dirty="0">
              <a:solidFill>
                <a:srgbClr val="7030A0"/>
              </a:solidFill>
            </a:endParaRPr>
          </a:p>
          <a:p>
            <a:pPr marL="609615" lvl="1" indent="14654">
              <a:lnSpc>
                <a:spcPct val="90000"/>
              </a:lnSpc>
            </a:pPr>
            <a:endParaRPr lang="pt-BR" altLang="pt-BR" sz="1800" i="0" dirty="0">
              <a:solidFill>
                <a:srgbClr val="7030A0"/>
              </a:solidFill>
            </a:endParaRPr>
          </a:p>
        </p:txBody>
      </p:sp>
      <p:pic>
        <p:nvPicPr>
          <p:cNvPr id="5" name="Imagem 4"/>
          <p:cNvPicPr>
            <a:picLocks noChangeAspect="1"/>
          </p:cNvPicPr>
          <p:nvPr/>
        </p:nvPicPr>
        <p:blipFill>
          <a:blip r:embed="rId3"/>
          <a:stretch>
            <a:fillRect/>
          </a:stretch>
        </p:blipFill>
        <p:spPr>
          <a:xfrm>
            <a:off x="2100588" y="2169171"/>
            <a:ext cx="6863900" cy="1243794"/>
          </a:xfrm>
          <a:prstGeom prst="rect">
            <a:avLst/>
          </a:prstGeom>
        </p:spPr>
      </p:pic>
      <p:pic>
        <p:nvPicPr>
          <p:cNvPr id="6" name="Imagem 5"/>
          <p:cNvPicPr>
            <a:picLocks noChangeAspect="1"/>
          </p:cNvPicPr>
          <p:nvPr/>
        </p:nvPicPr>
        <p:blipFill>
          <a:blip r:embed="rId4"/>
          <a:stretch>
            <a:fillRect/>
          </a:stretch>
        </p:blipFill>
        <p:spPr>
          <a:xfrm>
            <a:off x="2093192" y="3612619"/>
            <a:ext cx="6857592" cy="1059892"/>
          </a:xfrm>
          <a:prstGeom prst="rect">
            <a:avLst/>
          </a:prstGeom>
        </p:spPr>
      </p:pic>
      <p:pic>
        <p:nvPicPr>
          <p:cNvPr id="7" name="Imagem 6"/>
          <p:cNvPicPr>
            <a:picLocks noChangeAspect="1"/>
          </p:cNvPicPr>
          <p:nvPr/>
        </p:nvPicPr>
        <p:blipFill>
          <a:blip r:embed="rId5"/>
          <a:stretch>
            <a:fillRect/>
          </a:stretch>
        </p:blipFill>
        <p:spPr>
          <a:xfrm>
            <a:off x="2096963" y="4872165"/>
            <a:ext cx="6867525" cy="1019175"/>
          </a:xfrm>
          <a:prstGeom prst="rect">
            <a:avLst/>
          </a:prstGeom>
        </p:spPr>
      </p:pic>
      <p:sp>
        <p:nvSpPr>
          <p:cNvPr id="8" name="CaixaDeTexto 7">
            <a:extLst>
              <a:ext uri="{FF2B5EF4-FFF2-40B4-BE49-F238E27FC236}">
                <a16:creationId xmlns:a16="http://schemas.microsoft.com/office/drawing/2014/main" id="{5981D0BB-5474-49D8-8A97-FC6C4CF0C9DA}"/>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73903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2" y="1224345"/>
            <a:ext cx="2736304" cy="2700221"/>
          </a:xfrm>
          <a:prstGeom prst="rect">
            <a:avLst/>
          </a:prstGeom>
        </p:spPr>
      </p:pic>
      <p:pic>
        <p:nvPicPr>
          <p:cNvPr id="3" name="Imagem 2"/>
          <p:cNvPicPr>
            <a:picLocks noChangeAspect="1"/>
          </p:cNvPicPr>
          <p:nvPr/>
        </p:nvPicPr>
        <p:blipFill>
          <a:blip r:embed="rId3"/>
          <a:stretch>
            <a:fillRect/>
          </a:stretch>
        </p:blipFill>
        <p:spPr>
          <a:xfrm>
            <a:off x="3030006" y="1224345"/>
            <a:ext cx="2795956" cy="2655199"/>
          </a:xfrm>
          <a:prstGeom prst="rect">
            <a:avLst/>
          </a:prstGeom>
          <a:solidFill>
            <a:srgbClr val="FFFF00"/>
          </a:solidFill>
        </p:spPr>
      </p:pic>
      <p:pic>
        <p:nvPicPr>
          <p:cNvPr id="4" name="Imagem 3"/>
          <p:cNvPicPr>
            <a:picLocks noChangeAspect="1"/>
          </p:cNvPicPr>
          <p:nvPr/>
        </p:nvPicPr>
        <p:blipFill>
          <a:blip r:embed="rId4"/>
          <a:stretch>
            <a:fillRect/>
          </a:stretch>
        </p:blipFill>
        <p:spPr>
          <a:xfrm>
            <a:off x="5940152" y="1224345"/>
            <a:ext cx="3049606" cy="2655200"/>
          </a:xfrm>
          <a:prstGeom prst="rect">
            <a:avLst/>
          </a:prstGeom>
        </p:spPr>
      </p:pic>
      <p:sp>
        <p:nvSpPr>
          <p:cNvPr id="9" name="Retângulo 8"/>
          <p:cNvSpPr/>
          <p:nvPr/>
        </p:nvSpPr>
        <p:spPr>
          <a:xfrm>
            <a:off x="251520" y="4077072"/>
            <a:ext cx="8738238"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Usados para dados de relacionamento, sociais, rede de transporte, logística, topologia de rede e mapas.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Tudo o que puder ser representado como um conjunto de relações</a:t>
            </a:r>
          </a:p>
        </p:txBody>
      </p:sp>
      <p:sp>
        <p:nvSpPr>
          <p:cNvPr id="7" name="CaixaDeTexto 6">
            <a:extLst>
              <a:ext uri="{FF2B5EF4-FFF2-40B4-BE49-F238E27FC236}">
                <a16:creationId xmlns:a16="http://schemas.microsoft.com/office/drawing/2014/main" id="{67811206-D5C1-4846-A21A-1030664140B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5117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876256" y="5132367"/>
            <a:ext cx="2083650" cy="369332"/>
          </a:xfrm>
          <a:prstGeom prst="rect">
            <a:avLst/>
          </a:prstGeom>
          <a:noFill/>
        </p:spPr>
        <p:txBody>
          <a:bodyPr wrap="square" rtlCol="0">
            <a:spAutoFit/>
          </a:bodyPr>
          <a:lstStyle/>
          <a:p>
            <a:r>
              <a:rPr lang="pt-BR" i="0" dirty="0">
                <a:solidFill>
                  <a:schemeClr val="bg2"/>
                </a:solidFill>
              </a:rPr>
              <a:t>Onde e quem usa?</a:t>
            </a:r>
          </a:p>
        </p:txBody>
      </p:sp>
    </p:spTree>
    <p:extLst>
      <p:ext uri="{BB962C8B-B14F-4D97-AF65-F5344CB8AC3E}">
        <p14:creationId xmlns:p14="http://schemas.microsoft.com/office/powerpoint/2010/main" val="2612086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3E9A13E9-CE04-48BF-B43D-46353766EC30}"/>
              </a:ext>
            </a:extLst>
          </p:cNvPr>
          <p:cNvPicPr>
            <a:picLocks noChangeAspect="1"/>
          </p:cNvPicPr>
          <p:nvPr/>
        </p:nvPicPr>
        <p:blipFill>
          <a:blip r:embed="rId2"/>
          <a:stretch>
            <a:fillRect/>
          </a:stretch>
        </p:blipFill>
        <p:spPr>
          <a:xfrm>
            <a:off x="2704988" y="3579800"/>
            <a:ext cx="1591868" cy="2290690"/>
          </a:xfrm>
          <a:prstGeom prst="rect">
            <a:avLst/>
          </a:prstGeom>
        </p:spPr>
      </p:pic>
      <p:pic>
        <p:nvPicPr>
          <p:cNvPr id="8" name="Imagem 7">
            <a:extLst>
              <a:ext uri="{FF2B5EF4-FFF2-40B4-BE49-F238E27FC236}">
                <a16:creationId xmlns:a16="http://schemas.microsoft.com/office/drawing/2014/main" id="{563A5026-7E28-4E3A-8029-49ED374B3455}"/>
              </a:ext>
            </a:extLst>
          </p:cNvPr>
          <p:cNvPicPr>
            <a:picLocks noChangeAspect="1"/>
          </p:cNvPicPr>
          <p:nvPr/>
        </p:nvPicPr>
        <p:blipFill>
          <a:blip r:embed="rId3"/>
          <a:stretch>
            <a:fillRect/>
          </a:stretch>
        </p:blipFill>
        <p:spPr>
          <a:xfrm>
            <a:off x="16223" y="620688"/>
            <a:ext cx="1871464" cy="2343596"/>
          </a:xfrm>
          <a:prstGeom prst="rect">
            <a:avLst/>
          </a:prstGeom>
        </p:spPr>
      </p:pic>
      <p:pic>
        <p:nvPicPr>
          <p:cNvPr id="6" name="Imagem 5">
            <a:extLst>
              <a:ext uri="{FF2B5EF4-FFF2-40B4-BE49-F238E27FC236}">
                <a16:creationId xmlns:a16="http://schemas.microsoft.com/office/drawing/2014/main" id="{6D4636D2-B857-4CA1-BF0B-2905BEC4A9E7}"/>
              </a:ext>
            </a:extLst>
          </p:cNvPr>
          <p:cNvPicPr>
            <a:picLocks noChangeAspect="1"/>
          </p:cNvPicPr>
          <p:nvPr/>
        </p:nvPicPr>
        <p:blipFill>
          <a:blip r:embed="rId4"/>
          <a:stretch>
            <a:fillRect/>
          </a:stretch>
        </p:blipFill>
        <p:spPr>
          <a:xfrm>
            <a:off x="4963057" y="761336"/>
            <a:ext cx="1800382" cy="2092881"/>
          </a:xfrm>
          <a:prstGeom prst="rect">
            <a:avLst/>
          </a:prstGeom>
        </p:spPr>
      </p:pic>
      <p:pic>
        <p:nvPicPr>
          <p:cNvPr id="7" name="Imagem 6">
            <a:extLst>
              <a:ext uri="{FF2B5EF4-FFF2-40B4-BE49-F238E27FC236}">
                <a16:creationId xmlns:a16="http://schemas.microsoft.com/office/drawing/2014/main" id="{814A8CAA-AFAE-484D-9580-0A1E205D0E30}"/>
              </a:ext>
            </a:extLst>
          </p:cNvPr>
          <p:cNvPicPr>
            <a:picLocks noChangeAspect="1"/>
          </p:cNvPicPr>
          <p:nvPr/>
        </p:nvPicPr>
        <p:blipFill>
          <a:blip r:embed="rId5"/>
          <a:stretch>
            <a:fillRect/>
          </a:stretch>
        </p:blipFill>
        <p:spPr>
          <a:xfrm>
            <a:off x="7223916" y="1963223"/>
            <a:ext cx="1746578" cy="2092882"/>
          </a:xfrm>
          <a:prstGeom prst="rect">
            <a:avLst/>
          </a:prstGeom>
        </p:spPr>
      </p:pic>
      <p:pic>
        <p:nvPicPr>
          <p:cNvPr id="9" name="Imagem 8">
            <a:extLst>
              <a:ext uri="{FF2B5EF4-FFF2-40B4-BE49-F238E27FC236}">
                <a16:creationId xmlns:a16="http://schemas.microsoft.com/office/drawing/2014/main" id="{04FDF076-964B-46CE-908E-59C23393A080}"/>
              </a:ext>
            </a:extLst>
          </p:cNvPr>
          <p:cNvPicPr>
            <a:picLocks noChangeAspect="1"/>
          </p:cNvPicPr>
          <p:nvPr/>
        </p:nvPicPr>
        <p:blipFill>
          <a:blip r:embed="rId6"/>
          <a:stretch>
            <a:fillRect/>
          </a:stretch>
        </p:blipFill>
        <p:spPr>
          <a:xfrm>
            <a:off x="117043" y="3137668"/>
            <a:ext cx="1404995" cy="1623466"/>
          </a:xfrm>
          <a:prstGeom prst="rect">
            <a:avLst/>
          </a:prstGeom>
        </p:spPr>
      </p:pic>
      <p:pic>
        <p:nvPicPr>
          <p:cNvPr id="11" name="Imagem 10">
            <a:extLst>
              <a:ext uri="{FF2B5EF4-FFF2-40B4-BE49-F238E27FC236}">
                <a16:creationId xmlns:a16="http://schemas.microsoft.com/office/drawing/2014/main" id="{8CA5E2ED-2AF1-49B0-A2F1-EE13700D6D23}"/>
              </a:ext>
            </a:extLst>
          </p:cNvPr>
          <p:cNvPicPr>
            <a:picLocks noChangeAspect="1"/>
          </p:cNvPicPr>
          <p:nvPr/>
        </p:nvPicPr>
        <p:blipFill>
          <a:blip r:embed="rId7"/>
          <a:stretch>
            <a:fillRect/>
          </a:stretch>
        </p:blipFill>
        <p:spPr>
          <a:xfrm>
            <a:off x="1553756" y="4023709"/>
            <a:ext cx="982868" cy="1838763"/>
          </a:xfrm>
          <a:prstGeom prst="rect">
            <a:avLst/>
          </a:prstGeom>
        </p:spPr>
      </p:pic>
      <p:pic>
        <p:nvPicPr>
          <p:cNvPr id="13" name="Imagem 12">
            <a:extLst>
              <a:ext uri="{FF2B5EF4-FFF2-40B4-BE49-F238E27FC236}">
                <a16:creationId xmlns:a16="http://schemas.microsoft.com/office/drawing/2014/main" id="{59231FF9-2B53-4632-BF38-5B6AD46C831E}"/>
              </a:ext>
            </a:extLst>
          </p:cNvPr>
          <p:cNvPicPr>
            <a:picLocks noChangeAspect="1"/>
          </p:cNvPicPr>
          <p:nvPr/>
        </p:nvPicPr>
        <p:blipFill>
          <a:blip r:embed="rId8"/>
          <a:stretch>
            <a:fillRect/>
          </a:stretch>
        </p:blipFill>
        <p:spPr>
          <a:xfrm>
            <a:off x="7020595" y="4130377"/>
            <a:ext cx="1439802" cy="1667369"/>
          </a:xfrm>
          <a:prstGeom prst="rect">
            <a:avLst/>
          </a:prstGeom>
        </p:spPr>
      </p:pic>
      <p:pic>
        <p:nvPicPr>
          <p:cNvPr id="14" name="Imagem 13">
            <a:extLst>
              <a:ext uri="{FF2B5EF4-FFF2-40B4-BE49-F238E27FC236}">
                <a16:creationId xmlns:a16="http://schemas.microsoft.com/office/drawing/2014/main" id="{F221171E-9FA0-47FB-AEC0-B6E38E3F1CFF}"/>
              </a:ext>
            </a:extLst>
          </p:cNvPr>
          <p:cNvPicPr>
            <a:picLocks noChangeAspect="1"/>
          </p:cNvPicPr>
          <p:nvPr/>
        </p:nvPicPr>
        <p:blipFill>
          <a:blip r:embed="rId9"/>
          <a:stretch>
            <a:fillRect/>
          </a:stretch>
        </p:blipFill>
        <p:spPr>
          <a:xfrm>
            <a:off x="8017109" y="119412"/>
            <a:ext cx="999759" cy="1284334"/>
          </a:xfrm>
          <a:prstGeom prst="rect">
            <a:avLst/>
          </a:prstGeom>
        </p:spPr>
      </p:pic>
      <p:sp>
        <p:nvSpPr>
          <p:cNvPr id="12" name="CaixaDeTexto 11">
            <a:extLst>
              <a:ext uri="{FF2B5EF4-FFF2-40B4-BE49-F238E27FC236}">
                <a16:creationId xmlns:a16="http://schemas.microsoft.com/office/drawing/2014/main" id="{FDD3A453-C3E6-4126-A7DC-58515BB6876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2" name="Imagem 1">
            <a:extLst>
              <a:ext uri="{FF2B5EF4-FFF2-40B4-BE49-F238E27FC236}">
                <a16:creationId xmlns:a16="http://schemas.microsoft.com/office/drawing/2014/main" id="{A3574610-CD23-48A9-A9F9-E3344EB4FDB5}"/>
              </a:ext>
            </a:extLst>
          </p:cNvPr>
          <p:cNvPicPr>
            <a:picLocks noChangeAspect="1"/>
          </p:cNvPicPr>
          <p:nvPr/>
        </p:nvPicPr>
        <p:blipFill>
          <a:blip r:embed="rId10"/>
          <a:stretch>
            <a:fillRect/>
          </a:stretch>
        </p:blipFill>
        <p:spPr>
          <a:xfrm>
            <a:off x="4437628" y="3526467"/>
            <a:ext cx="1635056" cy="845869"/>
          </a:xfrm>
          <a:prstGeom prst="rect">
            <a:avLst/>
          </a:prstGeom>
        </p:spPr>
      </p:pic>
      <p:sp>
        <p:nvSpPr>
          <p:cNvPr id="3" name="CaixaDeTexto 2">
            <a:extLst>
              <a:ext uri="{FF2B5EF4-FFF2-40B4-BE49-F238E27FC236}">
                <a16:creationId xmlns:a16="http://schemas.microsoft.com/office/drawing/2014/main" id="{6145BD1A-17F6-49AB-818E-C9CE5987B328}"/>
              </a:ext>
            </a:extLst>
          </p:cNvPr>
          <p:cNvSpPr txBox="1"/>
          <p:nvPr/>
        </p:nvSpPr>
        <p:spPr>
          <a:xfrm>
            <a:off x="4635623" y="4274847"/>
            <a:ext cx="1994858" cy="1477328"/>
          </a:xfrm>
          <a:prstGeom prst="rect">
            <a:avLst/>
          </a:prstGeom>
          <a:solidFill>
            <a:srgbClr val="CCECFF"/>
          </a:solidFill>
        </p:spPr>
        <p:txBody>
          <a:bodyPr wrap="square" rtlCol="0">
            <a:spAutoFit/>
          </a:bodyPr>
          <a:lstStyle/>
          <a:p>
            <a:r>
              <a:rPr lang="pt-BR" sz="1000" b="0" i="0" dirty="0">
                <a:solidFill>
                  <a:schemeClr val="bg2"/>
                </a:solidFill>
              </a:rPr>
              <a:t>Permite saber o que as pessoas de determinadas cidades tendem a adquirir, permitindo alocar mercadorias mais prováveis de venda em seus galpões.</a:t>
            </a:r>
          </a:p>
          <a:p>
            <a:r>
              <a:rPr lang="pt-BR" sz="1000" b="0" i="0" dirty="0">
                <a:solidFill>
                  <a:schemeClr val="bg2"/>
                </a:solidFill>
              </a:rPr>
              <a:t>Consegue entregar produtos em cerca de 2 horas, eliminando as barreiras existentes no comércio </a:t>
            </a:r>
            <a:r>
              <a:rPr lang="pt-BR" sz="1000" b="0" i="0" dirty="0" err="1">
                <a:solidFill>
                  <a:schemeClr val="bg2"/>
                </a:solidFill>
              </a:rPr>
              <a:t>onj</a:t>
            </a:r>
            <a:r>
              <a:rPr lang="pt-BR" sz="1000" b="0" i="0" dirty="0">
                <a:solidFill>
                  <a:schemeClr val="bg2"/>
                </a:solidFill>
              </a:rPr>
              <a:t> </a:t>
            </a:r>
            <a:r>
              <a:rPr lang="pt-BR" sz="1000" b="0" i="0" dirty="0" err="1">
                <a:solidFill>
                  <a:schemeClr val="bg2"/>
                </a:solidFill>
              </a:rPr>
              <a:t>line</a:t>
            </a:r>
            <a:r>
              <a:rPr lang="pt-BR" sz="1000" b="0" i="0" dirty="0">
                <a:solidFill>
                  <a:schemeClr val="bg2"/>
                </a:solidFill>
              </a:rPr>
              <a:t>.</a:t>
            </a:r>
          </a:p>
        </p:txBody>
      </p:sp>
      <p:sp>
        <p:nvSpPr>
          <p:cNvPr id="16" name="CaixaDeTexto 15">
            <a:extLst>
              <a:ext uri="{FF2B5EF4-FFF2-40B4-BE49-F238E27FC236}">
                <a16:creationId xmlns:a16="http://schemas.microsoft.com/office/drawing/2014/main" id="{5CFB1D04-AF2D-45AD-A9CA-4F2F9EF1AE72}"/>
              </a:ext>
            </a:extLst>
          </p:cNvPr>
          <p:cNvSpPr txBox="1"/>
          <p:nvPr/>
        </p:nvSpPr>
        <p:spPr>
          <a:xfrm>
            <a:off x="2470364" y="1414175"/>
            <a:ext cx="1994858" cy="2092881"/>
          </a:xfrm>
          <a:prstGeom prst="rect">
            <a:avLst/>
          </a:prstGeom>
          <a:solidFill>
            <a:srgbClr val="CCECFF"/>
          </a:solidFill>
        </p:spPr>
        <p:txBody>
          <a:bodyPr wrap="square" rtlCol="0">
            <a:spAutoFit/>
          </a:bodyPr>
          <a:lstStyle/>
          <a:p>
            <a:r>
              <a:rPr lang="pt-BR" sz="1000" i="0" dirty="0">
                <a:solidFill>
                  <a:schemeClr val="bg2"/>
                </a:solidFill>
              </a:rPr>
              <a:t>Motores de Personalização</a:t>
            </a:r>
          </a:p>
          <a:p>
            <a:r>
              <a:rPr lang="pt-BR" sz="1000" b="0" i="0" dirty="0">
                <a:solidFill>
                  <a:schemeClr val="bg2"/>
                </a:solidFill>
              </a:rPr>
              <a:t>A Adidas usa o Neo4j para combinar dados de conteúdo e de produtos em um único banco de dados de gráficos pesquisável, que cria uma experiência personalizada para o cliente.</a:t>
            </a:r>
          </a:p>
          <a:p>
            <a:r>
              <a:rPr lang="pt-BR" sz="1000" b="0" i="0" dirty="0">
                <a:solidFill>
                  <a:schemeClr val="bg2"/>
                </a:solidFill>
              </a:rPr>
              <a:t>"Temos muitos silos diferentes de dados, muitos domínios distintos e, para entender nossos dados, precisamos uni-los e torná-los úteis para nós."</a:t>
            </a:r>
          </a:p>
          <a:p>
            <a:r>
              <a:rPr lang="pt-BR" sz="1000" b="0" i="0" dirty="0" err="1">
                <a:solidFill>
                  <a:schemeClr val="bg2"/>
                </a:solidFill>
              </a:rPr>
              <a:t>Sokratis</a:t>
            </a:r>
            <a:r>
              <a:rPr lang="pt-BR" sz="1000" b="0" i="0" dirty="0">
                <a:solidFill>
                  <a:schemeClr val="bg2"/>
                </a:solidFill>
              </a:rPr>
              <a:t> </a:t>
            </a:r>
            <a:r>
              <a:rPr lang="pt-BR" sz="1000" b="0" i="0" dirty="0" err="1">
                <a:solidFill>
                  <a:schemeClr val="bg2"/>
                </a:solidFill>
              </a:rPr>
              <a:t>Kartelias</a:t>
            </a:r>
            <a:r>
              <a:rPr lang="pt-BR" sz="1000" b="0" i="0" dirty="0">
                <a:solidFill>
                  <a:schemeClr val="bg2"/>
                </a:solidFill>
              </a:rPr>
              <a:t>, Adidas</a:t>
            </a:r>
          </a:p>
        </p:txBody>
      </p:sp>
      <p:pic>
        <p:nvPicPr>
          <p:cNvPr id="18" name="Imagem 17">
            <a:extLst>
              <a:ext uri="{FF2B5EF4-FFF2-40B4-BE49-F238E27FC236}">
                <a16:creationId xmlns:a16="http://schemas.microsoft.com/office/drawing/2014/main" id="{030C45F9-C42A-4BF2-BDC2-AF057ED658BB}"/>
              </a:ext>
            </a:extLst>
          </p:cNvPr>
          <p:cNvPicPr>
            <a:picLocks noChangeAspect="1"/>
          </p:cNvPicPr>
          <p:nvPr/>
        </p:nvPicPr>
        <p:blipFill>
          <a:blip r:embed="rId11"/>
          <a:stretch>
            <a:fillRect/>
          </a:stretch>
        </p:blipFill>
        <p:spPr>
          <a:xfrm>
            <a:off x="2892339" y="256825"/>
            <a:ext cx="1243061" cy="1165370"/>
          </a:xfrm>
          <a:prstGeom prst="rect">
            <a:avLst/>
          </a:prstGeom>
        </p:spPr>
      </p:pic>
    </p:spTree>
    <p:extLst>
      <p:ext uri="{BB962C8B-B14F-4D97-AF65-F5344CB8AC3E}">
        <p14:creationId xmlns:p14="http://schemas.microsoft.com/office/powerpoint/2010/main" val="208244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E6A5FE6A-E4FE-4F1C-BDC9-7D1D2B7B823F}"/>
              </a:ext>
            </a:extLst>
          </p:cNvPr>
          <p:cNvPicPr>
            <a:picLocks noChangeAspect="1"/>
          </p:cNvPicPr>
          <p:nvPr/>
        </p:nvPicPr>
        <p:blipFill>
          <a:blip r:embed="rId2"/>
          <a:stretch>
            <a:fillRect/>
          </a:stretch>
        </p:blipFill>
        <p:spPr>
          <a:xfrm>
            <a:off x="757277" y="3370584"/>
            <a:ext cx="7786819" cy="1183805"/>
          </a:xfrm>
          <a:prstGeom prst="rect">
            <a:avLst/>
          </a:prstGeom>
        </p:spPr>
      </p:pic>
      <p:pic>
        <p:nvPicPr>
          <p:cNvPr id="9" name="Imagem 8">
            <a:extLst>
              <a:ext uri="{FF2B5EF4-FFF2-40B4-BE49-F238E27FC236}">
                <a16:creationId xmlns:a16="http://schemas.microsoft.com/office/drawing/2014/main" id="{773177F0-EA4F-443D-99BA-8572E9C29336}"/>
              </a:ext>
            </a:extLst>
          </p:cNvPr>
          <p:cNvPicPr>
            <a:picLocks noChangeAspect="1"/>
          </p:cNvPicPr>
          <p:nvPr/>
        </p:nvPicPr>
        <p:blipFill>
          <a:blip r:embed="rId3"/>
          <a:stretch>
            <a:fillRect/>
          </a:stretch>
        </p:blipFill>
        <p:spPr>
          <a:xfrm>
            <a:off x="757277" y="2200765"/>
            <a:ext cx="7786819" cy="982032"/>
          </a:xfrm>
          <a:prstGeom prst="rect">
            <a:avLst/>
          </a:prstGeom>
        </p:spPr>
      </p:pic>
      <p:pic>
        <p:nvPicPr>
          <p:cNvPr id="10" name="Imagem 9">
            <a:extLst>
              <a:ext uri="{FF2B5EF4-FFF2-40B4-BE49-F238E27FC236}">
                <a16:creationId xmlns:a16="http://schemas.microsoft.com/office/drawing/2014/main" id="{629E41C3-E7D1-469B-9FC5-21C288A3FE20}"/>
              </a:ext>
            </a:extLst>
          </p:cNvPr>
          <p:cNvPicPr>
            <a:picLocks noChangeAspect="1"/>
          </p:cNvPicPr>
          <p:nvPr/>
        </p:nvPicPr>
        <p:blipFill>
          <a:blip r:embed="rId4"/>
          <a:stretch>
            <a:fillRect/>
          </a:stretch>
        </p:blipFill>
        <p:spPr>
          <a:xfrm>
            <a:off x="7640019" y="4252741"/>
            <a:ext cx="875752" cy="301648"/>
          </a:xfrm>
          <a:prstGeom prst="rect">
            <a:avLst/>
          </a:prstGeom>
        </p:spPr>
      </p:pic>
      <p:sp>
        <p:nvSpPr>
          <p:cNvPr id="6" name="CaixaDeTexto 5">
            <a:extLst>
              <a:ext uri="{FF2B5EF4-FFF2-40B4-BE49-F238E27FC236}">
                <a16:creationId xmlns:a16="http://schemas.microsoft.com/office/drawing/2014/main" id="{64CCC09F-D51D-4E10-AE46-5DEDEB3C38E8}"/>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DAE2AC9D-F881-4E4C-B6D9-30E11F17D5B0}"/>
              </a:ext>
            </a:extLst>
          </p:cNvPr>
          <p:cNvSpPr txBox="1"/>
          <p:nvPr/>
        </p:nvSpPr>
        <p:spPr>
          <a:xfrm>
            <a:off x="757277" y="980728"/>
            <a:ext cx="5614923" cy="400110"/>
          </a:xfrm>
          <a:prstGeom prst="rect">
            <a:avLst/>
          </a:prstGeom>
          <a:noFill/>
        </p:spPr>
        <p:txBody>
          <a:bodyPr wrap="square" rtlCol="0">
            <a:spAutoFit/>
          </a:bodyPr>
          <a:lstStyle/>
          <a:p>
            <a:r>
              <a:rPr lang="pt-BR" sz="2000" i="0" dirty="0">
                <a:solidFill>
                  <a:schemeClr val="bg2"/>
                </a:solidFill>
              </a:rPr>
              <a:t>Veio para ficar!</a:t>
            </a:r>
          </a:p>
        </p:txBody>
      </p:sp>
    </p:spTree>
    <p:extLst>
      <p:ext uri="{BB962C8B-B14F-4D97-AF65-F5344CB8AC3E}">
        <p14:creationId xmlns:p14="http://schemas.microsoft.com/office/powerpoint/2010/main" val="13856476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a:xfrm>
            <a:off x="340709" y="483294"/>
            <a:ext cx="8479763" cy="5393978"/>
          </a:xfrm>
        </p:spPr>
        <p:txBody>
          <a:bodyPr>
            <a:noAutofit/>
          </a:bodyPr>
          <a:lstStyle/>
          <a:p>
            <a:pPr marL="0" indent="0" algn="just">
              <a:lnSpc>
                <a:spcPct val="150000"/>
              </a:lnSpc>
              <a:buNone/>
            </a:pPr>
            <a:r>
              <a:rPr lang="pt-BR" altLang="pt-BR" sz="2000" i="0" dirty="0">
                <a:solidFill>
                  <a:schemeClr val="bg2"/>
                </a:solidFill>
              </a:rPr>
              <a:t>Tecnologias</a:t>
            </a:r>
          </a:p>
          <a:p>
            <a:pPr marL="0" indent="0" algn="just">
              <a:lnSpc>
                <a:spcPct val="150000"/>
              </a:lnSpc>
              <a:buNone/>
            </a:pPr>
            <a:r>
              <a:rPr lang="pt-BR" altLang="pt-BR" sz="2000" b="0" i="0" dirty="0">
                <a:solidFill>
                  <a:schemeClr val="bg2"/>
                </a:solidFill>
              </a:rPr>
              <a:t>Grafos (</a:t>
            </a:r>
            <a:r>
              <a:rPr lang="pt-BR" altLang="pt-BR" sz="2000" b="0" i="0" dirty="0" err="1">
                <a:solidFill>
                  <a:schemeClr val="bg2"/>
                </a:solidFill>
              </a:rPr>
              <a:t>Graph</a:t>
            </a:r>
            <a:r>
              <a:rPr lang="pt-BR" altLang="pt-BR" sz="2000" b="0" i="0" dirty="0">
                <a:solidFill>
                  <a:schemeClr val="bg2"/>
                </a:solidFill>
              </a:rPr>
              <a:t> </a:t>
            </a:r>
            <a:r>
              <a:rPr lang="pt-BR" altLang="pt-BR" sz="2000" b="0" i="0" dirty="0" err="1">
                <a:solidFill>
                  <a:schemeClr val="bg2"/>
                </a:solidFill>
              </a:rPr>
              <a:t>Stores</a:t>
            </a:r>
            <a:r>
              <a:rPr lang="pt-BR" altLang="pt-BR" sz="2000" b="0" i="0" dirty="0">
                <a:solidFill>
                  <a:schemeClr val="bg2"/>
                </a:solidFill>
              </a:rPr>
              <a:t>)</a:t>
            </a:r>
          </a:p>
          <a:p>
            <a:pPr lvl="1" algn="just">
              <a:lnSpc>
                <a:spcPct val="150000"/>
              </a:lnSpc>
            </a:pPr>
            <a:r>
              <a:rPr lang="pt-BR" altLang="pt-BR" sz="2000" b="0" i="0" dirty="0">
                <a:solidFill>
                  <a:schemeClr val="bg2"/>
                </a:solidFill>
              </a:rPr>
              <a:t>Oferecem linguagens de consulta específicas como </a:t>
            </a:r>
            <a:r>
              <a:rPr lang="pt-BR" altLang="pt-BR" sz="2000" b="0" i="0" dirty="0" err="1">
                <a:solidFill>
                  <a:schemeClr val="bg2"/>
                </a:solidFill>
              </a:rPr>
              <a:t>Cypher</a:t>
            </a:r>
            <a:r>
              <a:rPr lang="pt-BR" altLang="pt-BR" sz="2000" b="0" i="0" dirty="0">
                <a:solidFill>
                  <a:schemeClr val="bg2"/>
                </a:solidFill>
              </a:rPr>
              <a:t> (Neo4j)</a:t>
            </a:r>
          </a:p>
          <a:p>
            <a:pPr lvl="1" algn="just">
              <a:lnSpc>
                <a:spcPct val="150000"/>
              </a:lnSpc>
            </a:pPr>
            <a:endParaRPr lang="pt-BR" altLang="pt-BR" sz="2000" b="0" i="0" dirty="0">
              <a:solidFill>
                <a:schemeClr val="bg2"/>
              </a:solidFill>
            </a:endParaRPr>
          </a:p>
          <a:p>
            <a:pPr lvl="1" algn="just">
              <a:lnSpc>
                <a:spcPct val="150000"/>
              </a:lnSpc>
            </a:pPr>
            <a:endParaRPr lang="pt-BR" altLang="pt-BR" sz="2000" b="0" i="0" dirty="0">
              <a:solidFill>
                <a:schemeClr val="bg2"/>
              </a:solidFill>
            </a:endParaRPr>
          </a:p>
          <a:p>
            <a:pPr lvl="1" algn="just">
              <a:lnSpc>
                <a:spcPct val="150000"/>
              </a:lnSpc>
            </a:pPr>
            <a:endParaRPr lang="pt-BR" altLang="pt-BR" sz="2000" b="0" i="0" dirty="0">
              <a:solidFill>
                <a:schemeClr val="bg2"/>
              </a:solidFill>
            </a:endParaRPr>
          </a:p>
          <a:p>
            <a:pPr lvl="1" algn="just">
              <a:lnSpc>
                <a:spcPct val="150000"/>
              </a:lnSpc>
            </a:pPr>
            <a:endParaRPr lang="pt-BR" altLang="pt-BR" sz="2000" b="0" i="0" dirty="0">
              <a:solidFill>
                <a:schemeClr val="bg2"/>
              </a:solidFill>
            </a:endParaRPr>
          </a:p>
          <a:p>
            <a:pPr lvl="1" algn="just">
              <a:lnSpc>
                <a:spcPct val="150000"/>
              </a:lnSpc>
            </a:pPr>
            <a:r>
              <a:rPr lang="pt-BR" altLang="pt-BR" sz="2000" b="0" i="0" dirty="0">
                <a:solidFill>
                  <a:schemeClr val="bg2"/>
                </a:solidFill>
              </a:rPr>
              <a:t>Triple </a:t>
            </a:r>
            <a:r>
              <a:rPr lang="pt-BR" altLang="pt-BR" sz="2000" b="0" i="0" dirty="0" err="1">
                <a:solidFill>
                  <a:schemeClr val="bg2"/>
                </a:solidFill>
              </a:rPr>
              <a:t>stores</a:t>
            </a:r>
            <a:r>
              <a:rPr lang="pt-BR" altLang="pt-BR" sz="2000" b="0" i="0" dirty="0">
                <a:solidFill>
                  <a:schemeClr val="bg2"/>
                </a:solidFill>
              </a:rPr>
              <a:t>: W3C RDF e SPARQL</a:t>
            </a:r>
          </a:p>
          <a:p>
            <a:pPr lvl="1" algn="just">
              <a:lnSpc>
                <a:spcPct val="150000"/>
              </a:lnSpc>
            </a:pPr>
            <a:r>
              <a:rPr lang="pt-BR" altLang="pt-BR" sz="2000" b="0" i="0" dirty="0" err="1">
                <a:solidFill>
                  <a:schemeClr val="bg2"/>
                </a:solidFill>
              </a:rPr>
              <a:t>MarkLogic</a:t>
            </a:r>
            <a:r>
              <a:rPr lang="pt-BR" altLang="pt-BR" sz="2000" b="0" i="0" dirty="0">
                <a:solidFill>
                  <a:schemeClr val="bg2"/>
                </a:solidFill>
              </a:rPr>
              <a:t>, </a:t>
            </a:r>
            <a:r>
              <a:rPr lang="pt-BR" altLang="pt-BR" sz="2000" b="0" i="0" dirty="0" err="1">
                <a:solidFill>
                  <a:schemeClr val="bg2"/>
                </a:solidFill>
              </a:rPr>
              <a:t>AllegroGraph</a:t>
            </a:r>
            <a:r>
              <a:rPr lang="pt-BR" altLang="pt-BR" sz="2000" b="0" i="0" dirty="0">
                <a:solidFill>
                  <a:schemeClr val="bg2"/>
                </a:solidFill>
              </a:rPr>
              <a:t>, </a:t>
            </a:r>
            <a:r>
              <a:rPr lang="pt-BR" altLang="pt-BR" sz="2000" b="0" i="0" dirty="0" err="1">
                <a:solidFill>
                  <a:schemeClr val="bg2"/>
                </a:solidFill>
              </a:rPr>
              <a:t>Blazegraph</a:t>
            </a:r>
            <a:r>
              <a:rPr lang="pt-BR" altLang="pt-BR" sz="2000" b="0" i="0" dirty="0">
                <a:solidFill>
                  <a:schemeClr val="bg2"/>
                </a:solidFill>
              </a:rPr>
              <a:t>, IBM </a:t>
            </a:r>
            <a:r>
              <a:rPr lang="pt-BR" altLang="pt-BR" sz="2000" b="0" i="0" dirty="0" err="1">
                <a:solidFill>
                  <a:schemeClr val="bg2"/>
                </a:solidFill>
              </a:rPr>
              <a:t>SystemG</a:t>
            </a:r>
            <a:r>
              <a:rPr lang="pt-BR" altLang="pt-BR" sz="2000" b="0" i="0" dirty="0">
                <a:solidFill>
                  <a:schemeClr val="bg2"/>
                </a:solidFill>
              </a:rPr>
              <a:t>, Oracle </a:t>
            </a:r>
            <a:r>
              <a:rPr lang="pt-BR" altLang="pt-BR" sz="2000" b="0" i="0" dirty="0" err="1">
                <a:solidFill>
                  <a:schemeClr val="bg2"/>
                </a:solidFill>
              </a:rPr>
              <a:t>Spatial</a:t>
            </a:r>
            <a:r>
              <a:rPr lang="pt-BR" altLang="pt-BR" sz="2000" b="0" i="0" dirty="0">
                <a:solidFill>
                  <a:schemeClr val="bg2"/>
                </a:solidFill>
              </a:rPr>
              <a:t> &amp; </a:t>
            </a:r>
            <a:r>
              <a:rPr lang="pt-BR" altLang="pt-BR" sz="2000" b="0" i="0" dirty="0" err="1">
                <a:solidFill>
                  <a:schemeClr val="bg2"/>
                </a:solidFill>
              </a:rPr>
              <a:t>Graph</a:t>
            </a:r>
            <a:r>
              <a:rPr lang="pt-BR" altLang="pt-BR" sz="2000" b="0" i="0" dirty="0">
                <a:solidFill>
                  <a:schemeClr val="bg2"/>
                </a:solidFill>
              </a:rPr>
              <a:t>, </a:t>
            </a:r>
            <a:r>
              <a:rPr lang="pt-BR" altLang="pt-BR" sz="2000" b="0" i="0" dirty="0" err="1">
                <a:solidFill>
                  <a:schemeClr val="bg2"/>
                </a:solidFill>
              </a:rPr>
              <a:t>OpenLink</a:t>
            </a:r>
            <a:r>
              <a:rPr lang="pt-BR" altLang="pt-BR" sz="2000" b="0" i="0" dirty="0">
                <a:solidFill>
                  <a:schemeClr val="bg2"/>
                </a:solidFill>
              </a:rPr>
              <a:t> Virtuoso, </a:t>
            </a:r>
            <a:r>
              <a:rPr lang="pt-BR" altLang="pt-BR" sz="2000" b="0" i="0" dirty="0" err="1">
                <a:solidFill>
                  <a:schemeClr val="bg2"/>
                </a:solidFill>
              </a:rPr>
              <a:t>ontotext</a:t>
            </a:r>
            <a:endParaRPr lang="pt-BR" altLang="pt-BR" sz="2000" b="0" i="0" dirty="0">
              <a:solidFill>
                <a:schemeClr val="bg2"/>
              </a:solidFill>
            </a:endParaRPr>
          </a:p>
          <a:p>
            <a:pPr lvl="2" algn="just">
              <a:lnSpc>
                <a:spcPct val="150000"/>
              </a:lnSpc>
            </a:pPr>
            <a:endParaRPr lang="pt-BR" altLang="pt-BR" sz="2000" b="0" i="0" dirty="0">
              <a:solidFill>
                <a:schemeClr val="bg2"/>
              </a:solidFill>
            </a:endParaRPr>
          </a:p>
        </p:txBody>
      </p:sp>
      <p:sp>
        <p:nvSpPr>
          <p:cNvPr id="30723"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chemeClr val="bg2"/>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pic>
        <p:nvPicPr>
          <p:cNvPr id="2" name="Imagem 1"/>
          <p:cNvPicPr>
            <a:picLocks noChangeAspect="1"/>
          </p:cNvPicPr>
          <p:nvPr/>
        </p:nvPicPr>
        <p:blipFill>
          <a:blip r:embed="rId3"/>
          <a:stretch>
            <a:fillRect/>
          </a:stretch>
        </p:blipFill>
        <p:spPr>
          <a:xfrm>
            <a:off x="603767" y="2352344"/>
            <a:ext cx="6143625" cy="1933575"/>
          </a:xfrm>
          <a:prstGeom prst="rect">
            <a:avLst/>
          </a:prstGeom>
        </p:spPr>
      </p:pic>
      <p:pic>
        <p:nvPicPr>
          <p:cNvPr id="6" name="Imagem 5">
            <a:extLst>
              <a:ext uri="{FF2B5EF4-FFF2-40B4-BE49-F238E27FC236}">
                <a16:creationId xmlns:a16="http://schemas.microsoft.com/office/drawing/2014/main" id="{08E166A5-DB99-4CD3-ACA6-2104D9ED3C37}"/>
              </a:ext>
            </a:extLst>
          </p:cNvPr>
          <p:cNvPicPr>
            <a:picLocks noChangeAspect="1"/>
          </p:cNvPicPr>
          <p:nvPr/>
        </p:nvPicPr>
        <p:blipFill>
          <a:blip r:embed="rId4"/>
          <a:stretch>
            <a:fillRect/>
          </a:stretch>
        </p:blipFill>
        <p:spPr>
          <a:xfrm>
            <a:off x="7060209" y="2352344"/>
            <a:ext cx="1493781" cy="1933575"/>
          </a:xfrm>
          <a:prstGeom prst="rect">
            <a:avLst/>
          </a:prstGeom>
        </p:spPr>
      </p:pic>
      <p:pic>
        <p:nvPicPr>
          <p:cNvPr id="31" name="pasted-image.png">
            <a:extLst>
              <a:ext uri="{FF2B5EF4-FFF2-40B4-BE49-F238E27FC236}">
                <a16:creationId xmlns:a16="http://schemas.microsoft.com/office/drawing/2014/main" id="{39C42B7C-E21C-4A6E-99E0-C46340BDB0F4}"/>
              </a:ext>
            </a:extLst>
          </p:cNvPr>
          <p:cNvPicPr>
            <a:picLocks noChangeAspect="1"/>
          </p:cNvPicPr>
          <p:nvPr/>
        </p:nvPicPr>
        <p:blipFill>
          <a:blip r:embed="rId5">
            <a:extLst/>
          </a:blip>
          <a:stretch>
            <a:fillRect/>
          </a:stretch>
        </p:blipFill>
        <p:spPr>
          <a:xfrm>
            <a:off x="5543877" y="3882458"/>
            <a:ext cx="1203515" cy="584566"/>
          </a:xfrm>
          <a:prstGeom prst="rect">
            <a:avLst/>
          </a:prstGeom>
          <a:ln w="3175" cap="flat">
            <a:noFill/>
            <a:miter lim="400000"/>
          </a:ln>
          <a:effectLst/>
        </p:spPr>
      </p:pic>
      <p:sp>
        <p:nvSpPr>
          <p:cNvPr id="10" name="CaixaDeTexto 9">
            <a:extLst>
              <a:ext uri="{FF2B5EF4-FFF2-40B4-BE49-F238E27FC236}">
                <a16:creationId xmlns:a16="http://schemas.microsoft.com/office/drawing/2014/main" id="{5206B5E6-1092-4F30-9CCC-AD3D9E16E7E3}"/>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5907035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ersonalizar design">
  <a:themeElements>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ersonalizar design">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ersonalizar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ersonalizar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ersonalizar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ersonalizar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ersonalizar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ersonalizar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ersonalizar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ersonalizar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ersonalizar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ersonalizar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ersonalizar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Slides_TECH_2018_02.potx" id="{EBED69CD-F434-410C-9A17-C39C4A7DD22C}" vid="{0FEA6211-248B-4A1A-8BBA-F47A2F72D556}"/>
    </a:ext>
  </a:extLst>
</a:theme>
</file>

<file path=ppt/theme/theme12.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6_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8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10908</TotalTime>
  <Words>11680</Words>
  <Application>Microsoft Office PowerPoint</Application>
  <PresentationFormat>Papel Carta (216 x 279 mm)</PresentationFormat>
  <Paragraphs>1649</Paragraphs>
  <Slides>162</Slides>
  <Notes>90</Notes>
  <HiddenSlides>0</HiddenSlides>
  <MMClips>0</MMClips>
  <ScaleCrop>false</ScaleCrop>
  <HeadingPairs>
    <vt:vector size="8" baseType="variant">
      <vt:variant>
        <vt:lpstr>Fontes usadas</vt:lpstr>
      </vt:variant>
      <vt:variant>
        <vt:i4>15</vt:i4>
      </vt:variant>
      <vt:variant>
        <vt:lpstr>Tema</vt:lpstr>
      </vt:variant>
      <vt:variant>
        <vt:i4>11</vt:i4>
      </vt:variant>
      <vt:variant>
        <vt:lpstr>Servidores OLE inseridos</vt:lpstr>
      </vt:variant>
      <vt:variant>
        <vt:i4>2</vt:i4>
      </vt:variant>
      <vt:variant>
        <vt:lpstr>Títulos de slides</vt:lpstr>
      </vt:variant>
      <vt:variant>
        <vt:i4>162</vt:i4>
      </vt:variant>
    </vt:vector>
  </HeadingPairs>
  <TitlesOfParts>
    <vt:vector size="190" baseType="lpstr">
      <vt:lpstr>Arial</vt:lpstr>
      <vt:lpstr>Arial Black</vt:lpstr>
      <vt:lpstr>Arial Narrow</vt:lpstr>
      <vt:lpstr>Calibri</vt:lpstr>
      <vt:lpstr>Calibri Light</vt:lpstr>
      <vt:lpstr>Chalkboard SE Light</vt:lpstr>
      <vt:lpstr>Courier</vt:lpstr>
      <vt:lpstr>Gotham-Bold</vt:lpstr>
      <vt:lpstr>Helvetica</vt:lpstr>
      <vt:lpstr>Helvetica Light</vt:lpstr>
      <vt:lpstr>Lucida Sans Unicode</vt:lpstr>
      <vt:lpstr>Noto Sans Symbols</vt:lpstr>
      <vt:lpstr>Square721 BT</vt:lpstr>
      <vt:lpstr>Times New Roman</vt:lpstr>
      <vt:lpstr>Wingdings</vt:lpstr>
      <vt:lpstr>Personalizar design</vt:lpstr>
      <vt:lpstr>Default Design</vt:lpstr>
      <vt:lpstr>16_Tema do Office</vt:lpstr>
      <vt:lpstr>18_Personalizar design</vt:lpstr>
      <vt:lpstr>1_Default Design</vt:lpstr>
      <vt:lpstr>2_Default Design</vt:lpstr>
      <vt:lpstr>3_Default Design</vt:lpstr>
      <vt:lpstr>4_Default Design</vt:lpstr>
      <vt:lpstr>5_Default Design</vt:lpstr>
      <vt:lpstr>6_Default Design</vt:lpstr>
      <vt:lpstr>1_Tema do Office</vt:lpstr>
      <vt:lpstr>Slide do think-cell</vt:lpstr>
      <vt:lpstr>CorelDRAW.Graphic.10</vt:lpstr>
      <vt:lpstr>MBA em IA  Arquitetura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Neo4j: Detalhamento Técnico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Neo4j: Interface Gráfica</vt:lpstr>
      <vt:lpstr>Neo4j: Interface Gráfica</vt:lpstr>
      <vt:lpstr>Neo4j: Interface Gráfica</vt:lpstr>
      <vt:lpstr>Neo4j: Interface Gráfica</vt:lpstr>
      <vt:lpstr>Neo4j: Interface Gráfica</vt:lpstr>
      <vt:lpstr>Apresentação do PowerPoint</vt:lpstr>
      <vt:lpstr>Apresentação do PowerPoint</vt:lpstr>
      <vt:lpstr>Apresentação do PowerPoint</vt:lpstr>
      <vt:lpstr>Neo4j: CREATE nodes</vt:lpstr>
      <vt:lpstr>Neo4j: CREATE nodes</vt:lpstr>
      <vt:lpstr>Neo4j: CREATE nodes</vt:lpstr>
      <vt:lpstr>Neo4j: Relacionamentos</vt:lpstr>
      <vt:lpstr>Neo4j: CREATE relationships</vt:lpstr>
      <vt:lpstr>Neo4j: CREATE relationships</vt:lpstr>
      <vt:lpstr>Neo4j: CREATE relationships</vt:lpstr>
      <vt:lpstr>Neo4j: CREATE relationships - FOREACH</vt:lpstr>
      <vt:lpstr>Neo4j: LOADing</vt:lpstr>
      <vt:lpstr>Neo4j: LOADing</vt:lpstr>
      <vt:lpstr>Neo4j: Hands-On</vt:lpstr>
      <vt:lpstr>Apresentação do PowerPoint</vt:lpstr>
      <vt:lpstr>MATCH: Consultas</vt:lpstr>
      <vt:lpstr>MATCH: Consultas</vt:lpstr>
      <vt:lpstr>MATCH: Consultas</vt:lpstr>
      <vt:lpstr>MATCH: Consultas</vt:lpstr>
      <vt:lpstr>MATCH: Consultas</vt:lpstr>
      <vt:lpstr>MATCH: Consultas</vt:lpstr>
      <vt:lpstr>MATCH: Consultas</vt:lpstr>
      <vt:lpstr>MATCH: Consultas</vt:lpstr>
      <vt:lpstr>MATCH: Consultas</vt:lpstr>
      <vt:lpstr>MATCH: Filtrando Consultas</vt:lpstr>
      <vt:lpstr>MATCH: Filtrando Consultas</vt:lpstr>
      <vt:lpstr>MATCH: Filtrando Consultas</vt:lpstr>
      <vt:lpstr>Neo4j: Hands-On</vt:lpstr>
      <vt:lpstr>Neo4j: Hands-On</vt:lpstr>
      <vt:lpstr>Neo4j: Hands-On</vt:lpstr>
      <vt:lpstr>Neo4j: Hands-On</vt:lpstr>
      <vt:lpstr>Apresentação do PowerPoint</vt:lpstr>
      <vt:lpstr>Neo4j: Alterando dados - SET</vt:lpstr>
      <vt:lpstr>Neo4j: Alterando dados - SET</vt:lpstr>
      <vt:lpstr>Neo4j: Alterando dados - SET</vt:lpstr>
      <vt:lpstr>Neo4j: Alterando dados - SET</vt:lpstr>
      <vt:lpstr>Neo4j: Hands-On</vt:lpstr>
      <vt:lpstr>Apresentação do PowerPoint</vt:lpstr>
      <vt:lpstr>Neo4j: Removendo dados - DELETE</vt:lpstr>
      <vt:lpstr>Neo4j: Removendo dados - DELETE</vt:lpstr>
      <vt:lpstr>Neo4j: Removendo dados - DELETE</vt:lpstr>
      <vt:lpstr>Neo4j: Removendo dados - REMOVE</vt:lpstr>
      <vt:lpstr>Neo4j: Removendo dados - DELETE</vt:lpstr>
      <vt:lpstr>Neo4j: Removendo dados - DELETE</vt:lpstr>
      <vt:lpstr>Neo4j: Hands-On</vt:lpstr>
      <vt:lpstr>Neo4j: Hands-On</vt:lpstr>
      <vt:lpstr>Apresentação do PowerPoint</vt:lpstr>
      <vt:lpstr>Neo4j: Dicionário de Dados</vt:lpstr>
      <vt:lpstr>Apresentação do PowerPoint</vt:lpstr>
      <vt:lpstr>Neo4J - Cypher – Criar Grafo </vt:lpstr>
      <vt:lpstr>Neo4J - Cypher – Criar Grafo </vt:lpstr>
      <vt:lpstr>Neo4J - Cypher - Email </vt:lpstr>
      <vt:lpstr>Neo4J - Cypher - Query</vt:lpstr>
      <vt:lpstr>Neo4J - Cypher – Caminho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Comparativo entre Objetos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Neo4J - Cypher</vt:lpstr>
      <vt:lpstr>Apresentação do PowerPoint</vt:lpstr>
      <vt:lpstr>Apresentação do PowerPoint</vt:lpstr>
      <vt:lpstr>Apresentação do PowerPoint</vt:lpstr>
      <vt:lpstr>Neo4J - Cypher - Social Networks</vt:lpstr>
      <vt:lpstr>Apresentação do PowerPoint</vt:lpstr>
      <vt:lpstr>Neo4J: Pré Requisitos</vt:lpstr>
      <vt:lpstr>Neo4J : Instale o Banco de Dados</vt:lpstr>
      <vt:lpstr>Neo4J : Instale o Banco de Dados</vt:lpstr>
      <vt:lpstr>Neo4J : Instale o Banco de Dados</vt:lpstr>
      <vt:lpstr>Neo4J : Instale o Banco de Dados</vt:lpstr>
      <vt:lpstr>Neo4J : Em havendo falha...</vt:lpstr>
      <vt:lpstr>Neo4J : Instale o Banco de Dados</vt:lpstr>
      <vt:lpstr>Neo4J : Instale o Banco de Dados</vt:lpstr>
      <vt:lpstr>Apresentação do PowerPoint</vt:lpstr>
    </vt:vector>
  </TitlesOfParts>
  <Company>Hewlett 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Surian</dc:creator>
  <cp:lastModifiedBy>Jorge Luiz Surian</cp:lastModifiedBy>
  <cp:revision>656</cp:revision>
  <dcterms:created xsi:type="dcterms:W3CDTF">1999-05-02T13:25:21Z</dcterms:created>
  <dcterms:modified xsi:type="dcterms:W3CDTF">2019-06-03T12:55:29Z</dcterms:modified>
</cp:coreProperties>
</file>